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3" r:id="rId1"/>
    <p:sldMasterId id="2147483983" r:id="rId2"/>
    <p:sldMasterId id="2147483992" r:id="rId3"/>
    <p:sldMasterId id="2147484000" r:id="rId4"/>
    <p:sldMasterId id="2147484013" r:id="rId5"/>
    <p:sldMasterId id="2147484021" r:id="rId6"/>
    <p:sldMasterId id="2147484029" r:id="rId7"/>
  </p:sldMasterIdLst>
  <p:notesMasterIdLst>
    <p:notesMasterId r:id="rId37"/>
  </p:notesMasterIdLst>
  <p:handoutMasterIdLst>
    <p:handoutMasterId r:id="rId38"/>
  </p:handoutMasterIdLst>
  <p:sldIdLst>
    <p:sldId id="256" r:id="rId8"/>
    <p:sldId id="258" r:id="rId9"/>
    <p:sldId id="257" r:id="rId10"/>
    <p:sldId id="260" r:id="rId11"/>
    <p:sldId id="261" r:id="rId12"/>
    <p:sldId id="266" r:id="rId13"/>
    <p:sldId id="267" r:id="rId14"/>
    <p:sldId id="262" r:id="rId15"/>
    <p:sldId id="264" r:id="rId16"/>
    <p:sldId id="265" r:id="rId17"/>
    <p:sldId id="285" r:id="rId18"/>
    <p:sldId id="274" r:id="rId19"/>
    <p:sldId id="269" r:id="rId20"/>
    <p:sldId id="270" r:id="rId21"/>
    <p:sldId id="275" r:id="rId22"/>
    <p:sldId id="272" r:id="rId23"/>
    <p:sldId id="273" r:id="rId24"/>
    <p:sldId id="276" r:id="rId25"/>
    <p:sldId id="277" r:id="rId26"/>
    <p:sldId id="284" r:id="rId27"/>
    <p:sldId id="278" r:id="rId28"/>
    <p:sldId id="279" r:id="rId29"/>
    <p:sldId id="280" r:id="rId30"/>
    <p:sldId id="289" r:id="rId31"/>
    <p:sldId id="287" r:id="rId32"/>
    <p:sldId id="281" r:id="rId33"/>
    <p:sldId id="282" r:id="rId34"/>
    <p:sldId id="283" r:id="rId35"/>
    <p:sldId id="288" r:id="rId36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D6E"/>
    <a:srgbClr val="FAE7E7"/>
    <a:srgbClr val="F4CBCC"/>
    <a:srgbClr val="CC6600"/>
    <a:srgbClr val="888888"/>
    <a:srgbClr val="DCDCDC"/>
    <a:srgbClr val="CCCCCC"/>
    <a:srgbClr val="B4B4B4"/>
    <a:srgbClr val="969696"/>
    <a:srgbClr val="E2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8876" autoAdjust="0"/>
  </p:normalViewPr>
  <p:slideViewPr>
    <p:cSldViewPr>
      <p:cViewPr>
        <p:scale>
          <a:sx n="100" d="100"/>
          <a:sy n="100" d="100"/>
        </p:scale>
        <p:origin x="-186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8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chemeClr val="accent1"/>
                </a:solidFill>
              </a:defRPr>
            </a:pPr>
            <a:r>
              <a:rPr lang="de-DE" sz="1600" dirty="0">
                <a:solidFill>
                  <a:schemeClr val="accent1"/>
                </a:solidFill>
              </a:rPr>
              <a:t>Überschrift der Grafik</a:t>
            </a:r>
          </a:p>
        </c:rich>
      </c:tx>
      <c:layout>
        <c:manualLayout>
          <c:xMode val="edge"/>
          <c:yMode val="edge"/>
          <c:x val="2.2128991498865914E-2"/>
          <c:y val="2.499988218063951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Blatt1!$B$1</c:f>
              <c:strCache>
                <c:ptCount val="1"/>
                <c:pt idx="0">
                  <c:v>Umsätze</c:v>
                </c:pt>
              </c:strCache>
            </c:strRef>
          </c:tx>
          <c:cat>
            <c:strRef>
              <c:f>Blatt1!$A$2:$A$5</c:f>
              <c:strCache>
                <c:ptCount val="4"/>
                <c:pt idx="0">
                  <c:v>1. Qrtl.</c:v>
                </c:pt>
                <c:pt idx="1">
                  <c:v>2. Qrtl.</c:v>
                </c:pt>
                <c:pt idx="2">
                  <c:v>3. Qrtl.</c:v>
                </c:pt>
                <c:pt idx="3">
                  <c:v>4. Qrtl.</c:v>
                </c:pt>
              </c:strCache>
            </c:strRef>
          </c:cat>
          <c:val>
            <c:numRef>
              <c:f>Blatt1!$B$2:$B$5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200">
              <a:solidFill>
                <a:srgbClr val="000000"/>
              </a:solidFill>
            </a:defRPr>
          </a:pPr>
          <a:endParaRPr lang="de-DE"/>
        </a:p>
      </c:txPr>
    </c:legend>
    <c:plotVisOnly val="1"/>
    <c:dispBlanksAs val="zero"/>
    <c:showDLblsOverMax val="0"/>
  </c:chart>
  <c:txPr>
    <a:bodyPr/>
    <a:lstStyle/>
    <a:p>
      <a:pPr algn="l"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effectLst>
              <a:outerShdw blurRad="40000" dist="23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 algn="ctr">
                  <a:defRPr lang="de-DE" sz="1199" b="1" i="0" u="none" strike="noStrike" kern="1200" baseline="0">
                    <a:solidFill>
                      <a:srgbClr val="1C1F5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Blatt1!$A$2:$A$6</c:f>
              <c:strCache>
                <c:ptCount val="5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</c:strCache>
            </c:strRef>
          </c:cat>
          <c:val>
            <c:numRef>
              <c:f>Blatt1!$B$2:$B$6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3.5</c:v>
                </c:pt>
              </c:numCache>
            </c:numRef>
          </c:val>
        </c:ser>
        <c:ser>
          <c:idx val="1"/>
          <c:order val="1"/>
          <c:tx>
            <c:strRef>
              <c:f>Blatt1!$C$1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bg2"/>
            </a:solidFill>
            <a:effectLst>
              <a:outerShdw blurRad="40000" dist="23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 algn="ctr">
                  <a:defRPr lang="de-DE" sz="1199" b="1" i="0" u="none" strike="noStrike" kern="1200" baseline="0">
                    <a:solidFill>
                      <a:srgbClr val="1C1F5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Blatt1!$A$2:$A$6</c:f>
              <c:strCache>
                <c:ptCount val="5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</c:strCache>
            </c:strRef>
          </c:cat>
          <c:val>
            <c:numRef>
              <c:f>Blatt1!$C$2:$C$6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2.2999999999999998</c:v>
                </c:pt>
              </c:numCache>
            </c:numRef>
          </c:val>
        </c:ser>
        <c:ser>
          <c:idx val="2"/>
          <c:order val="2"/>
          <c:tx>
            <c:strRef>
              <c:f>Blatt1!$D$1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  <a:effectLst>
              <a:outerShdw blurRad="40000" dist="23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 algn="ctr">
                  <a:defRPr lang="de-DE" sz="1199" b="1" i="0" u="none" strike="noStrike" kern="1200" baseline="0">
                    <a:solidFill>
                      <a:srgbClr val="1C1F5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Blatt1!$A$2:$A$6</c:f>
              <c:strCache>
                <c:ptCount val="5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</c:strCache>
            </c:strRef>
          </c:cat>
          <c:val>
            <c:numRef>
              <c:f>Blatt1!$D$2:$D$6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4.0999999999999996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39"/>
        <c:axId val="94848896"/>
        <c:axId val="94850432"/>
      </c:barChart>
      <c:catAx>
        <c:axId val="94848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/>
                </a:solidFill>
              </a:defRPr>
            </a:pPr>
            <a:endParaRPr lang="de-DE"/>
          </a:p>
        </c:txPr>
        <c:crossAx val="94850432"/>
        <c:crosses val="autoZero"/>
        <c:auto val="1"/>
        <c:lblAlgn val="ctr"/>
        <c:lblOffset val="100"/>
        <c:noMultiLvlLbl val="0"/>
      </c:catAx>
      <c:valAx>
        <c:axId val="94850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/>
                </a:solidFill>
              </a:defRPr>
            </a:pPr>
            <a:endParaRPr lang="de-DE"/>
          </a:p>
        </c:txPr>
        <c:crossAx val="9484889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>
              <a:solidFill>
                <a:schemeClr val="accent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txPr>
              <a:bodyPr/>
              <a:lstStyle/>
              <a:p>
                <a:pPr algn="ctr">
                  <a:defRPr lang="de-DE" sz="1199" b="1" i="0" u="none" strike="noStrike" kern="1200" baseline="0">
                    <a:solidFill>
                      <a:srgbClr val="1C1F5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Blatt1!$A$2:$A$5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Blatt1!$B$2:$B$5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Blatt1!$C$1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txPr>
              <a:bodyPr/>
              <a:lstStyle/>
              <a:p>
                <a:pPr algn="ctr">
                  <a:defRPr lang="de-DE" sz="1199" b="1" i="0" u="none" strike="noStrike" kern="1200" baseline="0">
                    <a:solidFill>
                      <a:srgbClr val="1C1F5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Blatt1!$A$2:$A$5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Blatt1!$C$2:$C$5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Blatt1!$D$1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 algn="ctr">
                  <a:defRPr lang="de-DE" sz="1199" b="1" i="0" u="none" strike="noStrike" kern="1200" baseline="0">
                    <a:solidFill>
                      <a:srgbClr val="1C1F5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Blatt1!$A$2:$A$5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Blatt1!$D$2:$D$5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39"/>
        <c:axId val="101151488"/>
        <c:axId val="101153024"/>
      </c:barChart>
      <c:catAx>
        <c:axId val="1011514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endParaRPr lang="de-DE"/>
          </a:p>
        </c:txPr>
        <c:crossAx val="101153024"/>
        <c:crosses val="autoZero"/>
        <c:auto val="1"/>
        <c:lblAlgn val="ctr"/>
        <c:lblOffset val="100"/>
        <c:noMultiLvlLbl val="0"/>
      </c:catAx>
      <c:valAx>
        <c:axId val="10115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endParaRPr lang="de-DE"/>
          </a:p>
        </c:txPr>
        <c:crossAx val="1011514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>
              <a:solidFill>
                <a:schemeClr val="tx2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768471381464667"/>
          <c:y val="0"/>
          <c:w val="0.57836363133511759"/>
          <c:h val="0.995212874485873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Arbeitnehmer (n=1618)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accent2"/>
                        </a:solidFill>
                      </a:rPr>
                      <a:t>&lt;</a:t>
                    </a:r>
                    <a:r>
                      <a:rPr lang="en-US" baseline="0" smtClean="0">
                        <a:solidFill>
                          <a:schemeClr val="accent2"/>
                        </a:solidFill>
                      </a:rPr>
                      <a:t> 0,5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accent2"/>
                        </a:solidFill>
                      </a:rPr>
                      <a:t>&lt; 0,5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Blatt1!$A$2:$A$60</c:f>
              <c:strCache>
                <c:ptCount val="12"/>
                <c:pt idx="1">
                  <c:v>Sehr wichtig</c:v>
                </c:pt>
                <c:pt idx="2">
                  <c:v>Wichtig</c:v>
                </c:pt>
                <c:pt idx="3">
                  <c:v>Weniger wichtig</c:v>
                </c:pt>
                <c:pt idx="4">
                  <c:v>Gar nicht wichtig</c:v>
                </c:pt>
                <c:pt idx="5">
                  <c:v>Keine Angabe</c:v>
                </c:pt>
                <c:pt idx="7">
                  <c:v>Sehr wichtig</c:v>
                </c:pt>
                <c:pt idx="8">
                  <c:v>Wichtig</c:v>
                </c:pt>
                <c:pt idx="9">
                  <c:v>Weniger wichtig</c:v>
                </c:pt>
                <c:pt idx="10">
                  <c:v>Gar nicht wichtig</c:v>
                </c:pt>
                <c:pt idx="11">
                  <c:v>Keine Angabe</c:v>
                </c:pt>
              </c:strCache>
            </c:strRef>
          </c:cat>
          <c:val>
            <c:numRef>
              <c:f>Blatt1!$B$2:$B$60</c:f>
              <c:numCache>
                <c:formatCode>General</c:formatCode>
                <c:ptCount val="12"/>
                <c:pt idx="1">
                  <c:v>31.829419035846723</c:v>
                </c:pt>
                <c:pt idx="2">
                  <c:v>30.284301606922128</c:v>
                </c:pt>
                <c:pt idx="3">
                  <c:v>29.048207663782449</c:v>
                </c:pt>
                <c:pt idx="4">
                  <c:v>8.5290482076637826</c:v>
                </c:pt>
                <c:pt idx="5">
                  <c:v>0.30902348578491967</c:v>
                </c:pt>
                <c:pt idx="7">
                  <c:v>23.485784919653895</c:v>
                </c:pt>
                <c:pt idx="8">
                  <c:v>28.12113720642769</c:v>
                </c:pt>
                <c:pt idx="9">
                  <c:v>35.352286773794809</c:v>
                </c:pt>
                <c:pt idx="10">
                  <c:v>12.608158220024722</c:v>
                </c:pt>
                <c:pt idx="11">
                  <c:v>0.43263288009888751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6"/>
        <c:overlap val="-30"/>
        <c:axId val="122026624"/>
        <c:axId val="122066432"/>
      </c:barChart>
      <c:catAx>
        <c:axId val="1220266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22066432"/>
        <c:crosses val="autoZero"/>
        <c:auto val="1"/>
        <c:lblAlgn val="ctr"/>
        <c:lblOffset val="100"/>
        <c:noMultiLvlLbl val="0"/>
      </c:catAx>
      <c:valAx>
        <c:axId val="12206643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22026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solidFill>
            <a:schemeClr val="tx2"/>
          </a:solidFill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768471381464667"/>
          <c:y val="0"/>
          <c:w val="0.57836363133511759"/>
          <c:h val="0.995212874485873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Bedeutung Lesen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Blatt1!$A$2:$A$51</c:f>
              <c:strCache>
                <c:ptCount val="11"/>
                <c:pt idx="0">
                  <c:v>Einzelhandel</c:v>
                </c:pt>
                <c:pt idx="1">
                  <c:v>Transport / Frachtgewerbe</c:v>
                </c:pt>
                <c:pt idx="2">
                  <c:v>Lagerhaltung</c:v>
                </c:pt>
                <c:pt idx="3">
                  <c:v>Andere Branchen</c:v>
                </c:pt>
                <c:pt idx="4">
                  <c:v>Gebäudebetreuung</c:v>
                </c:pt>
                <c:pt idx="5">
                  <c:v>Produzierendes Gewerbe</c:v>
                </c:pt>
                <c:pt idx="6">
                  <c:v>Sonstiges Handwerk</c:v>
                </c:pt>
                <c:pt idx="7">
                  <c:v>Gastronomie / Hotel</c:v>
                </c:pt>
                <c:pt idx="8">
                  <c:v>Baugewerbe</c:v>
                </c:pt>
                <c:pt idx="9">
                  <c:v>Garten- und Landschaftspflege</c:v>
                </c:pt>
                <c:pt idx="10">
                  <c:v>Reinigungsgewerbe</c:v>
                </c:pt>
              </c:strCache>
            </c:strRef>
          </c:cat>
          <c:val>
            <c:numRef>
              <c:f>Blatt1!$B$2:$B$51</c:f>
              <c:numCache>
                <c:formatCode>General</c:formatCode>
                <c:ptCount val="11"/>
                <c:pt idx="0">
                  <c:v>100</c:v>
                </c:pt>
                <c:pt idx="1">
                  <c:v>88.151658767772517</c:v>
                </c:pt>
                <c:pt idx="2">
                  <c:v>80.769230769230774</c:v>
                </c:pt>
                <c:pt idx="3" formatCode="####.0">
                  <c:v>79.310344827586192</c:v>
                </c:pt>
                <c:pt idx="4">
                  <c:v>74.193548387096769</c:v>
                </c:pt>
                <c:pt idx="5">
                  <c:v>70.646766169154233</c:v>
                </c:pt>
                <c:pt idx="6">
                  <c:v>68.35443037974683</c:v>
                </c:pt>
                <c:pt idx="7">
                  <c:v>57.974683544303794</c:v>
                </c:pt>
                <c:pt idx="8">
                  <c:v>57.013574660633481</c:v>
                </c:pt>
                <c:pt idx="9">
                  <c:v>41.304347826086953</c:v>
                </c:pt>
                <c:pt idx="10">
                  <c:v>37.61467889908257</c:v>
                </c:pt>
              </c:numCache>
            </c:numRef>
          </c:val>
        </c:ser>
        <c:ser>
          <c:idx val="1"/>
          <c:order val="1"/>
          <c:tx>
            <c:strRef>
              <c:f>Blatt1!$C$1</c:f>
              <c:strCache>
                <c:ptCount val="1"/>
                <c:pt idx="0">
                  <c:v>Bedeutung Schreiben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Blatt1!$A$2:$A$51</c:f>
              <c:strCache>
                <c:ptCount val="11"/>
                <c:pt idx="0">
                  <c:v>Einzelhandel</c:v>
                </c:pt>
                <c:pt idx="1">
                  <c:v>Transport / Frachtgewerbe</c:v>
                </c:pt>
                <c:pt idx="2">
                  <c:v>Lagerhaltung</c:v>
                </c:pt>
                <c:pt idx="3">
                  <c:v>Andere Branchen</c:v>
                </c:pt>
                <c:pt idx="4">
                  <c:v>Gebäudebetreuung</c:v>
                </c:pt>
                <c:pt idx="5">
                  <c:v>Produzierendes Gewerbe</c:v>
                </c:pt>
                <c:pt idx="6">
                  <c:v>Sonstiges Handwerk</c:v>
                </c:pt>
                <c:pt idx="7">
                  <c:v>Gastronomie / Hotel</c:v>
                </c:pt>
                <c:pt idx="8">
                  <c:v>Baugewerbe</c:v>
                </c:pt>
                <c:pt idx="9">
                  <c:v>Garten- und Landschaftspflege</c:v>
                </c:pt>
                <c:pt idx="10">
                  <c:v>Reinigungsgewerbe</c:v>
                </c:pt>
              </c:strCache>
            </c:strRef>
          </c:cat>
          <c:val>
            <c:numRef>
              <c:f>Blatt1!$C$2:$C$51</c:f>
              <c:numCache>
                <c:formatCode>General</c:formatCode>
                <c:ptCount val="11"/>
                <c:pt idx="0">
                  <c:v>100</c:v>
                </c:pt>
                <c:pt idx="1">
                  <c:v>75.355000000000004</c:v>
                </c:pt>
                <c:pt idx="2">
                  <c:v>65.384</c:v>
                </c:pt>
                <c:pt idx="3">
                  <c:v>72.412999999999997</c:v>
                </c:pt>
                <c:pt idx="4">
                  <c:v>67.741900000000001</c:v>
                </c:pt>
                <c:pt idx="5">
                  <c:v>59.701000000000001</c:v>
                </c:pt>
                <c:pt idx="6">
                  <c:v>59.493600000000001</c:v>
                </c:pt>
                <c:pt idx="7">
                  <c:v>45.822780000000002</c:v>
                </c:pt>
                <c:pt idx="8">
                  <c:v>43.438899999999997</c:v>
                </c:pt>
                <c:pt idx="9">
                  <c:v>33.33</c:v>
                </c:pt>
                <c:pt idx="10">
                  <c:v>33.027500000000003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0"/>
        <c:axId val="122909056"/>
        <c:axId val="122910592"/>
      </c:barChart>
      <c:catAx>
        <c:axId val="1229090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22910592"/>
        <c:crosses val="autoZero"/>
        <c:auto val="1"/>
        <c:lblAlgn val="ctr"/>
        <c:lblOffset val="100"/>
        <c:noMultiLvlLbl val="0"/>
      </c:catAx>
      <c:valAx>
        <c:axId val="122910592"/>
        <c:scaling>
          <c:orientation val="minMax"/>
          <c:max val="11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22909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706685486265704"/>
          <c:y val="0.87203456376528232"/>
          <c:w val="0.20690922529702885"/>
          <c:h val="0.121565612144096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>
          <a:solidFill>
            <a:schemeClr val="tx2"/>
          </a:solidFill>
        </a:defRPr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70697775662171"/>
          <c:y val="0"/>
          <c:w val="0.4963412883889039"/>
          <c:h val="0.995212874485873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Arbeitnehmer (n=1618)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rgbClr val="D56921"/>
              </a:solidFill>
              <a:ln>
                <a:solidFill>
                  <a:srgbClr val="D56921"/>
                </a:solidFill>
              </a:ln>
            </c:spPr>
          </c:dPt>
          <c:dLbls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rgbClr val="D5692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Blatt1!$A$2:$A$9</c:f>
              <c:strCache>
                <c:ptCount val="8"/>
                <c:pt idx="0">
                  <c:v>"Manche Kollegen kommen nicht miteinander aus"</c:v>
                </c:pt>
                <c:pt idx="1">
                  <c:v>"Es gibt Kollegen, die Schwierigkeiten haben, ihre Arbeit so zu machen, wie es erwartet wird"</c:v>
                </c:pt>
                <c:pt idx="2">
                  <c:v>"Es gibt Kollegen, die nur an sich denken"</c:v>
                </c:pt>
                <c:pt idx="3">
                  <c:v>"Einige Kollegen reden schlecht über andere"</c:v>
                </c:pt>
                <c:pt idx="4">
                  <c:v>"Manche Kollegen drücken sich vor der Arbeit, lassen andere die Arbeit machen"</c:v>
                </c:pt>
                <c:pt idx="5">
                  <c:v>"Einige Kollegen sind bei der Arbeit nicht aufmerksam"</c:v>
                </c:pt>
                <c:pt idx="6">
                  <c:v>"Manche Kollegen kommen öfter zu spät zur Arbeit"</c:v>
                </c:pt>
                <c:pt idx="7">
                  <c:v>Manche Kollegen haben Schwierigkeiten beim Lesen und Schreiben und machen deswegen ihre Arbeit nicht so gut"</c:v>
                </c:pt>
              </c:strCache>
            </c:strRef>
          </c:cat>
          <c:val>
            <c:numRef>
              <c:f>Blatt1!$B$2:$B$9</c:f>
              <c:numCache>
                <c:formatCode>General</c:formatCode>
                <c:ptCount val="8"/>
                <c:pt idx="0">
                  <c:v>50.4</c:v>
                </c:pt>
                <c:pt idx="1">
                  <c:v>47.4</c:v>
                </c:pt>
                <c:pt idx="2">
                  <c:v>46</c:v>
                </c:pt>
                <c:pt idx="3">
                  <c:v>43.8</c:v>
                </c:pt>
                <c:pt idx="4">
                  <c:v>43.6</c:v>
                </c:pt>
                <c:pt idx="5">
                  <c:v>33.1</c:v>
                </c:pt>
                <c:pt idx="6">
                  <c:v>29</c:v>
                </c:pt>
                <c:pt idx="7">
                  <c:v>9.8000000000000007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0"/>
        <c:axId val="123261312"/>
        <c:axId val="123262848"/>
      </c:barChart>
      <c:catAx>
        <c:axId val="1232613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23262848"/>
        <c:crosses val="autoZero"/>
        <c:auto val="1"/>
        <c:lblAlgn val="ctr"/>
        <c:lblOffset val="100"/>
        <c:noMultiLvlLbl val="0"/>
      </c:catAx>
      <c:valAx>
        <c:axId val="12326284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23261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solidFill>
            <a:schemeClr val="tx2"/>
          </a:solidFill>
        </a:defRPr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70697775662171"/>
          <c:y val="4.787088027518053E-3"/>
          <c:w val="0.4963412883889039"/>
          <c:h val="0.99521287448587337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Blatt1!$D$1</c:f>
              <c:strCache>
                <c:ptCount val="1"/>
                <c:pt idx="0">
                  <c:v>(sehr) großes Problem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D56921"/>
              </a:solidFill>
              <a:ln>
                <a:solidFill>
                  <a:srgbClr val="D56921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D56921"/>
              </a:solidFill>
              <a:ln>
                <a:solidFill>
                  <a:srgbClr val="D56921"/>
                </a:solidFill>
              </a:ln>
            </c:spPr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rgbClr val="D5692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rgbClr val="D5692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Blatt1!$A$2:$C$11</c:f>
              <c:strCache>
                <c:ptCount val="10"/>
                <c:pt idx="0">
                  <c:v>… ein Alkoholproblem hat</c:v>
                </c:pt>
                <c:pt idx="1">
                  <c:v>… eine geistige Behinderung hat</c:v>
                </c:pt>
                <c:pt idx="2">
                  <c:v>… Probleme hat, etwas Neues zu lernen, sich auf neue Aufgaben oder Abläufe einzustellen</c:v>
                </c:pt>
                <c:pt idx="3">
                  <c:v>…  eine körperliche Behinderung hat</c:v>
                </c:pt>
                <c:pt idx="4">
                  <c:v>… kaum oder gar nicht lesen kann</c:v>
                </c:pt>
                <c:pt idx="5">
                  <c:v>… eine Allergie oder Asthma hat</c:v>
                </c:pt>
                <c:pt idx="6">
                  <c:v>… kaum oder gar nicht schreiben kann</c:v>
                </c:pt>
                <c:pt idx="7">
                  <c:v>… nicht gut rechnen kann</c:v>
                </c:pt>
                <c:pt idx="8">
                  <c:v>… schlecht Deutsch spricht</c:v>
                </c:pt>
                <c:pt idx="9">
                  <c:v>… den Beruf nicht gelernt hat</c:v>
                </c:pt>
              </c:strCache>
            </c:strRef>
          </c:cat>
          <c:val>
            <c:numRef>
              <c:f>Blatt1!$D$2:$D$11</c:f>
              <c:numCache>
                <c:formatCode>####.0</c:formatCode>
                <c:ptCount val="10"/>
                <c:pt idx="0">
                  <c:v>89.493201483312731</c:v>
                </c:pt>
                <c:pt idx="1">
                  <c:v>76.266996291718172</c:v>
                </c:pt>
                <c:pt idx="2">
                  <c:v>68.66501854140914</c:v>
                </c:pt>
                <c:pt idx="3">
                  <c:v>68.35599505562422</c:v>
                </c:pt>
                <c:pt idx="4">
                  <c:v>55.129789864029668</c:v>
                </c:pt>
                <c:pt idx="5">
                  <c:v>49.443757725587147</c:v>
                </c:pt>
                <c:pt idx="6">
                  <c:v>48.949320148331267</c:v>
                </c:pt>
                <c:pt idx="7">
                  <c:v>42.583436341161928</c:v>
                </c:pt>
                <c:pt idx="8">
                  <c:v>38.504326328800985</c:v>
                </c:pt>
                <c:pt idx="9">
                  <c:v>13.473423980222497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0"/>
        <c:axId val="123012992"/>
        <c:axId val="123014528"/>
      </c:barChart>
      <c:catAx>
        <c:axId val="1230129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23014528"/>
        <c:crosses val="autoZero"/>
        <c:auto val="1"/>
        <c:lblAlgn val="ctr"/>
        <c:lblOffset val="100"/>
        <c:noMultiLvlLbl val="0"/>
      </c:catAx>
      <c:valAx>
        <c:axId val="123014528"/>
        <c:scaling>
          <c:orientation val="minMax"/>
          <c:max val="100"/>
        </c:scaling>
        <c:delete val="1"/>
        <c:axPos val="t"/>
        <c:numFmt formatCode="####.0" sourceLinked="1"/>
        <c:majorTickMark val="out"/>
        <c:minorTickMark val="none"/>
        <c:tickLblPos val="nextTo"/>
        <c:crossAx val="123012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>
          <a:solidFill>
            <a:schemeClr val="tx2"/>
          </a:solidFill>
        </a:defRPr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980" cy="496013"/>
          </a:xfrm>
          <a:prstGeom prst="rect">
            <a:avLst/>
          </a:prstGeom>
        </p:spPr>
        <p:txBody>
          <a:bodyPr vert="horz" lIns="91067" tIns="45533" rIns="91067" bIns="455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096" y="1"/>
            <a:ext cx="2945980" cy="496013"/>
          </a:xfrm>
          <a:prstGeom prst="rect">
            <a:avLst/>
          </a:prstGeom>
        </p:spPr>
        <p:txBody>
          <a:bodyPr vert="horz" lIns="91067" tIns="45533" rIns="91067" bIns="4553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00F674-3430-4B4E-A595-880FD5D75AA4}" type="datetimeFigureOut">
              <a:rPr lang="de-DE"/>
              <a:pPr>
                <a:defRPr/>
              </a:pPr>
              <a:t>04.03.2015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9030"/>
            <a:ext cx="2945980" cy="496013"/>
          </a:xfrm>
          <a:prstGeom prst="rect">
            <a:avLst/>
          </a:prstGeom>
        </p:spPr>
        <p:txBody>
          <a:bodyPr vert="horz" lIns="91067" tIns="45533" rIns="91067" bIns="455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096" y="9429030"/>
            <a:ext cx="2945980" cy="496013"/>
          </a:xfrm>
          <a:prstGeom prst="rect">
            <a:avLst/>
          </a:prstGeom>
        </p:spPr>
        <p:txBody>
          <a:bodyPr vert="horz" lIns="91067" tIns="45533" rIns="91067" bIns="455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322C61-D584-4ABA-89EB-B57B9E9C7E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025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980" cy="496013"/>
          </a:xfrm>
          <a:prstGeom prst="rect">
            <a:avLst/>
          </a:prstGeom>
        </p:spPr>
        <p:txBody>
          <a:bodyPr vert="horz" lIns="95547" tIns="47774" rIns="95547" bIns="477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096" y="1"/>
            <a:ext cx="2945980" cy="496013"/>
          </a:xfrm>
          <a:prstGeom prst="rect">
            <a:avLst/>
          </a:prstGeom>
        </p:spPr>
        <p:txBody>
          <a:bodyPr vert="horz" lIns="95547" tIns="47774" rIns="95547" bIns="477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91015606-6439-4CCA-B6BB-687EE52BD1AA}" type="datetimeFigureOut">
              <a:rPr lang="de-DE"/>
              <a:pPr>
                <a:defRPr/>
              </a:pPr>
              <a:t>04.03.2015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7" tIns="47774" rIns="95547" bIns="4777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089" y="4714515"/>
            <a:ext cx="5437500" cy="4467307"/>
          </a:xfrm>
          <a:prstGeom prst="rect">
            <a:avLst/>
          </a:prstGeom>
        </p:spPr>
        <p:txBody>
          <a:bodyPr vert="horz" lIns="95547" tIns="47774" rIns="95547" bIns="47774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9030"/>
            <a:ext cx="2945980" cy="496013"/>
          </a:xfrm>
          <a:prstGeom prst="rect">
            <a:avLst/>
          </a:prstGeom>
        </p:spPr>
        <p:txBody>
          <a:bodyPr vert="horz" lIns="95547" tIns="47774" rIns="95547" bIns="477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096" y="9429030"/>
            <a:ext cx="2945980" cy="496013"/>
          </a:xfrm>
          <a:prstGeom prst="rect">
            <a:avLst/>
          </a:prstGeom>
        </p:spPr>
        <p:txBody>
          <a:bodyPr vert="horz" lIns="95547" tIns="47774" rIns="95547" bIns="477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22AA900-4466-48E5-B477-F659CD69667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20941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4725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472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56F45-3CFE-47B2-8AAF-848B52D930A0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56F45-3CFE-47B2-8AAF-848B52D930A0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3818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299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gi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gi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gi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gi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gi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gi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gi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gi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gif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gi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gif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gi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gif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R TITEL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Titelbild_DichantEsa1Pano_Hell_Hoehe1470px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525"/>
            <a:ext cx="91440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 txBox="1">
            <a:spLocks/>
          </p:cNvSpPr>
          <p:nvPr userDrawn="1"/>
        </p:nvSpPr>
        <p:spPr>
          <a:xfrm>
            <a:off x="454025" y="6462713"/>
            <a:ext cx="8459788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/>
              <a:t>Dr. Wibke Riekmann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wibke.riekmann@uni-hamburg.de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643050"/>
            <a:ext cx="7772400" cy="1571636"/>
          </a:xfrm>
        </p:spPr>
        <p:txBody>
          <a:bodyPr>
            <a:normAutofit/>
          </a:bodyPr>
          <a:lstStyle>
            <a:lvl1pPr algn="ctr">
              <a:lnSpc>
                <a:spcPts val="4800"/>
              </a:lnSpc>
              <a:defRPr sz="3800" b="1">
                <a:solidFill>
                  <a:srgbClr val="E2001A"/>
                </a:solidFill>
              </a:defRPr>
            </a:lvl1pPr>
          </a:lstStyle>
          <a:p>
            <a:r>
              <a:rPr lang="de-DE" dirty="0" smtClean="0"/>
              <a:t>Titel des Vortrags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988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3600"/>
              </a:lnSpc>
              <a:buNone/>
              <a:defRPr sz="2800" b="1">
                <a:solidFill>
                  <a:srgbClr val="9696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Ergebnisse aus der Studie zum mitwissenden Umfeld funktionaler Analphabetinnen und Analphabeten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511800"/>
            <a:ext cx="1295400" cy="9715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92763"/>
            <a:ext cx="16764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36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R KB TITEL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Titelbild_DichantEsa1Pano_Hell_Hoehe1470px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525"/>
            <a:ext cx="91440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 txBox="1">
            <a:spLocks/>
          </p:cNvSpPr>
          <p:nvPr userDrawn="1"/>
        </p:nvSpPr>
        <p:spPr>
          <a:xfrm>
            <a:off x="454025" y="6462713"/>
            <a:ext cx="8459788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1000" dirty="0" smtClean="0">
              <a:solidFill>
                <a:prstClr val="white"/>
              </a:solidFill>
            </a:endParaRP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 smtClean="0">
                <a:solidFill>
                  <a:prstClr val="white"/>
                </a:solidFill>
              </a:rPr>
              <a:t>Dr. Wibke Riekmann, </a:t>
            </a:r>
            <a:r>
              <a:rPr lang="de-DE" dirty="0" smtClean="0">
                <a:solidFill>
                  <a:prstClr val="white"/>
                </a:solidFill>
              </a:rPr>
              <a:t>wibke.riekmann@uni-hamburg.de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 smtClean="0">
                <a:solidFill>
                  <a:prstClr val="white"/>
                </a:solidFill>
              </a:rPr>
              <a:t>Klaus Buddeberg</a:t>
            </a:r>
            <a:r>
              <a:rPr lang="de-DE" sz="800" dirty="0" smtClean="0">
                <a:solidFill>
                  <a:prstClr val="white"/>
                </a:solidFill>
              </a:rPr>
              <a:t>, </a:t>
            </a:r>
            <a:r>
              <a:rPr lang="de-DE" dirty="0" smtClean="0">
                <a:solidFill>
                  <a:prstClr val="white"/>
                </a:solidFill>
              </a:rPr>
              <a:t>klaus.buddeberg@uni-hamburg.de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643050"/>
            <a:ext cx="7772400" cy="1571636"/>
          </a:xfrm>
        </p:spPr>
        <p:txBody>
          <a:bodyPr>
            <a:normAutofit/>
          </a:bodyPr>
          <a:lstStyle>
            <a:lvl1pPr algn="ctr">
              <a:lnSpc>
                <a:spcPts val="4800"/>
              </a:lnSpc>
              <a:defRPr sz="3800" b="1">
                <a:solidFill>
                  <a:srgbClr val="E2001A"/>
                </a:solidFill>
              </a:defRPr>
            </a:lvl1pPr>
          </a:lstStyle>
          <a:p>
            <a:r>
              <a:rPr lang="de-DE" dirty="0" smtClean="0"/>
              <a:t>Titel des Vortrags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98825"/>
            <a:ext cx="6400800" cy="1752600"/>
          </a:xfrm>
        </p:spPr>
        <p:txBody>
          <a:bodyPr>
            <a:normAutofit/>
          </a:bodyPr>
          <a:lstStyle>
            <a:lvl1pPr marL="0" indent="0" algn="ctr">
              <a:lnSpc>
                <a:spcPts val="3600"/>
              </a:lnSpc>
              <a:buNone/>
              <a:defRPr sz="2800" b="1">
                <a:solidFill>
                  <a:srgbClr val="9696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Ergebnisse aus der Studie zum mitwissenden Umfeld funktionaler Analphabetinnen und Analphabeten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511800"/>
            <a:ext cx="1295400" cy="9715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92763"/>
            <a:ext cx="16764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3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B 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 rot="5400000">
            <a:off x="758825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 rot="5400000">
            <a:off x="387350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4168775" y="6462713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Klaus Buddeberg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prstClr val="white"/>
                </a:solidFill>
              </a:rPr>
              <a:t>klaus.buddeberg@uni-hamburg.de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000" y="1944000"/>
            <a:ext cx="8352000" cy="4271082"/>
          </a:xfrm>
        </p:spPr>
        <p:txBody>
          <a:bodyPr/>
          <a:lstStyle>
            <a:lvl1pPr>
              <a:lnSpc>
                <a:spcPts val="2600"/>
              </a:lnSpc>
              <a:spcBef>
                <a:spcPts val="600"/>
              </a:spcBef>
              <a:buNone/>
              <a:defRPr sz="2000" b="0"/>
            </a:lvl1pPr>
            <a:lvl2pPr marL="180975" indent="-180975">
              <a:lnSpc>
                <a:spcPts val="2600"/>
              </a:lnSpc>
              <a:spcBef>
                <a:spcPts val="600"/>
              </a:spcBef>
              <a:buSzPct val="85000"/>
              <a:buFontTx/>
              <a:buBlip>
                <a:blip r:embed="rId2"/>
              </a:buBlip>
              <a:defRPr sz="1800"/>
            </a:lvl2pPr>
            <a:lvl3pPr marL="361950" indent="-180975">
              <a:lnSpc>
                <a:spcPts val="2200"/>
              </a:lnSpc>
              <a:spcBef>
                <a:spcPts val="600"/>
              </a:spcBef>
              <a:buFontTx/>
              <a:buBlip>
                <a:blip r:embed="rId3"/>
              </a:buBlip>
              <a:tabLst/>
              <a:defRPr sz="1600"/>
            </a:lvl3pPr>
            <a:lvl4pPr marL="542925" indent="-180975">
              <a:lnSpc>
                <a:spcPts val="2000"/>
              </a:lnSpc>
              <a:spcBef>
                <a:spcPts val="600"/>
              </a:spcBef>
              <a:buFontTx/>
              <a:buBlip>
                <a:blip r:embed="rId3"/>
              </a:buBlip>
              <a:defRPr sz="1400"/>
            </a:lvl4pPr>
            <a:lvl5pPr marL="714375" indent="-171450">
              <a:lnSpc>
                <a:spcPts val="1700"/>
              </a:lnSpc>
              <a:spcBef>
                <a:spcPts val="600"/>
              </a:spcBef>
              <a:buFontTx/>
              <a:buBlip>
                <a:blip r:embed="rId3"/>
              </a:buBlip>
              <a:defRPr sz="12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3" name="Fußzeilenplatzhalter 4"/>
          <p:cNvSpPr txBox="1">
            <a:spLocks/>
          </p:cNvSpPr>
          <p:nvPr userDrawn="1"/>
        </p:nvSpPr>
        <p:spPr>
          <a:xfrm>
            <a:off x="539552" y="6480000"/>
            <a:ext cx="3403600" cy="395287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3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de-DE" dirty="0" err="1" smtClean="0">
                <a:solidFill>
                  <a:prstClr val="white"/>
                </a:solidFill>
              </a:rPr>
              <a:t>Bavarian</a:t>
            </a:r>
            <a:r>
              <a:rPr lang="de-DE" dirty="0" smtClean="0">
                <a:solidFill>
                  <a:prstClr val="white"/>
                </a:solidFill>
              </a:rPr>
              <a:t> Basics – Grundbildung für Bayern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7920000" y="6480000"/>
            <a:ext cx="11521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>
                <a:solidFill>
                  <a:prstClr val="white"/>
                </a:solidFill>
                <a:latin typeface="Calibri"/>
              </a:rPr>
              <a:t>Seite: </a:t>
            </a:r>
            <a:fld id="{C448D59B-E19A-4DED-A500-4B6A45FCBAC4}" type="slidenum">
              <a:rPr lang="de-DE" sz="1300" b="1" smtClean="0">
                <a:solidFill>
                  <a:prstClr val="white"/>
                </a:solidFill>
                <a:latin typeface="Calibri"/>
              </a:rPr>
              <a:pPr/>
              <a:t>‹Nr.›</a:t>
            </a:fld>
            <a:endParaRPr lang="de-DE" sz="13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651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 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 rot="5400000">
            <a:off x="758825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 rot="5400000">
            <a:off x="387350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4168775" y="6462713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Dr. Wibke Riekmann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prstClr val="white"/>
                </a:solidFill>
              </a:rPr>
              <a:t>wibke.riekmann@uni-hamburg.de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000" y="1944000"/>
            <a:ext cx="8352000" cy="4271082"/>
          </a:xfrm>
        </p:spPr>
        <p:txBody>
          <a:bodyPr/>
          <a:lstStyle>
            <a:lvl1pPr>
              <a:lnSpc>
                <a:spcPts val="2600"/>
              </a:lnSpc>
              <a:spcBef>
                <a:spcPts val="600"/>
              </a:spcBef>
              <a:buNone/>
              <a:defRPr sz="2000" b="0"/>
            </a:lvl1pPr>
            <a:lvl2pPr marL="180975" indent="-180975">
              <a:lnSpc>
                <a:spcPts val="2600"/>
              </a:lnSpc>
              <a:spcBef>
                <a:spcPts val="600"/>
              </a:spcBef>
              <a:buSzPct val="85000"/>
              <a:buFontTx/>
              <a:buBlip>
                <a:blip r:embed="rId2"/>
              </a:buBlip>
              <a:defRPr sz="1800"/>
            </a:lvl2pPr>
            <a:lvl3pPr marL="361950" indent="-180975">
              <a:lnSpc>
                <a:spcPts val="2200"/>
              </a:lnSpc>
              <a:spcBef>
                <a:spcPts val="600"/>
              </a:spcBef>
              <a:buFontTx/>
              <a:buBlip>
                <a:blip r:embed="rId3"/>
              </a:buBlip>
              <a:tabLst/>
              <a:defRPr sz="1600"/>
            </a:lvl3pPr>
            <a:lvl4pPr marL="542925" indent="-180975">
              <a:lnSpc>
                <a:spcPts val="2000"/>
              </a:lnSpc>
              <a:spcBef>
                <a:spcPts val="600"/>
              </a:spcBef>
              <a:buFontTx/>
              <a:buBlip>
                <a:blip r:embed="rId3"/>
              </a:buBlip>
              <a:defRPr sz="1400"/>
            </a:lvl4pPr>
            <a:lvl5pPr marL="714375" indent="-171450">
              <a:lnSpc>
                <a:spcPts val="1700"/>
              </a:lnSpc>
              <a:spcBef>
                <a:spcPts val="600"/>
              </a:spcBef>
              <a:buFontTx/>
              <a:buBlip>
                <a:blip r:embed="rId3"/>
              </a:buBlip>
              <a:defRPr sz="12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3" name="Fußzeilenplatzhalter 4"/>
          <p:cNvSpPr txBox="1">
            <a:spLocks/>
          </p:cNvSpPr>
          <p:nvPr userDrawn="1"/>
        </p:nvSpPr>
        <p:spPr>
          <a:xfrm>
            <a:off x="539552" y="6480000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err="1" smtClean="0">
                <a:solidFill>
                  <a:prstClr val="white"/>
                </a:solidFill>
              </a:rPr>
              <a:t>Bavarian</a:t>
            </a:r>
            <a:r>
              <a:rPr lang="de-DE" sz="1300" dirty="0" smtClean="0">
                <a:solidFill>
                  <a:prstClr val="white"/>
                </a:solidFill>
              </a:rPr>
              <a:t> Basics – Grundbildung für Bayern</a:t>
            </a:r>
            <a:endParaRPr lang="de-DE" dirty="0" smtClean="0">
              <a:solidFill>
                <a:prstClr val="white"/>
              </a:solidFill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7920000" y="6480000"/>
            <a:ext cx="11521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>
                <a:solidFill>
                  <a:prstClr val="white"/>
                </a:solidFill>
                <a:latin typeface="Calibri"/>
              </a:rPr>
              <a:t>Seite: </a:t>
            </a:r>
            <a:fld id="{C448D59B-E19A-4DED-A500-4B6A45FCBAC4}" type="slidenum">
              <a:rPr lang="de-DE" sz="1300" b="1" smtClean="0">
                <a:solidFill>
                  <a:prstClr val="white"/>
                </a:solidFill>
                <a:latin typeface="Calibri"/>
              </a:rPr>
              <a:pPr/>
              <a:t>‹Nr.›</a:t>
            </a:fld>
            <a:endParaRPr lang="de-DE" sz="13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695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R KB 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 rot="5400000">
            <a:off x="758825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 rot="5400000">
            <a:off x="387350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4168775" y="6462713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800" dirty="0" smtClean="0">
              <a:solidFill>
                <a:prstClr val="white"/>
              </a:solidFill>
            </a:endParaRP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Dr. Wibke Riekmann &amp; Klaus Buddeberg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000" y="1944000"/>
            <a:ext cx="8352000" cy="4271082"/>
          </a:xfrm>
        </p:spPr>
        <p:txBody>
          <a:bodyPr/>
          <a:lstStyle>
            <a:lvl1pPr>
              <a:lnSpc>
                <a:spcPts val="2600"/>
              </a:lnSpc>
              <a:spcBef>
                <a:spcPts val="600"/>
              </a:spcBef>
              <a:buNone/>
              <a:defRPr sz="2000" b="0"/>
            </a:lvl1pPr>
            <a:lvl2pPr marL="180975" indent="-180975">
              <a:lnSpc>
                <a:spcPts val="2600"/>
              </a:lnSpc>
              <a:spcBef>
                <a:spcPts val="600"/>
              </a:spcBef>
              <a:buSzPct val="85000"/>
              <a:buFontTx/>
              <a:buBlip>
                <a:blip r:embed="rId2"/>
              </a:buBlip>
              <a:defRPr sz="1800"/>
            </a:lvl2pPr>
            <a:lvl3pPr marL="361950" indent="-180975">
              <a:lnSpc>
                <a:spcPts val="2200"/>
              </a:lnSpc>
              <a:spcBef>
                <a:spcPts val="600"/>
              </a:spcBef>
              <a:buFontTx/>
              <a:buBlip>
                <a:blip r:embed="rId3"/>
              </a:buBlip>
              <a:tabLst/>
              <a:defRPr sz="1600"/>
            </a:lvl3pPr>
            <a:lvl4pPr marL="542925" indent="-180975">
              <a:lnSpc>
                <a:spcPts val="2000"/>
              </a:lnSpc>
              <a:spcBef>
                <a:spcPts val="600"/>
              </a:spcBef>
              <a:buFontTx/>
              <a:buBlip>
                <a:blip r:embed="rId3"/>
              </a:buBlip>
              <a:defRPr sz="1400"/>
            </a:lvl4pPr>
            <a:lvl5pPr marL="714375" indent="-171450">
              <a:lnSpc>
                <a:spcPts val="1700"/>
              </a:lnSpc>
              <a:spcBef>
                <a:spcPts val="600"/>
              </a:spcBef>
              <a:buFontTx/>
              <a:buBlip>
                <a:blip r:embed="rId3"/>
              </a:buBlip>
              <a:defRPr sz="12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739775" y="6462713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800" dirty="0" smtClean="0">
              <a:solidFill>
                <a:prstClr val="white"/>
              </a:solidFill>
            </a:endParaRP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err="1" smtClean="0">
                <a:solidFill>
                  <a:prstClr val="white"/>
                </a:solidFill>
              </a:rPr>
              <a:t>Umfeldstudie</a:t>
            </a:r>
            <a:endParaRPr lang="de-DE" sz="1300" dirty="0" smtClean="0">
              <a:solidFill>
                <a:prstClr val="white"/>
              </a:solidFill>
            </a:endParaRP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23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B Vergleich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 userDrawn="1"/>
        </p:nvCxnSpPr>
        <p:spPr>
          <a:xfrm rot="5400000">
            <a:off x="758825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 rot="5400000">
            <a:off x="387350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4168775" y="6462713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Klaus Buddeberg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prstClr val="white"/>
                </a:solidFill>
              </a:rPr>
              <a:t>klaus.buddeberg@uni-hamburg.de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000" y="1620000"/>
            <a:ext cx="8352000" cy="648000"/>
          </a:xfrm>
        </p:spPr>
        <p:txBody>
          <a:bodyPr>
            <a:normAutofit/>
          </a:bodyPr>
          <a:lstStyle>
            <a:lvl1pPr algn="l">
              <a:defRPr sz="26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6000" y="2268000"/>
            <a:ext cx="4040188" cy="684000"/>
          </a:xfrm>
          <a:solidFill>
            <a:srgbClr val="E2001A"/>
          </a:solidFill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6000" y="3000372"/>
            <a:ext cx="4040188" cy="2988000"/>
          </a:xfrm>
          <a:solidFill>
            <a:srgbClr val="DCDCDC"/>
          </a:solidFill>
        </p:spPr>
        <p:txBody>
          <a:bodyPr/>
          <a:lstStyle>
            <a:lvl1pPr algn="l">
              <a:lnSpc>
                <a:spcPts val="2400"/>
              </a:lnSpc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268000"/>
            <a:ext cx="4041775" cy="684000"/>
          </a:xfrm>
          <a:solidFill>
            <a:srgbClr val="E2001A"/>
          </a:solidFill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000372"/>
            <a:ext cx="4041775" cy="2988000"/>
          </a:xfrm>
          <a:solidFill>
            <a:srgbClr val="DCDCDC"/>
          </a:solidFill>
        </p:spPr>
        <p:txBody>
          <a:bodyPr/>
          <a:lstStyle>
            <a:lvl1pPr>
              <a:lnSpc>
                <a:spcPts val="2400"/>
              </a:lnSpc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sp>
        <p:nvSpPr>
          <p:cNvPr id="15" name="Fußzeilenplatzhalter 4"/>
          <p:cNvSpPr txBox="1">
            <a:spLocks/>
          </p:cNvSpPr>
          <p:nvPr userDrawn="1"/>
        </p:nvSpPr>
        <p:spPr>
          <a:xfrm>
            <a:off x="539552" y="6120606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Titel des Vortrags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>
              <a:solidFill>
                <a:prstClr val="white"/>
              </a:solidFill>
            </a:endParaRPr>
          </a:p>
        </p:txBody>
      </p:sp>
      <p:sp>
        <p:nvSpPr>
          <p:cNvPr id="16" name="Fußzeilenplatzhalter 4"/>
          <p:cNvSpPr txBox="1">
            <a:spLocks/>
          </p:cNvSpPr>
          <p:nvPr userDrawn="1"/>
        </p:nvSpPr>
        <p:spPr>
          <a:xfrm>
            <a:off x="539552" y="6480000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Titel des Vortrags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7920000" y="6480000"/>
            <a:ext cx="1152128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de-DE" sz="1300" b="1" dirty="0" smtClean="0">
                <a:solidFill>
                  <a:prstClr val="white"/>
                </a:solidFill>
                <a:latin typeface="Calibri"/>
              </a:rPr>
              <a:t>Seite: </a:t>
            </a:r>
            <a:fld id="{C448D59B-E19A-4DED-A500-4B6A45FCBAC4}" type="slidenum">
              <a:rPr lang="de-DE" sz="1300" b="1" smtClean="0">
                <a:solidFill>
                  <a:prstClr val="white"/>
                </a:solidFill>
                <a:latin typeface="Calibri"/>
              </a:rPr>
              <a:pPr>
                <a:lnSpc>
                  <a:spcPts val="1400"/>
                </a:lnSpc>
              </a:pPr>
              <a:t>‹Nr.›</a:t>
            </a:fld>
            <a:endParaRPr lang="de-DE" sz="1300" b="1" dirty="0" smtClean="0">
              <a:solidFill>
                <a:prstClr val="white"/>
              </a:solidFill>
              <a:latin typeface="Calibri"/>
            </a:endParaRPr>
          </a:p>
          <a:p>
            <a:endParaRPr lang="de-DE" sz="9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0530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WR Vergleich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 userDrawn="1"/>
        </p:nvCxnSpPr>
        <p:spPr>
          <a:xfrm rot="5400000">
            <a:off x="758825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 rot="5400000">
            <a:off x="387350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4168775" y="6462713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Dr. Wibke Riekmann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prstClr val="white"/>
                </a:solidFill>
              </a:rPr>
              <a:t>wibke.riekmann@uni-hamburg.de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000" y="1620000"/>
            <a:ext cx="8352000" cy="648000"/>
          </a:xfrm>
        </p:spPr>
        <p:txBody>
          <a:bodyPr>
            <a:normAutofit/>
          </a:bodyPr>
          <a:lstStyle>
            <a:lvl1pPr algn="l">
              <a:defRPr sz="26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6000" y="2268000"/>
            <a:ext cx="4040188" cy="684000"/>
          </a:xfrm>
          <a:solidFill>
            <a:srgbClr val="E2001A"/>
          </a:solidFill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6000" y="3000372"/>
            <a:ext cx="4040188" cy="2988000"/>
          </a:xfrm>
          <a:solidFill>
            <a:srgbClr val="DCDCDC"/>
          </a:solidFill>
        </p:spPr>
        <p:txBody>
          <a:bodyPr/>
          <a:lstStyle>
            <a:lvl1pPr algn="l">
              <a:lnSpc>
                <a:spcPts val="2400"/>
              </a:lnSpc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268000"/>
            <a:ext cx="4041775" cy="684000"/>
          </a:xfrm>
          <a:solidFill>
            <a:srgbClr val="E2001A"/>
          </a:solidFill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000372"/>
            <a:ext cx="4041775" cy="2988000"/>
          </a:xfrm>
          <a:solidFill>
            <a:srgbClr val="DCDCDC"/>
          </a:solidFill>
        </p:spPr>
        <p:txBody>
          <a:bodyPr/>
          <a:lstStyle>
            <a:lvl1pPr>
              <a:lnSpc>
                <a:spcPts val="2400"/>
              </a:lnSpc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sp>
        <p:nvSpPr>
          <p:cNvPr id="15" name="Fußzeilenplatzhalter 4"/>
          <p:cNvSpPr txBox="1">
            <a:spLocks/>
          </p:cNvSpPr>
          <p:nvPr userDrawn="1"/>
        </p:nvSpPr>
        <p:spPr>
          <a:xfrm>
            <a:off x="539552" y="6120606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Titel des Vortrags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>
              <a:solidFill>
                <a:prstClr val="white"/>
              </a:solidFill>
            </a:endParaRPr>
          </a:p>
        </p:txBody>
      </p:sp>
      <p:sp>
        <p:nvSpPr>
          <p:cNvPr id="16" name="Fußzeilenplatzhalter 4"/>
          <p:cNvSpPr txBox="1">
            <a:spLocks/>
          </p:cNvSpPr>
          <p:nvPr userDrawn="1"/>
        </p:nvSpPr>
        <p:spPr>
          <a:xfrm>
            <a:off x="539552" y="6480000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Titel des Vortrags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7920000" y="6480000"/>
            <a:ext cx="1152128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de-DE" sz="1300" b="1" dirty="0" smtClean="0">
                <a:solidFill>
                  <a:prstClr val="white"/>
                </a:solidFill>
                <a:latin typeface="Calibri"/>
              </a:rPr>
              <a:t>Seite: </a:t>
            </a:r>
            <a:fld id="{C448D59B-E19A-4DED-A500-4B6A45FCBAC4}" type="slidenum">
              <a:rPr lang="de-DE" sz="1300" b="1" smtClean="0">
                <a:solidFill>
                  <a:prstClr val="white"/>
                </a:solidFill>
                <a:latin typeface="Calibri"/>
              </a:rPr>
              <a:pPr>
                <a:lnSpc>
                  <a:spcPts val="1400"/>
                </a:lnSpc>
              </a:pPr>
              <a:t>‹Nr.›</a:t>
            </a:fld>
            <a:endParaRPr lang="de-DE" sz="1300" b="1" dirty="0" smtClean="0">
              <a:solidFill>
                <a:prstClr val="white"/>
              </a:solidFill>
              <a:latin typeface="Calibri"/>
            </a:endParaRPr>
          </a:p>
          <a:p>
            <a:endParaRPr lang="de-DE" sz="9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4717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R TITEL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Titelbild_DichantEsa1Pano_Hell_Hoehe1470px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525"/>
            <a:ext cx="91440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 txBox="1">
            <a:spLocks/>
          </p:cNvSpPr>
          <p:nvPr userDrawn="1"/>
        </p:nvSpPr>
        <p:spPr>
          <a:xfrm>
            <a:off x="454025" y="6462713"/>
            <a:ext cx="8459788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Dr. Wibke Riekmann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prstClr val="white"/>
                </a:solidFill>
              </a:rPr>
              <a:t>wibke.riekmann@uni-hamburg.de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643050"/>
            <a:ext cx="7772400" cy="1571636"/>
          </a:xfrm>
        </p:spPr>
        <p:txBody>
          <a:bodyPr>
            <a:normAutofit/>
          </a:bodyPr>
          <a:lstStyle>
            <a:lvl1pPr algn="ctr">
              <a:lnSpc>
                <a:spcPts val="4800"/>
              </a:lnSpc>
              <a:defRPr sz="3800" b="1">
                <a:solidFill>
                  <a:srgbClr val="E2001A"/>
                </a:solidFill>
              </a:defRPr>
            </a:lvl1pPr>
          </a:lstStyle>
          <a:p>
            <a:r>
              <a:rPr lang="de-DE" dirty="0" smtClean="0"/>
              <a:t>Titel des Vortrags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9882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3600"/>
              </a:lnSpc>
              <a:buNone/>
              <a:defRPr sz="2800" b="1">
                <a:solidFill>
                  <a:srgbClr val="9696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Ergebnisse aus der Studie zum mitwissenden Umfeld funktionaler Analphabetinnen und Analphabeten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511800"/>
            <a:ext cx="1295400" cy="9715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92763"/>
            <a:ext cx="16764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6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B 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 rot="5400000">
            <a:off x="758825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 rot="5400000">
            <a:off x="387350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4168775" y="6462713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Klaus Buddeberg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prstClr val="white"/>
                </a:solidFill>
              </a:rPr>
              <a:t>klaus.buddeberg@uni-hamburg.de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000" y="1944000"/>
            <a:ext cx="8352000" cy="4271082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spcBef>
                <a:spcPts val="600"/>
              </a:spcBef>
              <a:buNone/>
              <a:defRPr sz="2000" b="0"/>
            </a:lvl1pPr>
            <a:lvl2pPr marL="180975" indent="-180975">
              <a:lnSpc>
                <a:spcPts val="2600"/>
              </a:lnSpc>
              <a:spcBef>
                <a:spcPts val="600"/>
              </a:spcBef>
              <a:buSzPct val="85000"/>
              <a:buFontTx/>
              <a:buBlip>
                <a:blip r:embed="rId2"/>
              </a:buBlip>
              <a:defRPr sz="1800"/>
            </a:lvl2pPr>
            <a:lvl3pPr marL="361950" indent="-180975">
              <a:lnSpc>
                <a:spcPts val="2200"/>
              </a:lnSpc>
              <a:spcBef>
                <a:spcPts val="600"/>
              </a:spcBef>
              <a:buFontTx/>
              <a:buBlip>
                <a:blip r:embed="rId3"/>
              </a:buBlip>
              <a:tabLst/>
              <a:defRPr sz="1600"/>
            </a:lvl3pPr>
            <a:lvl4pPr marL="542925" indent="-180975">
              <a:lnSpc>
                <a:spcPts val="2000"/>
              </a:lnSpc>
              <a:spcBef>
                <a:spcPts val="600"/>
              </a:spcBef>
              <a:buFontTx/>
              <a:buBlip>
                <a:blip r:embed="rId3"/>
              </a:buBlip>
              <a:defRPr sz="1400"/>
            </a:lvl4pPr>
            <a:lvl5pPr marL="714375" indent="-171450">
              <a:lnSpc>
                <a:spcPts val="1700"/>
              </a:lnSpc>
              <a:spcBef>
                <a:spcPts val="600"/>
              </a:spcBef>
              <a:buFontTx/>
              <a:buBlip>
                <a:blip r:embed="rId3"/>
              </a:buBlip>
              <a:defRPr sz="12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3" name="Fußzeilenplatzhalter 4"/>
          <p:cNvSpPr txBox="1">
            <a:spLocks/>
          </p:cNvSpPr>
          <p:nvPr userDrawn="1"/>
        </p:nvSpPr>
        <p:spPr>
          <a:xfrm>
            <a:off x="539552" y="6480000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Umfeldstudie – Hamburg, 05.12.2014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>
              <a:solidFill>
                <a:prstClr val="white"/>
              </a:solidFill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7920000" y="6480000"/>
            <a:ext cx="11521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>
                <a:solidFill>
                  <a:prstClr val="white"/>
                </a:solidFill>
                <a:latin typeface="Calibri"/>
              </a:rPr>
              <a:t>Seite: </a:t>
            </a:r>
            <a:fld id="{C448D59B-E19A-4DED-A500-4B6A45FCBAC4}" type="slidenum">
              <a:rPr lang="de-DE" sz="1300" b="1" smtClean="0">
                <a:solidFill>
                  <a:prstClr val="white"/>
                </a:solidFill>
                <a:latin typeface="Calibri"/>
              </a:rPr>
              <a:pPr/>
              <a:t>‹Nr.›</a:t>
            </a:fld>
            <a:endParaRPr lang="de-DE" sz="13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7702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 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 rot="5400000">
            <a:off x="758825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 rot="5400000">
            <a:off x="387350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4168775" y="6462713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Dr. Wibke Riekmann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prstClr val="white"/>
                </a:solidFill>
              </a:rPr>
              <a:t>wibke.riekmann@uni-hamburg.de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000" y="1944000"/>
            <a:ext cx="8352000" cy="4271082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spcBef>
                <a:spcPts val="600"/>
              </a:spcBef>
              <a:buNone/>
              <a:defRPr sz="2000" b="0"/>
            </a:lvl1pPr>
            <a:lvl2pPr marL="180975" indent="-180975">
              <a:lnSpc>
                <a:spcPts val="2600"/>
              </a:lnSpc>
              <a:spcBef>
                <a:spcPts val="600"/>
              </a:spcBef>
              <a:buSzPct val="85000"/>
              <a:buFontTx/>
              <a:buBlip>
                <a:blip r:embed="rId2"/>
              </a:buBlip>
              <a:defRPr sz="1800"/>
            </a:lvl2pPr>
            <a:lvl3pPr marL="361950" indent="-180975">
              <a:lnSpc>
                <a:spcPts val="2200"/>
              </a:lnSpc>
              <a:spcBef>
                <a:spcPts val="600"/>
              </a:spcBef>
              <a:buFontTx/>
              <a:buBlip>
                <a:blip r:embed="rId3"/>
              </a:buBlip>
              <a:tabLst/>
              <a:defRPr sz="1600"/>
            </a:lvl3pPr>
            <a:lvl4pPr marL="542925" indent="-180975">
              <a:lnSpc>
                <a:spcPts val="2000"/>
              </a:lnSpc>
              <a:spcBef>
                <a:spcPts val="600"/>
              </a:spcBef>
              <a:buFontTx/>
              <a:buBlip>
                <a:blip r:embed="rId3"/>
              </a:buBlip>
              <a:defRPr sz="1400"/>
            </a:lvl4pPr>
            <a:lvl5pPr marL="714375" indent="-171450">
              <a:lnSpc>
                <a:spcPts val="1700"/>
              </a:lnSpc>
              <a:spcBef>
                <a:spcPts val="600"/>
              </a:spcBef>
              <a:buFontTx/>
              <a:buBlip>
                <a:blip r:embed="rId3"/>
              </a:buBlip>
              <a:defRPr sz="12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3" name="Fußzeilenplatzhalter 4"/>
          <p:cNvSpPr txBox="1">
            <a:spLocks/>
          </p:cNvSpPr>
          <p:nvPr userDrawn="1"/>
        </p:nvSpPr>
        <p:spPr>
          <a:xfrm>
            <a:off x="539552" y="6480000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Funktionaler Analphabetismus in Deutschland, Stuttgart, 21.01.2015</a:t>
            </a:r>
            <a:endParaRPr lang="de-DE" dirty="0" smtClean="0">
              <a:solidFill>
                <a:prstClr val="white"/>
              </a:solidFill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7920000" y="6480000"/>
            <a:ext cx="11521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>
                <a:solidFill>
                  <a:prstClr val="white"/>
                </a:solidFill>
                <a:latin typeface="Calibri"/>
              </a:rPr>
              <a:t>Seite: </a:t>
            </a:r>
            <a:fld id="{C448D59B-E19A-4DED-A500-4B6A45FCBAC4}" type="slidenum">
              <a:rPr lang="de-DE" sz="1300" b="1" smtClean="0">
                <a:solidFill>
                  <a:prstClr val="white"/>
                </a:solidFill>
                <a:latin typeface="Calibri"/>
              </a:rPr>
              <a:pPr/>
              <a:t>‹Nr.›</a:t>
            </a:fld>
            <a:endParaRPr lang="de-DE" sz="13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5377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B Vergleich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 userDrawn="1"/>
        </p:nvCxnSpPr>
        <p:spPr>
          <a:xfrm rot="5400000">
            <a:off x="758825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 rot="5400000">
            <a:off x="387350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4168775" y="6462713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Klaus Buddeberg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prstClr val="white"/>
                </a:solidFill>
              </a:rPr>
              <a:t>klaus.buddeberg@uni-hamburg.de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000" y="1620000"/>
            <a:ext cx="8352000" cy="648000"/>
          </a:xfrm>
        </p:spPr>
        <p:txBody>
          <a:bodyPr>
            <a:normAutofit/>
          </a:bodyPr>
          <a:lstStyle>
            <a:lvl1pPr algn="l">
              <a:defRPr sz="26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6000" y="2268000"/>
            <a:ext cx="4040188" cy="684000"/>
          </a:xfrm>
          <a:prstGeom prst="rect">
            <a:avLst/>
          </a:prstGeom>
          <a:solidFill>
            <a:srgbClr val="E2001A"/>
          </a:solidFill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6000" y="3000372"/>
            <a:ext cx="4040188" cy="2988000"/>
          </a:xfrm>
          <a:prstGeom prst="rect">
            <a:avLst/>
          </a:prstGeom>
          <a:solidFill>
            <a:srgbClr val="DCDCDC"/>
          </a:solidFill>
        </p:spPr>
        <p:txBody>
          <a:bodyPr/>
          <a:lstStyle>
            <a:lvl1pPr algn="l">
              <a:lnSpc>
                <a:spcPts val="2400"/>
              </a:lnSpc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268000"/>
            <a:ext cx="4041775" cy="684000"/>
          </a:xfrm>
          <a:prstGeom prst="rect">
            <a:avLst/>
          </a:prstGeom>
          <a:solidFill>
            <a:srgbClr val="E2001A"/>
          </a:solidFill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000372"/>
            <a:ext cx="4041775" cy="2988000"/>
          </a:xfrm>
          <a:prstGeom prst="rect">
            <a:avLst/>
          </a:prstGeom>
          <a:solidFill>
            <a:srgbClr val="DCDCDC"/>
          </a:solidFill>
        </p:spPr>
        <p:txBody>
          <a:bodyPr/>
          <a:lstStyle>
            <a:lvl1pPr>
              <a:lnSpc>
                <a:spcPts val="2400"/>
              </a:lnSpc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sp>
        <p:nvSpPr>
          <p:cNvPr id="15" name="Fußzeilenplatzhalter 4"/>
          <p:cNvSpPr txBox="1">
            <a:spLocks/>
          </p:cNvSpPr>
          <p:nvPr userDrawn="1"/>
        </p:nvSpPr>
        <p:spPr>
          <a:xfrm>
            <a:off x="539552" y="6120606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Titel des Vortrags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>
              <a:solidFill>
                <a:prstClr val="white"/>
              </a:solidFill>
            </a:endParaRPr>
          </a:p>
        </p:txBody>
      </p:sp>
      <p:sp>
        <p:nvSpPr>
          <p:cNvPr id="16" name="Fußzeilenplatzhalter 4"/>
          <p:cNvSpPr txBox="1">
            <a:spLocks/>
          </p:cNvSpPr>
          <p:nvPr userDrawn="1"/>
        </p:nvSpPr>
        <p:spPr>
          <a:xfrm>
            <a:off x="539552" y="6480000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Titel des Vortrags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7920000" y="6480000"/>
            <a:ext cx="1152128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de-DE" sz="1300" b="1" dirty="0" smtClean="0">
                <a:solidFill>
                  <a:prstClr val="white"/>
                </a:solidFill>
                <a:latin typeface="Calibri"/>
              </a:rPr>
              <a:t>Seite: </a:t>
            </a:r>
            <a:fld id="{C448D59B-E19A-4DED-A500-4B6A45FCBAC4}" type="slidenum">
              <a:rPr lang="de-DE" sz="1300" b="1" smtClean="0">
                <a:solidFill>
                  <a:prstClr val="white"/>
                </a:solidFill>
                <a:latin typeface="Calibri"/>
              </a:rPr>
              <a:pPr>
                <a:lnSpc>
                  <a:spcPts val="1400"/>
                </a:lnSpc>
              </a:pPr>
              <a:t>‹Nr.›</a:t>
            </a:fld>
            <a:endParaRPr lang="de-DE" sz="1300" b="1" dirty="0" smtClean="0">
              <a:solidFill>
                <a:prstClr val="white"/>
              </a:solidFill>
              <a:latin typeface="Calibri"/>
            </a:endParaRPr>
          </a:p>
          <a:p>
            <a:endParaRPr lang="de-DE" sz="9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942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B 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 rot="5400000">
            <a:off x="758825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 rot="5400000">
            <a:off x="387350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4168775" y="6462713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/>
              <a:t>Klaus Buddeberg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klaus.buddeberg@uni-hamburg.de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000" y="1944000"/>
            <a:ext cx="8352000" cy="4271082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spcBef>
                <a:spcPts val="600"/>
              </a:spcBef>
              <a:buNone/>
              <a:defRPr sz="2000" b="0"/>
            </a:lvl1pPr>
            <a:lvl2pPr marL="180975" indent="-180975">
              <a:lnSpc>
                <a:spcPts val="2600"/>
              </a:lnSpc>
              <a:spcBef>
                <a:spcPts val="600"/>
              </a:spcBef>
              <a:buSzPct val="85000"/>
              <a:buFontTx/>
              <a:buBlip>
                <a:blip r:embed="rId2"/>
              </a:buBlip>
              <a:defRPr sz="1800"/>
            </a:lvl2pPr>
            <a:lvl3pPr marL="361950" indent="-180975">
              <a:lnSpc>
                <a:spcPts val="2200"/>
              </a:lnSpc>
              <a:spcBef>
                <a:spcPts val="600"/>
              </a:spcBef>
              <a:buFontTx/>
              <a:buBlip>
                <a:blip r:embed="rId3"/>
              </a:buBlip>
              <a:tabLst/>
              <a:defRPr sz="1600"/>
            </a:lvl3pPr>
            <a:lvl4pPr marL="542925" indent="-180975">
              <a:lnSpc>
                <a:spcPts val="2000"/>
              </a:lnSpc>
              <a:spcBef>
                <a:spcPts val="600"/>
              </a:spcBef>
              <a:buFontTx/>
              <a:buBlip>
                <a:blip r:embed="rId3"/>
              </a:buBlip>
              <a:defRPr sz="1400"/>
            </a:lvl4pPr>
            <a:lvl5pPr marL="714375" indent="-171450">
              <a:lnSpc>
                <a:spcPts val="1700"/>
              </a:lnSpc>
              <a:spcBef>
                <a:spcPts val="600"/>
              </a:spcBef>
              <a:buFontTx/>
              <a:buBlip>
                <a:blip r:embed="rId3"/>
              </a:buBlip>
              <a:defRPr sz="12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3" name="Fußzeilenplatzhalter 4"/>
          <p:cNvSpPr txBox="1">
            <a:spLocks/>
          </p:cNvSpPr>
          <p:nvPr userDrawn="1"/>
        </p:nvSpPr>
        <p:spPr>
          <a:xfrm>
            <a:off x="539552" y="6480000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/>
              <a:t>Umfeldstudie – Hamburg,</a:t>
            </a:r>
            <a:r>
              <a:rPr lang="de-DE" sz="1300" baseline="0" dirty="0" smtClean="0"/>
              <a:t> 05.12.2014</a:t>
            </a:r>
            <a:endParaRPr lang="de-DE" sz="1300" dirty="0" smtClean="0"/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900" dirty="0" smtClean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7920000" y="6480000"/>
            <a:ext cx="11521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>
                <a:solidFill>
                  <a:schemeClr val="bg1"/>
                </a:solidFill>
                <a:latin typeface="+mn-lt"/>
              </a:rPr>
              <a:t>Seite: </a:t>
            </a:r>
            <a:fld id="{C448D59B-E19A-4DED-A500-4B6A45FCBAC4}" type="slidenum">
              <a:rPr lang="de-DE" sz="1300" b="1" smtClean="0">
                <a:solidFill>
                  <a:schemeClr val="bg1"/>
                </a:solidFill>
                <a:latin typeface="+mn-lt"/>
              </a:rPr>
              <a:t>‹Nr.›</a:t>
            </a:fld>
            <a:endParaRPr lang="de-DE" sz="13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610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WR Vergleich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 userDrawn="1"/>
        </p:nvCxnSpPr>
        <p:spPr>
          <a:xfrm rot="5400000">
            <a:off x="758825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 rot="5400000">
            <a:off x="387350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4168775" y="6462713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Dr. Wibke Riekmann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prstClr val="white"/>
                </a:solidFill>
              </a:rPr>
              <a:t>wibke.riekmann@uni-hamburg.de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000" y="1620000"/>
            <a:ext cx="8352000" cy="648000"/>
          </a:xfrm>
        </p:spPr>
        <p:txBody>
          <a:bodyPr>
            <a:normAutofit/>
          </a:bodyPr>
          <a:lstStyle>
            <a:lvl1pPr algn="l">
              <a:defRPr sz="26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6000" y="2268000"/>
            <a:ext cx="4040188" cy="684000"/>
          </a:xfrm>
          <a:prstGeom prst="rect">
            <a:avLst/>
          </a:prstGeom>
          <a:solidFill>
            <a:srgbClr val="E2001A"/>
          </a:solidFill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6000" y="3000372"/>
            <a:ext cx="4040188" cy="2988000"/>
          </a:xfrm>
          <a:prstGeom prst="rect">
            <a:avLst/>
          </a:prstGeom>
          <a:solidFill>
            <a:srgbClr val="DCDCDC"/>
          </a:solidFill>
        </p:spPr>
        <p:txBody>
          <a:bodyPr/>
          <a:lstStyle>
            <a:lvl1pPr algn="l">
              <a:lnSpc>
                <a:spcPts val="2400"/>
              </a:lnSpc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268000"/>
            <a:ext cx="4041775" cy="684000"/>
          </a:xfrm>
          <a:prstGeom prst="rect">
            <a:avLst/>
          </a:prstGeom>
          <a:solidFill>
            <a:srgbClr val="E2001A"/>
          </a:solidFill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000372"/>
            <a:ext cx="4041775" cy="2988000"/>
          </a:xfrm>
          <a:prstGeom prst="rect">
            <a:avLst/>
          </a:prstGeom>
          <a:solidFill>
            <a:srgbClr val="DCDCDC"/>
          </a:solidFill>
        </p:spPr>
        <p:txBody>
          <a:bodyPr/>
          <a:lstStyle>
            <a:lvl1pPr>
              <a:lnSpc>
                <a:spcPts val="2400"/>
              </a:lnSpc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sp>
        <p:nvSpPr>
          <p:cNvPr id="15" name="Fußzeilenplatzhalter 4"/>
          <p:cNvSpPr txBox="1">
            <a:spLocks/>
          </p:cNvSpPr>
          <p:nvPr userDrawn="1"/>
        </p:nvSpPr>
        <p:spPr>
          <a:xfrm>
            <a:off x="539552" y="6120606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Titel des Vortrags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>
              <a:solidFill>
                <a:prstClr val="white"/>
              </a:solidFill>
            </a:endParaRPr>
          </a:p>
        </p:txBody>
      </p:sp>
      <p:sp>
        <p:nvSpPr>
          <p:cNvPr id="16" name="Fußzeilenplatzhalter 4"/>
          <p:cNvSpPr txBox="1">
            <a:spLocks/>
          </p:cNvSpPr>
          <p:nvPr userDrawn="1"/>
        </p:nvSpPr>
        <p:spPr>
          <a:xfrm>
            <a:off x="539552" y="6480000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Titel des Vortrags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7920000" y="6480000"/>
            <a:ext cx="1152128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de-DE" sz="1300" b="1" dirty="0" smtClean="0">
                <a:solidFill>
                  <a:prstClr val="white"/>
                </a:solidFill>
                <a:latin typeface="Calibri"/>
              </a:rPr>
              <a:t>Seite: </a:t>
            </a:r>
            <a:fld id="{C448D59B-E19A-4DED-A500-4B6A45FCBAC4}" type="slidenum">
              <a:rPr lang="de-DE" sz="1300" b="1" smtClean="0">
                <a:solidFill>
                  <a:prstClr val="white"/>
                </a:solidFill>
                <a:latin typeface="Calibri"/>
              </a:rPr>
              <a:pPr>
                <a:lnSpc>
                  <a:spcPts val="1400"/>
                </a:lnSpc>
              </a:pPr>
              <a:t>‹Nr.›</a:t>
            </a:fld>
            <a:endParaRPr lang="de-DE" sz="1300" b="1" dirty="0" smtClean="0">
              <a:solidFill>
                <a:prstClr val="white"/>
              </a:solidFill>
              <a:latin typeface="Calibri"/>
            </a:endParaRPr>
          </a:p>
          <a:p>
            <a:endParaRPr lang="de-DE" sz="9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887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SAPFA-Studie: Dr. Simone Ehmig (Stiftung Lesen) // Umfeldstudie: Dr. Wibke Riekmann (Universität Hamburg)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B01EC54-F38E-44C7-89BD-D9283295B88F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40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29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2"/>
          <p:cNvSpPr>
            <a:spLocks noGrp="1"/>
          </p:cNvSpPr>
          <p:nvPr>
            <p:ph sz="half" idx="1"/>
          </p:nvPr>
        </p:nvSpPr>
        <p:spPr>
          <a:xfrm>
            <a:off x="432000" y="1890000"/>
            <a:ext cx="8244456" cy="42569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04.03.2015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Stiftung Lesen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32000" y="381600"/>
            <a:ext cx="7096848" cy="9450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Überschrift einzeilig</a:t>
            </a:r>
            <a:br>
              <a:rPr lang="de-DE" dirty="0" smtClean="0"/>
            </a:br>
            <a:r>
              <a:rPr lang="de-DE" dirty="0" smtClean="0"/>
              <a:t>Überschrift zweite Zeile</a:t>
            </a:r>
            <a:endParaRPr lang="de-DE" dirty="0"/>
          </a:p>
        </p:txBody>
      </p:sp>
      <p:sp>
        <p:nvSpPr>
          <p:cNvPr id="19" name="Inhaltsplatzhalter 2"/>
          <p:cNvSpPr>
            <a:spLocks noGrp="1"/>
          </p:cNvSpPr>
          <p:nvPr>
            <p:ph idx="17" hasCustomPrompt="1"/>
          </p:nvPr>
        </p:nvSpPr>
        <p:spPr>
          <a:xfrm>
            <a:off x="432000" y="6195600"/>
            <a:ext cx="8254800" cy="257736"/>
          </a:xfrm>
        </p:spPr>
        <p:txBody>
          <a:bodyPr>
            <a:noAutofit/>
          </a:bodyPr>
          <a:lstStyle>
            <a:lvl1pPr>
              <a:defRPr sz="1000" baseline="0"/>
            </a:lvl1pPr>
          </a:lstStyle>
          <a:p>
            <a:pPr lvl="0"/>
            <a:r>
              <a:rPr lang="de-DE" dirty="0" smtClean="0"/>
              <a:t>Quellenangabe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32000" y="1252800"/>
            <a:ext cx="8244456" cy="376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aseline="0"/>
            </a:lvl1pPr>
          </a:lstStyle>
          <a:p>
            <a:pPr lvl="0"/>
            <a:r>
              <a:rPr lang="de-DE" dirty="0" smtClean="0"/>
              <a:t>Untertitel Frage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6641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2000" y="1890000"/>
            <a:ext cx="4038600" cy="42569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90000"/>
            <a:ext cx="4038600" cy="4256981"/>
          </a:xfrm>
        </p:spPr>
        <p:txBody>
          <a:bodyPr>
            <a:normAutofit/>
          </a:bodyPr>
          <a:lstStyle>
            <a:lvl1pPr marL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04.03.2015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Stiftung Lesen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32000" y="381600"/>
            <a:ext cx="7096848" cy="9450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Überschrift einzeilig</a:t>
            </a:r>
            <a:br>
              <a:rPr lang="de-DE" dirty="0" smtClean="0"/>
            </a:br>
            <a:r>
              <a:rPr lang="de-DE" dirty="0" smtClean="0"/>
              <a:t>Überschrift zweite Zeile</a:t>
            </a:r>
            <a:endParaRPr lang="de-DE" dirty="0"/>
          </a:p>
        </p:txBody>
      </p:sp>
      <p:sp>
        <p:nvSpPr>
          <p:cNvPr id="23" name="Inhaltsplatzhalter 2"/>
          <p:cNvSpPr>
            <a:spLocks noGrp="1"/>
          </p:cNvSpPr>
          <p:nvPr>
            <p:ph idx="17" hasCustomPrompt="1"/>
          </p:nvPr>
        </p:nvSpPr>
        <p:spPr>
          <a:xfrm>
            <a:off x="432000" y="6195600"/>
            <a:ext cx="8254800" cy="257736"/>
          </a:xfrm>
        </p:spPr>
        <p:txBody>
          <a:bodyPr>
            <a:noAutofit/>
          </a:bodyPr>
          <a:lstStyle>
            <a:lvl1pPr>
              <a:defRPr sz="1000" baseline="0"/>
            </a:lvl1pPr>
          </a:lstStyle>
          <a:p>
            <a:pPr lvl="0"/>
            <a:r>
              <a:rPr lang="de-DE" dirty="0" smtClean="0"/>
              <a:t>Quellenangabe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6" hasCustomPrompt="1"/>
          </p:nvPr>
        </p:nvSpPr>
        <p:spPr>
          <a:xfrm>
            <a:off x="432000" y="1252800"/>
            <a:ext cx="8244456" cy="376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de-DE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Untertitel Frage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8448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6495429" y="1890000"/>
            <a:ext cx="2197568" cy="171293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"/>
          </p:nvPr>
        </p:nvSpPr>
        <p:spPr>
          <a:xfrm>
            <a:off x="432000" y="1890000"/>
            <a:ext cx="5562600" cy="42569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6495429" y="3835964"/>
            <a:ext cx="2197568" cy="171293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04.03.2015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Stiftung Lesen</a:t>
            </a:r>
            <a:endParaRPr lang="de-DE" dirty="0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1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32000" y="381600"/>
            <a:ext cx="7096848" cy="9450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Überschrift einzeilig</a:t>
            </a:r>
            <a:br>
              <a:rPr lang="de-DE" dirty="0" smtClean="0"/>
            </a:br>
            <a:r>
              <a:rPr lang="de-DE" dirty="0" smtClean="0"/>
              <a:t>Überschrift zweite Zeile</a:t>
            </a:r>
            <a:endParaRPr lang="de-DE" dirty="0"/>
          </a:p>
        </p:txBody>
      </p:sp>
      <p:sp>
        <p:nvSpPr>
          <p:cNvPr id="24" name="Inhaltsplatzhalter 2"/>
          <p:cNvSpPr>
            <a:spLocks noGrp="1"/>
          </p:cNvSpPr>
          <p:nvPr>
            <p:ph idx="17" hasCustomPrompt="1"/>
          </p:nvPr>
        </p:nvSpPr>
        <p:spPr>
          <a:xfrm>
            <a:off x="432000" y="6195600"/>
            <a:ext cx="8254800" cy="257736"/>
          </a:xfrm>
        </p:spPr>
        <p:txBody>
          <a:bodyPr>
            <a:noAutofit/>
          </a:bodyPr>
          <a:lstStyle>
            <a:lvl1pPr>
              <a:defRPr sz="1000" baseline="0"/>
            </a:lvl1pPr>
          </a:lstStyle>
          <a:p>
            <a:pPr lvl="0"/>
            <a:r>
              <a:rPr lang="de-DE" dirty="0" smtClean="0"/>
              <a:t>Quellenangabe</a:t>
            </a:r>
            <a:endParaRPr lang="de-DE" dirty="0"/>
          </a:p>
        </p:txBody>
      </p:sp>
      <p:sp>
        <p:nvSpPr>
          <p:cNvPr id="15" name="Inhaltsplatzhalter 2"/>
          <p:cNvSpPr>
            <a:spLocks noGrp="1"/>
          </p:cNvSpPr>
          <p:nvPr>
            <p:ph idx="16" hasCustomPrompt="1"/>
          </p:nvPr>
        </p:nvSpPr>
        <p:spPr>
          <a:xfrm>
            <a:off x="432000" y="1252800"/>
            <a:ext cx="8244456" cy="376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aseline="0"/>
            </a:lvl1pPr>
          </a:lstStyle>
          <a:p>
            <a:pPr lvl="0"/>
            <a:r>
              <a:rPr lang="de-DE" dirty="0" smtClean="0"/>
              <a:t>Untertitel Frage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5786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625599" y="6562180"/>
            <a:ext cx="3757283" cy="21599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Stiftung Lesen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F14B-2E7C-B040-9DB9-99424FD42785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432000" y="2814320"/>
            <a:ext cx="4038600" cy="3250259"/>
          </a:xfrm>
        </p:spPr>
        <p:txBody>
          <a:bodyPr>
            <a:normAutofit/>
          </a:bodyPr>
          <a:lstStyle>
            <a:lvl1pPr marL="180000" indent="-180000">
              <a:buClr>
                <a:schemeClr val="tx2"/>
              </a:buClr>
              <a:buFont typeface="Lucida Grande"/>
              <a:buChar char="•"/>
              <a:defRPr sz="1600"/>
            </a:lvl1pPr>
            <a:lvl2pPr marL="180000" indent="-180000">
              <a:buClr>
                <a:schemeClr val="tx2"/>
              </a:buClr>
              <a:buFont typeface="Lucida Grande"/>
              <a:buChar char="•"/>
              <a:defRPr sz="1600"/>
            </a:lvl2pPr>
            <a:lvl3pPr marL="180000" indent="-180000">
              <a:buClr>
                <a:schemeClr val="tx2"/>
              </a:buClr>
              <a:buFont typeface="Lucida Grande"/>
              <a:buChar char="•"/>
              <a:defRPr sz="1600"/>
            </a:lvl3pPr>
            <a:lvl4pPr marL="180000" indent="-180000">
              <a:buClr>
                <a:schemeClr val="tx2"/>
              </a:buClr>
              <a:buFont typeface="Lucida Grande"/>
              <a:buChar char="•"/>
              <a:defRPr sz="1600"/>
            </a:lvl4pPr>
            <a:lvl5pPr marL="180000" indent="-180000">
              <a:buClr>
                <a:schemeClr val="tx2"/>
              </a:buClr>
              <a:buFont typeface="Lucida Grande"/>
              <a:buChar char="•"/>
              <a:defRPr sz="16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814320"/>
            <a:ext cx="4038600" cy="3250259"/>
          </a:xfrm>
        </p:spPr>
        <p:txBody>
          <a:bodyPr>
            <a:normAutofit/>
          </a:bodyPr>
          <a:lstStyle>
            <a:lvl1pPr marL="180000" indent="-180000">
              <a:buClr>
                <a:schemeClr val="accent1"/>
              </a:buClr>
              <a:buFont typeface="Lucida Grande"/>
              <a:buChar char="•"/>
              <a:defRPr sz="1600"/>
            </a:lvl1pPr>
            <a:lvl2pPr marL="180000" indent="-180000">
              <a:buClr>
                <a:schemeClr val="accent1"/>
              </a:buClr>
              <a:buFont typeface="Lucida Grande"/>
              <a:buChar char="•"/>
              <a:defRPr sz="1600"/>
            </a:lvl2pPr>
            <a:lvl3pPr marL="180000" indent="-180000">
              <a:buClr>
                <a:schemeClr val="accent1"/>
              </a:buClr>
              <a:buFont typeface="Lucida Grande"/>
              <a:buChar char="•"/>
              <a:defRPr sz="1600"/>
            </a:lvl3pPr>
            <a:lvl4pPr marL="180000" indent="-180000">
              <a:buClr>
                <a:schemeClr val="accent1"/>
              </a:buClr>
              <a:buFont typeface="Lucida Grande"/>
              <a:buChar char="•"/>
              <a:defRPr sz="1600"/>
            </a:lvl4pPr>
            <a:lvl5pPr marL="180000" indent="-180000">
              <a:buClr>
                <a:schemeClr val="accent1"/>
              </a:buClr>
              <a:buFont typeface="Lucida Grande"/>
              <a:buChar char="•"/>
              <a:defRPr sz="16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432000" y="1890000"/>
            <a:ext cx="6096000" cy="763130"/>
          </a:xfrm>
        </p:spPr>
        <p:txBody>
          <a:bodyPr/>
          <a:lstStyle/>
          <a:p>
            <a:pPr lvl="0"/>
            <a:r>
              <a:rPr lang="de-DE" smtClean="0"/>
              <a:t>Mastertextformat bearbeite</a:t>
            </a:r>
            <a:endParaRPr lang="de-DE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5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04.03.2015</a:t>
            </a:fld>
            <a:endParaRPr lang="de-DE" dirty="0"/>
          </a:p>
        </p:txBody>
      </p:sp>
      <p:sp>
        <p:nvSpPr>
          <p:cNvPr id="1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32000" y="381600"/>
            <a:ext cx="7096848" cy="9450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Überschrift einzeilig</a:t>
            </a:r>
            <a:br>
              <a:rPr lang="de-DE" dirty="0" smtClean="0"/>
            </a:br>
            <a:r>
              <a:rPr lang="de-DE" dirty="0" smtClean="0"/>
              <a:t>Überschrift zweite Zeile</a:t>
            </a:r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idx="17" hasCustomPrompt="1"/>
          </p:nvPr>
        </p:nvSpPr>
        <p:spPr>
          <a:xfrm>
            <a:off x="432000" y="6195600"/>
            <a:ext cx="8254800" cy="257736"/>
          </a:xfrm>
        </p:spPr>
        <p:txBody>
          <a:bodyPr>
            <a:noAutofit/>
          </a:bodyPr>
          <a:lstStyle>
            <a:lvl1pPr>
              <a:defRPr sz="1000" baseline="0"/>
            </a:lvl1pPr>
          </a:lstStyle>
          <a:p>
            <a:pPr lvl="0"/>
            <a:r>
              <a:rPr lang="de-DE" dirty="0" smtClean="0"/>
              <a:t>Quellenangabe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32000" y="1252800"/>
            <a:ext cx="8244456" cy="376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aseline="0"/>
            </a:lvl1pPr>
          </a:lstStyle>
          <a:p>
            <a:pPr lvl="0"/>
            <a:r>
              <a:rPr lang="de-DE" dirty="0" smtClean="0"/>
              <a:t>Untertitel Frage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9075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04.03.2015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Stiftung Lesen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  <p:graphicFrame>
        <p:nvGraphicFramePr>
          <p:cNvPr id="3" name="Diagramm 2"/>
          <p:cNvGraphicFramePr/>
          <p:nvPr userDrawn="1">
            <p:extLst>
              <p:ext uri="{D42A27DB-BD31-4B8C-83A1-F6EECF244321}">
                <p14:modId xmlns:p14="http://schemas.microsoft.com/office/powerpoint/2010/main" val="2390955300"/>
              </p:ext>
            </p:extLst>
          </p:nvPr>
        </p:nvGraphicFramePr>
        <p:xfrm>
          <a:off x="432000" y="2082981"/>
          <a:ext cx="7357136" cy="3607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32000" y="381600"/>
            <a:ext cx="7096848" cy="9450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Überschrift einzeilig</a:t>
            </a:r>
            <a:br>
              <a:rPr lang="de-DE" dirty="0" smtClean="0"/>
            </a:br>
            <a:r>
              <a:rPr lang="de-DE" dirty="0" smtClean="0"/>
              <a:t>Überschrift zweite Zeile</a:t>
            </a:r>
            <a:endParaRPr lang="de-DE" dirty="0"/>
          </a:p>
        </p:txBody>
      </p:sp>
      <p:sp>
        <p:nvSpPr>
          <p:cNvPr id="22" name="Inhaltsplatzhalter 2"/>
          <p:cNvSpPr>
            <a:spLocks noGrp="1"/>
          </p:cNvSpPr>
          <p:nvPr>
            <p:ph idx="17" hasCustomPrompt="1"/>
          </p:nvPr>
        </p:nvSpPr>
        <p:spPr>
          <a:xfrm>
            <a:off x="432000" y="6195600"/>
            <a:ext cx="8254800" cy="257736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lang="de-DE" dirty="0" smtClean="0"/>
              <a:t>Quellenangabe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32000" y="1252800"/>
            <a:ext cx="8244456" cy="376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aseline="0"/>
            </a:lvl1pPr>
          </a:lstStyle>
          <a:p>
            <a:pPr lvl="0"/>
            <a:r>
              <a:rPr lang="de-DE" dirty="0" smtClean="0"/>
              <a:t>Untertitel Frage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197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04.03.2015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Stiftung Lesen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  <p:graphicFrame>
        <p:nvGraphicFramePr>
          <p:cNvPr id="4" name="Diagramm 3"/>
          <p:cNvGraphicFramePr/>
          <p:nvPr userDrawn="1">
            <p:extLst>
              <p:ext uri="{D42A27DB-BD31-4B8C-83A1-F6EECF244321}">
                <p14:modId xmlns:p14="http://schemas.microsoft.com/office/powerpoint/2010/main" val="1627034976"/>
              </p:ext>
            </p:extLst>
          </p:nvPr>
        </p:nvGraphicFramePr>
        <p:xfrm>
          <a:off x="432000" y="2103465"/>
          <a:ext cx="5876305" cy="391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32000" y="381600"/>
            <a:ext cx="7096848" cy="9450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Überschrift einzeilig</a:t>
            </a:r>
            <a:br>
              <a:rPr lang="de-DE" dirty="0" smtClean="0"/>
            </a:br>
            <a:r>
              <a:rPr lang="de-DE" dirty="0" smtClean="0"/>
              <a:t>Überschrift zweite Zeile</a:t>
            </a:r>
            <a:endParaRPr lang="de-DE" dirty="0"/>
          </a:p>
        </p:txBody>
      </p:sp>
      <p:sp>
        <p:nvSpPr>
          <p:cNvPr id="23" name="Inhaltsplatzhalter 2"/>
          <p:cNvSpPr>
            <a:spLocks noGrp="1"/>
          </p:cNvSpPr>
          <p:nvPr>
            <p:ph idx="17" hasCustomPrompt="1"/>
          </p:nvPr>
        </p:nvSpPr>
        <p:spPr>
          <a:xfrm>
            <a:off x="432000" y="6195600"/>
            <a:ext cx="8254800" cy="257736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lang="de-DE" dirty="0" smtClean="0"/>
              <a:t>Quellenangabe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6" hasCustomPrompt="1"/>
          </p:nvPr>
        </p:nvSpPr>
        <p:spPr>
          <a:xfrm>
            <a:off x="432000" y="1252800"/>
            <a:ext cx="8244456" cy="376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aseline="0"/>
            </a:lvl1pPr>
          </a:lstStyle>
          <a:p>
            <a:pPr lvl="0"/>
            <a:r>
              <a:rPr lang="de-DE" dirty="0" smtClean="0"/>
              <a:t>Untertitel Frage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403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04.03.2015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Stiftung Lesen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  <p:graphicFrame>
        <p:nvGraphicFramePr>
          <p:cNvPr id="4" name="Diagramm 3"/>
          <p:cNvGraphicFramePr/>
          <p:nvPr userDrawn="1">
            <p:extLst>
              <p:ext uri="{D42A27DB-BD31-4B8C-83A1-F6EECF244321}">
                <p14:modId xmlns:p14="http://schemas.microsoft.com/office/powerpoint/2010/main" val="4253817824"/>
              </p:ext>
            </p:extLst>
          </p:nvPr>
        </p:nvGraphicFramePr>
        <p:xfrm>
          <a:off x="432000" y="2103465"/>
          <a:ext cx="5876305" cy="391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32000" y="381600"/>
            <a:ext cx="7096848" cy="9450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Überschrift einzeilig</a:t>
            </a:r>
            <a:br>
              <a:rPr lang="de-DE" dirty="0" smtClean="0"/>
            </a:br>
            <a:r>
              <a:rPr lang="de-DE" dirty="0" smtClean="0"/>
              <a:t>Überschrift zweite Zeile</a:t>
            </a:r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idx="17" hasCustomPrompt="1"/>
          </p:nvPr>
        </p:nvSpPr>
        <p:spPr>
          <a:xfrm>
            <a:off x="432000" y="6195600"/>
            <a:ext cx="8254800" cy="257736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lang="de-DE" dirty="0" smtClean="0"/>
              <a:t>Quellenangabe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32000" y="1252800"/>
            <a:ext cx="8244456" cy="376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aseline="0"/>
            </a:lvl1pPr>
          </a:lstStyle>
          <a:p>
            <a:pPr lvl="0"/>
            <a:r>
              <a:rPr lang="de-DE" dirty="0" smtClean="0"/>
              <a:t>Untertitel Frage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3395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 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 rot="5400000">
            <a:off x="758825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 rot="5400000">
            <a:off x="387350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4168775" y="6462713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/>
              <a:t>Dr. Wibke Riekmann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wibke.riekmann@uni-hamburg.de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000" y="1944000"/>
            <a:ext cx="8352000" cy="4271082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spcBef>
                <a:spcPts val="600"/>
              </a:spcBef>
              <a:buNone/>
              <a:defRPr sz="2000" b="0"/>
            </a:lvl1pPr>
            <a:lvl2pPr marL="180975" indent="-180975">
              <a:lnSpc>
                <a:spcPts val="2600"/>
              </a:lnSpc>
              <a:spcBef>
                <a:spcPts val="600"/>
              </a:spcBef>
              <a:buSzPct val="85000"/>
              <a:buFontTx/>
              <a:buBlip>
                <a:blip r:embed="rId2"/>
              </a:buBlip>
              <a:defRPr sz="1800"/>
            </a:lvl2pPr>
            <a:lvl3pPr marL="361950" indent="-180975">
              <a:lnSpc>
                <a:spcPts val="2200"/>
              </a:lnSpc>
              <a:spcBef>
                <a:spcPts val="600"/>
              </a:spcBef>
              <a:buFontTx/>
              <a:buBlip>
                <a:blip r:embed="rId3"/>
              </a:buBlip>
              <a:tabLst/>
              <a:defRPr sz="1600"/>
            </a:lvl3pPr>
            <a:lvl4pPr marL="542925" indent="-180975">
              <a:lnSpc>
                <a:spcPts val="2000"/>
              </a:lnSpc>
              <a:spcBef>
                <a:spcPts val="600"/>
              </a:spcBef>
              <a:buFontTx/>
              <a:buBlip>
                <a:blip r:embed="rId3"/>
              </a:buBlip>
              <a:defRPr sz="1400"/>
            </a:lvl4pPr>
            <a:lvl5pPr marL="714375" indent="-171450">
              <a:lnSpc>
                <a:spcPts val="1700"/>
              </a:lnSpc>
              <a:spcBef>
                <a:spcPts val="600"/>
              </a:spcBef>
              <a:buFontTx/>
              <a:buBlip>
                <a:blip r:embed="rId3"/>
              </a:buBlip>
              <a:defRPr sz="12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3" name="Fußzeilenplatzhalter 4"/>
          <p:cNvSpPr txBox="1">
            <a:spLocks/>
          </p:cNvSpPr>
          <p:nvPr userDrawn="1"/>
        </p:nvSpPr>
        <p:spPr>
          <a:xfrm>
            <a:off x="539552" y="6480000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/>
              <a:t>Funktionaler Analphabetismus in Deutschland</a:t>
            </a:r>
            <a:r>
              <a:rPr lang="de-DE" sz="1300" baseline="0" dirty="0" smtClean="0"/>
              <a:t>, Stuttgart, 21.01.2015</a:t>
            </a:r>
            <a:endParaRPr lang="de-DE" sz="900" dirty="0" smtClean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7920000" y="6480000"/>
            <a:ext cx="11521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>
                <a:solidFill>
                  <a:schemeClr val="bg1"/>
                </a:solidFill>
                <a:latin typeface="+mn-lt"/>
              </a:rPr>
              <a:t>Seite: </a:t>
            </a:r>
            <a:fld id="{C448D59B-E19A-4DED-A500-4B6A45FCBAC4}" type="slidenum">
              <a:rPr lang="de-DE" sz="1300" b="1" smtClean="0">
                <a:solidFill>
                  <a:schemeClr val="bg1"/>
                </a:solidFill>
                <a:latin typeface="+mn-lt"/>
              </a:rPr>
              <a:t>‹Nr.›</a:t>
            </a:fld>
            <a:endParaRPr lang="de-DE" sz="13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3525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04.03.2015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Stiftung Lesen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78666216"/>
              </p:ext>
            </p:extLst>
          </p:nvPr>
        </p:nvGraphicFramePr>
        <p:xfrm>
          <a:off x="432000" y="2065338"/>
          <a:ext cx="7182150" cy="3337560"/>
        </p:xfrm>
        <a:graphic>
          <a:graphicData uri="http://schemas.openxmlformats.org/drawingml/2006/table">
            <a:tbl>
              <a:tblPr firstRow="1" bandRow="1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  <a:tableStyleId>{3C2FFA5D-87B4-456A-9821-1D502468CF0F}</a:tableStyleId>
              </a:tblPr>
              <a:tblGrid>
                <a:gridCol w="2394050"/>
                <a:gridCol w="2394050"/>
                <a:gridCol w="2394050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de-DE" sz="1600" b="0" dirty="0">
                          <a:latin typeface="+mn-lt"/>
                        </a:rPr>
                        <a:t>Headline Tabelle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>
                          <a:solidFill>
                            <a:srgbClr val="000000"/>
                          </a:solidFill>
                        </a:rPr>
                        <a:t>Humpftel</a:t>
                      </a:r>
                      <a:r>
                        <a:rPr lang="de-DE" sz="12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de-DE" sz="1200" baseline="0" dirty="0" err="1">
                          <a:solidFill>
                            <a:srgbClr val="000000"/>
                          </a:solidFill>
                        </a:rPr>
                        <a:t>brumpftel</a:t>
                      </a:r>
                      <a:endParaRPr lang="de-DE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72000" marB="3600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25300</a:t>
                      </a:r>
                    </a:p>
                  </a:txBody>
                  <a:tcPr marL="72000" marR="72000" marT="72000" marB="3600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4879100</a:t>
                      </a:r>
                    </a:p>
                  </a:txBody>
                  <a:tcPr marL="72000" marR="72000" marT="72000" marB="3600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>
                          <a:solidFill>
                            <a:srgbClr val="000000"/>
                          </a:solidFill>
                        </a:rPr>
                        <a:t>Gustendingens</a:t>
                      </a:r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 Hallo</a:t>
                      </a:r>
                    </a:p>
                  </a:txBody>
                  <a:tcPr marL="72000" marR="72000" marT="72000" marB="3600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25300</a:t>
                      </a:r>
                    </a:p>
                  </a:txBody>
                  <a:tcPr marL="72000" marR="72000" marT="72000" marB="3600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4879100</a:t>
                      </a:r>
                    </a:p>
                  </a:txBody>
                  <a:tcPr marL="72000" marR="72000" marT="72000" marB="3600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>
                          <a:solidFill>
                            <a:srgbClr val="000000"/>
                          </a:solidFill>
                        </a:rPr>
                        <a:t>Humpftel</a:t>
                      </a:r>
                      <a:r>
                        <a:rPr lang="de-DE" sz="12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de-DE" sz="1200" baseline="0" dirty="0" err="1">
                          <a:solidFill>
                            <a:srgbClr val="000000"/>
                          </a:solidFill>
                        </a:rPr>
                        <a:t>brumpftel</a:t>
                      </a:r>
                      <a:endParaRPr lang="de-DE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72000" marB="3600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25300</a:t>
                      </a:r>
                    </a:p>
                  </a:txBody>
                  <a:tcPr marL="72000" marR="72000" marT="72000" marB="3600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4879100</a:t>
                      </a:r>
                    </a:p>
                  </a:txBody>
                  <a:tcPr marL="72000" marR="72000" marT="72000" marB="3600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>
                          <a:solidFill>
                            <a:srgbClr val="000000"/>
                          </a:solidFill>
                        </a:rPr>
                        <a:t>Gustendingens</a:t>
                      </a:r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 Hallo</a:t>
                      </a:r>
                    </a:p>
                  </a:txBody>
                  <a:tcPr marL="72000" marR="72000" marT="72000" marB="3600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25300</a:t>
                      </a:r>
                    </a:p>
                  </a:txBody>
                  <a:tcPr marL="72000" marR="72000" marT="72000" marB="3600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4879100</a:t>
                      </a:r>
                    </a:p>
                  </a:txBody>
                  <a:tcPr marL="72000" marR="72000" marT="72000" marB="3600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>
                          <a:solidFill>
                            <a:srgbClr val="000000"/>
                          </a:solidFill>
                        </a:rPr>
                        <a:t>Humpftel</a:t>
                      </a:r>
                      <a:r>
                        <a:rPr lang="de-DE" sz="12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de-DE" sz="1200" baseline="0" dirty="0" err="1">
                          <a:solidFill>
                            <a:srgbClr val="000000"/>
                          </a:solidFill>
                        </a:rPr>
                        <a:t>brumpftel</a:t>
                      </a:r>
                      <a:endParaRPr lang="de-DE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72000" marB="3600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25300</a:t>
                      </a:r>
                    </a:p>
                  </a:txBody>
                  <a:tcPr marL="72000" marR="72000" marT="72000" marB="3600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4879100</a:t>
                      </a:r>
                    </a:p>
                  </a:txBody>
                  <a:tcPr marL="72000" marR="72000" marT="72000" marB="3600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>
                          <a:solidFill>
                            <a:srgbClr val="000000"/>
                          </a:solidFill>
                        </a:rPr>
                        <a:t>Gustendingens</a:t>
                      </a:r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 Hallo</a:t>
                      </a:r>
                    </a:p>
                  </a:txBody>
                  <a:tcPr marL="72000" marR="72000" marT="72000" marB="3600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25300</a:t>
                      </a:r>
                    </a:p>
                  </a:txBody>
                  <a:tcPr marL="72000" marR="72000" marT="72000" marB="3600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4879100</a:t>
                      </a:r>
                    </a:p>
                  </a:txBody>
                  <a:tcPr marL="72000" marR="72000" marT="72000" marB="3600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>
                          <a:solidFill>
                            <a:srgbClr val="000000"/>
                          </a:solidFill>
                        </a:rPr>
                        <a:t>Humpftel</a:t>
                      </a:r>
                      <a:r>
                        <a:rPr lang="de-DE" sz="12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de-DE" sz="1200" baseline="0" dirty="0" err="1">
                          <a:solidFill>
                            <a:srgbClr val="000000"/>
                          </a:solidFill>
                        </a:rPr>
                        <a:t>brumpftel</a:t>
                      </a:r>
                      <a:endParaRPr lang="de-DE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72000" marB="3600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25300</a:t>
                      </a:r>
                    </a:p>
                  </a:txBody>
                  <a:tcPr marL="72000" marR="72000" marT="72000" marB="3600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4879100</a:t>
                      </a:r>
                    </a:p>
                  </a:txBody>
                  <a:tcPr marL="72000" marR="72000" marT="72000" marB="3600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err="1">
                          <a:solidFill>
                            <a:srgbClr val="000000"/>
                          </a:solidFill>
                        </a:rPr>
                        <a:t>Gustendingens</a:t>
                      </a:r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 Hallo</a:t>
                      </a:r>
                    </a:p>
                  </a:txBody>
                  <a:tcPr marL="72000" marR="72000" marT="72000" marB="3600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25300</a:t>
                      </a:r>
                    </a:p>
                  </a:txBody>
                  <a:tcPr marL="72000" marR="72000" marT="72000" marB="3600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solidFill>
                            <a:srgbClr val="000000"/>
                          </a:solidFill>
                        </a:rPr>
                        <a:t>4879100</a:t>
                      </a:r>
                    </a:p>
                  </a:txBody>
                  <a:tcPr marL="72000" marR="72000" marT="72000" marB="3600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32000" y="381600"/>
            <a:ext cx="7096848" cy="9450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Überschrift einzeilig</a:t>
            </a:r>
            <a:br>
              <a:rPr lang="de-DE" dirty="0" smtClean="0"/>
            </a:br>
            <a:r>
              <a:rPr lang="de-DE" dirty="0" smtClean="0"/>
              <a:t>Überschrift zweite Zeile</a:t>
            </a:r>
            <a:endParaRPr lang="de-DE" dirty="0"/>
          </a:p>
        </p:txBody>
      </p:sp>
      <p:sp>
        <p:nvSpPr>
          <p:cNvPr id="22" name="Inhaltsplatzhalter 2"/>
          <p:cNvSpPr>
            <a:spLocks noGrp="1"/>
          </p:cNvSpPr>
          <p:nvPr>
            <p:ph idx="17" hasCustomPrompt="1"/>
          </p:nvPr>
        </p:nvSpPr>
        <p:spPr>
          <a:xfrm>
            <a:off x="432000" y="6195600"/>
            <a:ext cx="8254800" cy="257736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lang="de-DE" dirty="0" smtClean="0"/>
              <a:t>Quellenangabe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6" hasCustomPrompt="1"/>
          </p:nvPr>
        </p:nvSpPr>
        <p:spPr>
          <a:xfrm>
            <a:off x="432000" y="1252800"/>
            <a:ext cx="8244456" cy="376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aseline="0"/>
            </a:lvl1pPr>
          </a:lstStyle>
          <a:p>
            <a:pPr lvl="0"/>
            <a:r>
              <a:rPr lang="de-DE" dirty="0" smtClean="0"/>
              <a:t>Untertitel Frage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9785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ch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77DD-EAE9-B94A-8F75-2D5CC889BE53}" type="datetime1">
              <a:rPr lang="de-DE" smtClean="0"/>
              <a:pPr/>
              <a:t>04.03.2015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F14B-2E7C-B040-9DB9-99424FD42785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Stiftung Lesen</a:t>
            </a:r>
            <a:endParaRPr lang="de-DE" dirty="0"/>
          </a:p>
        </p:txBody>
      </p:sp>
      <p:sp>
        <p:nvSpPr>
          <p:cNvPr id="1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32000" y="381600"/>
            <a:ext cx="7096848" cy="9450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Überschrift einzeilig</a:t>
            </a:r>
            <a:br>
              <a:rPr lang="de-DE" dirty="0" smtClean="0"/>
            </a:br>
            <a:r>
              <a:rPr lang="de-DE" dirty="0" smtClean="0"/>
              <a:t>Überschrift zweite Zeile</a:t>
            </a:r>
            <a:endParaRPr lang="de-DE" dirty="0"/>
          </a:p>
        </p:txBody>
      </p:sp>
      <p:sp>
        <p:nvSpPr>
          <p:cNvPr id="19" name="Inhaltsplatzhalter 2"/>
          <p:cNvSpPr>
            <a:spLocks noGrp="1"/>
          </p:cNvSpPr>
          <p:nvPr>
            <p:ph idx="17" hasCustomPrompt="1"/>
          </p:nvPr>
        </p:nvSpPr>
        <p:spPr>
          <a:xfrm>
            <a:off x="432000" y="6195600"/>
            <a:ext cx="8254800" cy="257736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lang="de-DE" dirty="0" smtClean="0"/>
              <a:t>Quellenangabe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32000" y="1252800"/>
            <a:ext cx="8244456" cy="376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aseline="0"/>
            </a:lvl1pPr>
          </a:lstStyle>
          <a:p>
            <a:pPr lvl="0"/>
            <a:r>
              <a:rPr lang="de-DE" dirty="0" smtClean="0"/>
              <a:t>Untertitel Frage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559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04.03.2015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Stiftung Lesen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13" name="Inhaltsplatzhalter 2" descr="8_Kurzporträt.Fahnen © Sascha Kopp.ti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2" b="3908"/>
          <a:stretch/>
        </p:blipFill>
        <p:spPr>
          <a:xfrm>
            <a:off x="4648200" y="1890713"/>
            <a:ext cx="4038600" cy="3435350"/>
          </a:xfrm>
          <a:prstGeom prst="rect">
            <a:avLst/>
          </a:prstGeom>
        </p:spPr>
      </p:pic>
      <p:sp>
        <p:nvSpPr>
          <p:cNvPr id="18" name="Inhaltsplatzhalter 7"/>
          <p:cNvSpPr txBox="1">
            <a:spLocks/>
          </p:cNvSpPr>
          <p:nvPr userDrawn="1"/>
        </p:nvSpPr>
        <p:spPr>
          <a:xfrm>
            <a:off x="457200" y="1890000"/>
            <a:ext cx="4038600" cy="42569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ts val="1000"/>
              </a:spcBef>
              <a:buFontTx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ts val="2000"/>
              </a:lnSpc>
              <a:spcBef>
                <a:spcPts val="1000"/>
              </a:spcBef>
              <a:buFontTx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ts val="2000"/>
              </a:lnSpc>
              <a:spcBef>
                <a:spcPts val="1000"/>
              </a:spcBef>
              <a:buFontTx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lnSpc>
                <a:spcPts val="2000"/>
              </a:lnSpc>
              <a:spcBef>
                <a:spcPts val="1000"/>
              </a:spcBef>
              <a:buFontTx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lnSpc>
                <a:spcPts val="2000"/>
              </a:lnSpc>
              <a:spcBef>
                <a:spcPts val="1000"/>
              </a:spcBef>
              <a:buFontTx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de-DE" i="1" dirty="0" smtClean="0">
              <a:solidFill>
                <a:srgbClr val="1C1F5F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de-DE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 smtClean="0">
                <a:solidFill>
                  <a:srgbClr val="1C1F5F"/>
                </a:solidFill>
              </a:rPr>
              <a:t>Stiftung Lesen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 smtClean="0">
                <a:solidFill>
                  <a:srgbClr val="1C1F5F"/>
                </a:solidFill>
              </a:rPr>
              <a:t>Institut für Lese- und Medienforschung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>
              <a:solidFill>
                <a:srgbClr val="1C1F5F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rgbClr val="1C1F5F"/>
                </a:solidFill>
              </a:rPr>
              <a:t>Große Weißgasse 13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rgbClr val="1C1F5F"/>
                </a:solidFill>
              </a:rPr>
              <a:t>55116 Mainz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rgbClr val="1C1F5F"/>
                </a:solidFill>
              </a:rPr>
              <a:t>T 06131 25041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rgbClr val="1C1F5F"/>
                </a:solidFill>
              </a:rPr>
              <a:t>F 06131 25041 105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rgbClr val="1C1F5F"/>
                </a:solidFill>
              </a:rPr>
              <a:t>E forschung@stiftunglesen.de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rgbClr val="1C1F5F"/>
                </a:solidFill>
              </a:rPr>
              <a:t>www.stiftunglesen.de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/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32000" y="381600"/>
            <a:ext cx="7096848" cy="9450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Überschrift einzeilig</a:t>
            </a:r>
            <a:br>
              <a:rPr lang="de-DE" dirty="0" smtClean="0"/>
            </a:br>
            <a:r>
              <a:rPr lang="de-DE" dirty="0" smtClean="0"/>
              <a:t>Überschrift zweite Zeile</a:t>
            </a:r>
            <a:endParaRPr lang="de-DE" dirty="0"/>
          </a:p>
        </p:txBody>
      </p:sp>
      <p:sp>
        <p:nvSpPr>
          <p:cNvPr id="21" name="Inhaltsplatzhalter 2"/>
          <p:cNvSpPr>
            <a:spLocks noGrp="1"/>
          </p:cNvSpPr>
          <p:nvPr>
            <p:ph idx="17" hasCustomPrompt="1"/>
          </p:nvPr>
        </p:nvSpPr>
        <p:spPr>
          <a:xfrm>
            <a:off x="432000" y="6195600"/>
            <a:ext cx="8254800" cy="257736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lang="de-DE" dirty="0" smtClean="0"/>
              <a:t>Quellenangabe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32000" y="1252800"/>
            <a:ext cx="8244456" cy="376000"/>
          </a:xfrm>
        </p:spPr>
        <p:txBody>
          <a:bodyPr>
            <a:noAutofit/>
          </a:bodyPr>
          <a:lstStyle>
            <a:lvl1pPr>
              <a:defRPr sz="1200" baseline="0"/>
            </a:lvl1pPr>
          </a:lstStyle>
          <a:p>
            <a:pPr lvl="0"/>
            <a:r>
              <a:rPr lang="de-DE" dirty="0" smtClean="0"/>
              <a:t>Untertitel Frage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891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346449"/>
            <a:ext cx="7781876" cy="25299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CAC77DD-EAE9-B94A-8F75-2D5CC889BE53}" type="datetime1">
              <a:rPr lang="de-DE" smtClean="0"/>
              <a:pPr defTabSz="457200"/>
              <a:t>04.03.2015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/>
            <a:fld id="{8D6DF14B-2E7C-B040-9DB9-99424FD42785}" type="slidenum">
              <a:rPr lang="de-DE" smtClean="0">
                <a:solidFill>
                  <a:srgbClr val="FFFFFF"/>
                </a:solidFill>
              </a:rPr>
              <a:pPr defTabSz="457200"/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Stiftung Lesen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1215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58969"/>
            <a:ext cx="7096848" cy="945021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37040"/>
            <a:ext cx="6096000" cy="4135933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04.03.2015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Stiftung Lesen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>
                <a:solidFill>
                  <a:srgbClr val="FFFFFF"/>
                </a:solidFill>
              </a:rPr>
              <a:pPr/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431800" y="5997575"/>
            <a:ext cx="7446963" cy="293688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33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B TITEL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Titelbild_DichantEsa1Pano_Hell_Hoehe1470px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525"/>
            <a:ext cx="91440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 txBox="1">
            <a:spLocks/>
          </p:cNvSpPr>
          <p:nvPr userDrawn="1"/>
        </p:nvSpPr>
        <p:spPr>
          <a:xfrm>
            <a:off x="454025" y="6462713"/>
            <a:ext cx="8459788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Klaus Buddeberg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prstClr val="white"/>
                </a:solidFill>
              </a:rPr>
              <a:t>klaus.buddeberg@uni-hamburg.de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643050"/>
            <a:ext cx="7772400" cy="1571636"/>
          </a:xfrm>
        </p:spPr>
        <p:txBody>
          <a:bodyPr>
            <a:normAutofit/>
          </a:bodyPr>
          <a:lstStyle>
            <a:lvl1pPr algn="ctr">
              <a:lnSpc>
                <a:spcPts val="4800"/>
              </a:lnSpc>
              <a:defRPr sz="3800" b="1">
                <a:solidFill>
                  <a:srgbClr val="E2001A"/>
                </a:solidFill>
              </a:defRPr>
            </a:lvl1pPr>
          </a:lstStyle>
          <a:p>
            <a:r>
              <a:rPr lang="de-DE" dirty="0" smtClean="0"/>
              <a:t>Titel des Vortrags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98825"/>
            <a:ext cx="6400800" cy="1752600"/>
          </a:xfrm>
        </p:spPr>
        <p:txBody>
          <a:bodyPr>
            <a:normAutofit/>
          </a:bodyPr>
          <a:lstStyle>
            <a:lvl1pPr marL="0" indent="0" algn="ctr">
              <a:lnSpc>
                <a:spcPts val="3600"/>
              </a:lnSpc>
              <a:buNone/>
              <a:defRPr sz="2800" b="1">
                <a:solidFill>
                  <a:srgbClr val="9696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Ergebnisse aus der Studie zum mitwissenden Umfeld funktionaler Analphabetinnen und Analphabeten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511800"/>
            <a:ext cx="1295400" cy="97155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92763"/>
            <a:ext cx="16764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883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R TITEL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Titelbild_DichantEsa1Pano_Hell_Hoehe1470px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525"/>
            <a:ext cx="91440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 txBox="1">
            <a:spLocks/>
          </p:cNvSpPr>
          <p:nvPr userDrawn="1"/>
        </p:nvSpPr>
        <p:spPr>
          <a:xfrm>
            <a:off x="454025" y="6462713"/>
            <a:ext cx="8459788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Dr. Wibke Riekmann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prstClr val="white"/>
                </a:solidFill>
              </a:rPr>
              <a:t>wibke.riekmann@uni-hamburg.de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643050"/>
            <a:ext cx="7772400" cy="1571636"/>
          </a:xfrm>
        </p:spPr>
        <p:txBody>
          <a:bodyPr>
            <a:normAutofit/>
          </a:bodyPr>
          <a:lstStyle>
            <a:lvl1pPr algn="ctr">
              <a:lnSpc>
                <a:spcPts val="4800"/>
              </a:lnSpc>
              <a:defRPr sz="3800" b="1">
                <a:solidFill>
                  <a:srgbClr val="E2001A"/>
                </a:solidFill>
              </a:defRPr>
            </a:lvl1pPr>
          </a:lstStyle>
          <a:p>
            <a:r>
              <a:rPr lang="de-DE" dirty="0" smtClean="0"/>
              <a:t>Titel des Vortrags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98825"/>
            <a:ext cx="6400800" cy="1752600"/>
          </a:xfrm>
        </p:spPr>
        <p:txBody>
          <a:bodyPr>
            <a:normAutofit/>
          </a:bodyPr>
          <a:lstStyle>
            <a:lvl1pPr marL="0" indent="0" algn="ctr">
              <a:lnSpc>
                <a:spcPts val="3600"/>
              </a:lnSpc>
              <a:buNone/>
              <a:defRPr sz="2800" b="1">
                <a:solidFill>
                  <a:srgbClr val="9696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Ergebnisse aus der Studie zum mitwissenden Umfeld funktionaler Analphabetinnen und Analphabeten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511800"/>
            <a:ext cx="1295400" cy="9715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92763"/>
            <a:ext cx="16764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953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B 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 rot="5400000">
            <a:off x="758825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 rot="5400000">
            <a:off x="387350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4168775" y="6462713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Klaus Buddeberg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prstClr val="white"/>
                </a:solidFill>
              </a:rPr>
              <a:t>klaus.buddeberg@uni-hamburg.de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000" y="1944000"/>
            <a:ext cx="8352000" cy="4271082"/>
          </a:xfrm>
        </p:spPr>
        <p:txBody>
          <a:bodyPr/>
          <a:lstStyle>
            <a:lvl1pPr>
              <a:lnSpc>
                <a:spcPts val="2600"/>
              </a:lnSpc>
              <a:spcBef>
                <a:spcPts val="600"/>
              </a:spcBef>
              <a:buNone/>
              <a:defRPr sz="2000" b="0"/>
            </a:lvl1pPr>
            <a:lvl2pPr marL="180975" indent="-180975">
              <a:lnSpc>
                <a:spcPts val="2600"/>
              </a:lnSpc>
              <a:spcBef>
                <a:spcPts val="600"/>
              </a:spcBef>
              <a:buSzPct val="85000"/>
              <a:buFontTx/>
              <a:buBlip>
                <a:blip r:embed="rId2"/>
              </a:buBlip>
              <a:defRPr sz="1800"/>
            </a:lvl2pPr>
            <a:lvl3pPr marL="361950" indent="-180975">
              <a:lnSpc>
                <a:spcPts val="2200"/>
              </a:lnSpc>
              <a:spcBef>
                <a:spcPts val="600"/>
              </a:spcBef>
              <a:buFontTx/>
              <a:buBlip>
                <a:blip r:embed="rId3"/>
              </a:buBlip>
              <a:tabLst/>
              <a:defRPr sz="1600"/>
            </a:lvl3pPr>
            <a:lvl4pPr marL="542925" indent="-180975">
              <a:lnSpc>
                <a:spcPts val="2000"/>
              </a:lnSpc>
              <a:spcBef>
                <a:spcPts val="600"/>
              </a:spcBef>
              <a:buFontTx/>
              <a:buBlip>
                <a:blip r:embed="rId3"/>
              </a:buBlip>
              <a:defRPr sz="1400"/>
            </a:lvl4pPr>
            <a:lvl5pPr marL="714375" indent="-171450">
              <a:lnSpc>
                <a:spcPts val="1700"/>
              </a:lnSpc>
              <a:spcBef>
                <a:spcPts val="600"/>
              </a:spcBef>
              <a:buFontTx/>
              <a:buBlip>
                <a:blip r:embed="rId3"/>
              </a:buBlip>
              <a:defRPr sz="12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3" name="Fußzeilenplatzhalter 4"/>
          <p:cNvSpPr txBox="1">
            <a:spLocks/>
          </p:cNvSpPr>
          <p:nvPr userDrawn="1"/>
        </p:nvSpPr>
        <p:spPr>
          <a:xfrm>
            <a:off x="539552" y="6480000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Regionalkonferenz Weiterbildung Köln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>
              <a:solidFill>
                <a:prstClr val="white"/>
              </a:solidFill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7920000" y="6480000"/>
            <a:ext cx="11521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>
                <a:solidFill>
                  <a:prstClr val="white"/>
                </a:solidFill>
                <a:latin typeface="Calibri"/>
              </a:rPr>
              <a:t>Seite: </a:t>
            </a:r>
            <a:fld id="{C448D59B-E19A-4DED-A500-4B6A45FCBAC4}" type="slidenum">
              <a:rPr lang="de-DE" sz="1300" b="1" smtClean="0">
                <a:solidFill>
                  <a:prstClr val="white"/>
                </a:solidFill>
                <a:latin typeface="Calibri"/>
              </a:rPr>
              <a:pPr/>
              <a:t>‹Nr.›</a:t>
            </a:fld>
            <a:endParaRPr lang="de-DE" sz="13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3333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 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 rot="5400000">
            <a:off x="758825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 rot="5400000">
            <a:off x="387350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000" y="1944000"/>
            <a:ext cx="8352000" cy="4271082"/>
          </a:xfrm>
        </p:spPr>
        <p:txBody>
          <a:bodyPr/>
          <a:lstStyle>
            <a:lvl1pPr>
              <a:lnSpc>
                <a:spcPts val="2600"/>
              </a:lnSpc>
              <a:spcBef>
                <a:spcPts val="600"/>
              </a:spcBef>
              <a:buNone/>
              <a:defRPr sz="2000" b="0"/>
            </a:lvl1pPr>
            <a:lvl2pPr marL="180975" indent="-180975">
              <a:lnSpc>
                <a:spcPts val="2600"/>
              </a:lnSpc>
              <a:spcBef>
                <a:spcPts val="600"/>
              </a:spcBef>
              <a:buSzPct val="85000"/>
              <a:buFontTx/>
              <a:buBlip>
                <a:blip r:embed="rId2"/>
              </a:buBlip>
              <a:defRPr sz="1800"/>
            </a:lvl2pPr>
            <a:lvl3pPr marL="361950" indent="-180975">
              <a:lnSpc>
                <a:spcPts val="2200"/>
              </a:lnSpc>
              <a:spcBef>
                <a:spcPts val="600"/>
              </a:spcBef>
              <a:buFontTx/>
              <a:buBlip>
                <a:blip r:embed="rId3"/>
              </a:buBlip>
              <a:tabLst/>
              <a:defRPr sz="1600"/>
            </a:lvl3pPr>
            <a:lvl4pPr marL="542925" indent="-180975">
              <a:lnSpc>
                <a:spcPts val="2000"/>
              </a:lnSpc>
              <a:spcBef>
                <a:spcPts val="600"/>
              </a:spcBef>
              <a:buFontTx/>
              <a:buBlip>
                <a:blip r:embed="rId3"/>
              </a:buBlip>
              <a:defRPr sz="1400"/>
            </a:lvl4pPr>
            <a:lvl5pPr marL="714375" indent="-171450">
              <a:lnSpc>
                <a:spcPts val="1700"/>
              </a:lnSpc>
              <a:spcBef>
                <a:spcPts val="600"/>
              </a:spcBef>
              <a:buFontTx/>
              <a:buBlip>
                <a:blip r:embed="rId3"/>
              </a:buBlip>
              <a:defRPr sz="12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441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B Vergleich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 userDrawn="1"/>
        </p:nvCxnSpPr>
        <p:spPr>
          <a:xfrm rot="5400000">
            <a:off x="758825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 rot="5400000">
            <a:off x="387350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4168775" y="6462713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Klaus Buddeberg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prstClr val="white"/>
                </a:solidFill>
              </a:rPr>
              <a:t>klaus.buddeberg@uni-hamburg.de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000" y="1620000"/>
            <a:ext cx="8352000" cy="648000"/>
          </a:xfrm>
        </p:spPr>
        <p:txBody>
          <a:bodyPr>
            <a:normAutofit/>
          </a:bodyPr>
          <a:lstStyle>
            <a:lvl1pPr algn="l">
              <a:defRPr sz="26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6000" y="2268000"/>
            <a:ext cx="4040188" cy="684000"/>
          </a:xfrm>
          <a:solidFill>
            <a:srgbClr val="E2001A"/>
          </a:solidFill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6000" y="3000372"/>
            <a:ext cx="4040188" cy="2988000"/>
          </a:xfrm>
          <a:solidFill>
            <a:srgbClr val="DCDCDC"/>
          </a:solidFill>
        </p:spPr>
        <p:txBody>
          <a:bodyPr/>
          <a:lstStyle>
            <a:lvl1pPr algn="l">
              <a:lnSpc>
                <a:spcPts val="2400"/>
              </a:lnSpc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268000"/>
            <a:ext cx="4041775" cy="684000"/>
          </a:xfrm>
          <a:solidFill>
            <a:srgbClr val="E2001A"/>
          </a:solidFill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000372"/>
            <a:ext cx="4041775" cy="2988000"/>
          </a:xfrm>
          <a:solidFill>
            <a:srgbClr val="DCDCDC"/>
          </a:solidFill>
        </p:spPr>
        <p:txBody>
          <a:bodyPr/>
          <a:lstStyle>
            <a:lvl1pPr>
              <a:lnSpc>
                <a:spcPts val="2400"/>
              </a:lnSpc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sp>
        <p:nvSpPr>
          <p:cNvPr id="15" name="Fußzeilenplatzhalter 4"/>
          <p:cNvSpPr txBox="1">
            <a:spLocks/>
          </p:cNvSpPr>
          <p:nvPr userDrawn="1"/>
        </p:nvSpPr>
        <p:spPr>
          <a:xfrm>
            <a:off x="539552" y="6120606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Titel des Vortrags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>
              <a:solidFill>
                <a:prstClr val="white"/>
              </a:solidFill>
            </a:endParaRPr>
          </a:p>
        </p:txBody>
      </p:sp>
      <p:sp>
        <p:nvSpPr>
          <p:cNvPr id="16" name="Fußzeilenplatzhalter 4"/>
          <p:cNvSpPr txBox="1">
            <a:spLocks/>
          </p:cNvSpPr>
          <p:nvPr userDrawn="1"/>
        </p:nvSpPr>
        <p:spPr>
          <a:xfrm>
            <a:off x="539552" y="6480000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Titel des Vortrags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7920000" y="6480000"/>
            <a:ext cx="1152128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de-DE" sz="1300" b="1" dirty="0" smtClean="0">
                <a:solidFill>
                  <a:prstClr val="white"/>
                </a:solidFill>
                <a:latin typeface="Calibri"/>
              </a:rPr>
              <a:t>Seite: </a:t>
            </a:r>
            <a:fld id="{C448D59B-E19A-4DED-A500-4B6A45FCBAC4}" type="slidenum">
              <a:rPr lang="de-DE" sz="1300" b="1" smtClean="0">
                <a:solidFill>
                  <a:prstClr val="white"/>
                </a:solidFill>
                <a:latin typeface="Calibri"/>
              </a:rPr>
              <a:pPr>
                <a:lnSpc>
                  <a:spcPts val="1400"/>
                </a:lnSpc>
              </a:pPr>
              <a:t>‹Nr.›</a:t>
            </a:fld>
            <a:endParaRPr lang="de-DE" sz="1300" b="1" dirty="0" smtClean="0">
              <a:solidFill>
                <a:prstClr val="white"/>
              </a:solidFill>
              <a:latin typeface="Calibri"/>
            </a:endParaRPr>
          </a:p>
          <a:p>
            <a:endParaRPr lang="de-DE" sz="9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823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B Vergleich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 userDrawn="1"/>
        </p:nvCxnSpPr>
        <p:spPr>
          <a:xfrm rot="5400000">
            <a:off x="758825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 rot="5400000">
            <a:off x="387350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4168775" y="6462713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/>
              <a:t>Klaus Buddeberg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klaus.buddeberg@uni-hamburg.de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000" y="1620000"/>
            <a:ext cx="8352000" cy="648000"/>
          </a:xfrm>
        </p:spPr>
        <p:txBody>
          <a:bodyPr>
            <a:normAutofit/>
          </a:bodyPr>
          <a:lstStyle>
            <a:lvl1pPr algn="l">
              <a:defRPr sz="26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6000" y="2268000"/>
            <a:ext cx="4040188" cy="684000"/>
          </a:xfrm>
          <a:prstGeom prst="rect">
            <a:avLst/>
          </a:prstGeom>
          <a:solidFill>
            <a:srgbClr val="E2001A"/>
          </a:solidFill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6000" y="3000372"/>
            <a:ext cx="4040188" cy="2988000"/>
          </a:xfrm>
          <a:prstGeom prst="rect">
            <a:avLst/>
          </a:prstGeom>
          <a:solidFill>
            <a:srgbClr val="DCDCDC"/>
          </a:solidFill>
        </p:spPr>
        <p:txBody>
          <a:bodyPr/>
          <a:lstStyle>
            <a:lvl1pPr algn="l">
              <a:lnSpc>
                <a:spcPts val="2400"/>
              </a:lnSpc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268000"/>
            <a:ext cx="4041775" cy="684000"/>
          </a:xfrm>
          <a:prstGeom prst="rect">
            <a:avLst/>
          </a:prstGeom>
          <a:solidFill>
            <a:srgbClr val="E2001A"/>
          </a:solidFill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000372"/>
            <a:ext cx="4041775" cy="2988000"/>
          </a:xfrm>
          <a:prstGeom prst="rect">
            <a:avLst/>
          </a:prstGeom>
          <a:solidFill>
            <a:srgbClr val="DCDCDC"/>
          </a:solidFill>
        </p:spPr>
        <p:txBody>
          <a:bodyPr/>
          <a:lstStyle>
            <a:lvl1pPr>
              <a:lnSpc>
                <a:spcPts val="2400"/>
              </a:lnSpc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sp>
        <p:nvSpPr>
          <p:cNvPr id="15" name="Fußzeilenplatzhalter 4"/>
          <p:cNvSpPr txBox="1">
            <a:spLocks/>
          </p:cNvSpPr>
          <p:nvPr userDrawn="1"/>
        </p:nvSpPr>
        <p:spPr>
          <a:xfrm>
            <a:off x="539552" y="6120606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/>
              <a:t>Titel des Vortrags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900" dirty="0" smtClean="0"/>
          </a:p>
        </p:txBody>
      </p:sp>
      <p:sp>
        <p:nvSpPr>
          <p:cNvPr id="16" name="Fußzeilenplatzhalter 4"/>
          <p:cNvSpPr txBox="1">
            <a:spLocks/>
          </p:cNvSpPr>
          <p:nvPr userDrawn="1"/>
        </p:nvSpPr>
        <p:spPr>
          <a:xfrm>
            <a:off x="539552" y="6480000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/>
              <a:t>Titel des Vortrags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7920000" y="6480000"/>
            <a:ext cx="1152128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de-DE" sz="1300" b="1" dirty="0" smtClean="0">
                <a:solidFill>
                  <a:schemeClr val="bg1"/>
                </a:solidFill>
                <a:latin typeface="+mn-lt"/>
              </a:rPr>
              <a:t>Seite: </a:t>
            </a:r>
            <a:fld id="{C448D59B-E19A-4DED-A500-4B6A45FCBAC4}" type="slidenum">
              <a:rPr lang="de-DE" sz="1300" b="1" smtClean="0">
                <a:solidFill>
                  <a:schemeClr val="bg1"/>
                </a:solidFill>
                <a:latin typeface="+mn-lt"/>
              </a:rPr>
              <a:pPr>
                <a:lnSpc>
                  <a:spcPts val="1400"/>
                </a:lnSpc>
              </a:pPr>
              <a:t>‹Nr.›</a:t>
            </a:fld>
            <a:endParaRPr lang="de-DE" sz="1300" b="1" dirty="0" smtClean="0">
              <a:solidFill>
                <a:schemeClr val="bg1"/>
              </a:solidFill>
              <a:latin typeface="+mn-lt"/>
            </a:endParaRPr>
          </a:p>
          <a:p>
            <a:endParaRPr lang="de-DE" sz="9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39935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WR Vergleich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 userDrawn="1"/>
        </p:nvCxnSpPr>
        <p:spPr>
          <a:xfrm rot="5400000">
            <a:off x="758825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 rot="5400000">
            <a:off x="387350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4168775" y="6462713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Dr. Wibke Riekmann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prstClr val="white"/>
                </a:solidFill>
              </a:rPr>
              <a:t>wibke.riekmann@uni-hamburg.de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000" y="1620000"/>
            <a:ext cx="8352000" cy="648000"/>
          </a:xfrm>
        </p:spPr>
        <p:txBody>
          <a:bodyPr>
            <a:normAutofit/>
          </a:bodyPr>
          <a:lstStyle>
            <a:lvl1pPr algn="l">
              <a:defRPr sz="26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6000" y="2268000"/>
            <a:ext cx="4040188" cy="684000"/>
          </a:xfrm>
          <a:solidFill>
            <a:srgbClr val="E2001A"/>
          </a:solidFill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6000" y="3000372"/>
            <a:ext cx="4040188" cy="2988000"/>
          </a:xfrm>
          <a:solidFill>
            <a:srgbClr val="DCDCDC"/>
          </a:solidFill>
        </p:spPr>
        <p:txBody>
          <a:bodyPr/>
          <a:lstStyle>
            <a:lvl1pPr algn="l">
              <a:lnSpc>
                <a:spcPts val="2400"/>
              </a:lnSpc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268000"/>
            <a:ext cx="4041775" cy="684000"/>
          </a:xfrm>
          <a:solidFill>
            <a:srgbClr val="E2001A"/>
          </a:solidFill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000372"/>
            <a:ext cx="4041775" cy="2988000"/>
          </a:xfrm>
          <a:solidFill>
            <a:srgbClr val="DCDCDC"/>
          </a:solidFill>
        </p:spPr>
        <p:txBody>
          <a:bodyPr/>
          <a:lstStyle>
            <a:lvl1pPr>
              <a:lnSpc>
                <a:spcPts val="2400"/>
              </a:lnSpc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sp>
        <p:nvSpPr>
          <p:cNvPr id="15" name="Fußzeilenplatzhalter 4"/>
          <p:cNvSpPr txBox="1">
            <a:spLocks/>
          </p:cNvSpPr>
          <p:nvPr userDrawn="1"/>
        </p:nvSpPr>
        <p:spPr>
          <a:xfrm>
            <a:off x="539552" y="6120606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Titel des Vortrags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>
              <a:solidFill>
                <a:prstClr val="white"/>
              </a:solidFill>
            </a:endParaRPr>
          </a:p>
        </p:txBody>
      </p:sp>
      <p:sp>
        <p:nvSpPr>
          <p:cNvPr id="16" name="Fußzeilenplatzhalter 4"/>
          <p:cNvSpPr txBox="1">
            <a:spLocks/>
          </p:cNvSpPr>
          <p:nvPr userDrawn="1"/>
        </p:nvSpPr>
        <p:spPr>
          <a:xfrm>
            <a:off x="539552" y="6480000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Titel des Vortrags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7920000" y="6480000"/>
            <a:ext cx="1152128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de-DE" sz="1300" b="1" dirty="0" smtClean="0">
                <a:solidFill>
                  <a:prstClr val="white"/>
                </a:solidFill>
                <a:latin typeface="Calibri"/>
              </a:rPr>
              <a:t>Seite: </a:t>
            </a:r>
            <a:fld id="{C448D59B-E19A-4DED-A500-4B6A45FCBAC4}" type="slidenum">
              <a:rPr lang="de-DE" sz="1300" b="1" smtClean="0">
                <a:solidFill>
                  <a:prstClr val="white"/>
                </a:solidFill>
                <a:latin typeface="Calibri"/>
              </a:rPr>
              <a:pPr>
                <a:lnSpc>
                  <a:spcPts val="1400"/>
                </a:lnSpc>
              </a:pPr>
              <a:t>‹Nr.›</a:t>
            </a:fld>
            <a:endParaRPr lang="de-DE" sz="1300" b="1" dirty="0" smtClean="0">
              <a:solidFill>
                <a:prstClr val="white"/>
              </a:solidFill>
              <a:latin typeface="Calibri"/>
            </a:endParaRPr>
          </a:p>
          <a:p>
            <a:endParaRPr lang="de-DE" sz="9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2608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 txBox="1">
            <a:spLocks/>
          </p:cNvSpPr>
          <p:nvPr/>
        </p:nvSpPr>
        <p:spPr>
          <a:xfrm>
            <a:off x="4391025" y="6408738"/>
            <a:ext cx="3324225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 smtClean="0">
                <a:solidFill>
                  <a:prstClr val="white"/>
                </a:solidFill>
              </a:rPr>
              <a:t>Dr. Wibke </a:t>
            </a:r>
            <a:r>
              <a:rPr lang="de-DE" sz="1200" dirty="0" err="1" smtClean="0">
                <a:solidFill>
                  <a:prstClr val="white"/>
                </a:solidFill>
              </a:rPr>
              <a:t>Riekmann</a:t>
            </a:r>
            <a:endParaRPr lang="de-DE" sz="1200" dirty="0" smtClean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prstClr val="white"/>
                </a:solidFill>
              </a:rPr>
              <a:t>wibke.riekmann@uni-hamburg.de</a:t>
            </a:r>
            <a:endParaRPr lang="de-DE" dirty="0">
              <a:solidFill>
                <a:prstClr val="white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 rot="5400000">
            <a:off x="758825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 rot="5400000">
            <a:off x="4087019" y="6587331"/>
            <a:ext cx="5397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000" y="1620000"/>
            <a:ext cx="8352000" cy="648000"/>
          </a:xfrm>
        </p:spPr>
        <p:txBody>
          <a:bodyPr>
            <a:normAutofit/>
          </a:bodyPr>
          <a:lstStyle>
            <a:lvl1pPr algn="l">
              <a:defRPr sz="26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000" y="2340000"/>
            <a:ext cx="8352000" cy="3672000"/>
          </a:xfrm>
        </p:spPr>
        <p:txBody>
          <a:bodyPr/>
          <a:lstStyle>
            <a:lvl1pPr>
              <a:lnSpc>
                <a:spcPts val="2600"/>
              </a:lnSpc>
              <a:spcBef>
                <a:spcPts val="600"/>
              </a:spcBef>
              <a:buNone/>
              <a:defRPr sz="2000" b="0"/>
            </a:lvl1pPr>
            <a:lvl2pPr marL="180975" indent="-180975">
              <a:lnSpc>
                <a:spcPts val="2600"/>
              </a:lnSpc>
              <a:spcBef>
                <a:spcPts val="600"/>
              </a:spcBef>
              <a:buSzPct val="85000"/>
              <a:buFontTx/>
              <a:buBlip>
                <a:blip r:embed="rId2"/>
              </a:buBlip>
              <a:defRPr sz="1800"/>
            </a:lvl2pPr>
            <a:lvl3pPr marL="361950" indent="-180975">
              <a:lnSpc>
                <a:spcPts val="2200"/>
              </a:lnSpc>
              <a:spcBef>
                <a:spcPts val="600"/>
              </a:spcBef>
              <a:buFontTx/>
              <a:buBlip>
                <a:blip r:embed="rId3"/>
              </a:buBlip>
              <a:tabLst/>
              <a:defRPr sz="1600"/>
            </a:lvl3pPr>
            <a:lvl4pPr marL="542925" indent="-180975">
              <a:lnSpc>
                <a:spcPts val="2000"/>
              </a:lnSpc>
              <a:spcBef>
                <a:spcPts val="600"/>
              </a:spcBef>
              <a:buFontTx/>
              <a:buBlip>
                <a:blip r:embed="rId3"/>
              </a:buBlip>
              <a:defRPr sz="1400"/>
            </a:lvl4pPr>
            <a:lvl5pPr marL="714375" indent="-171450">
              <a:lnSpc>
                <a:spcPts val="1700"/>
              </a:lnSpc>
              <a:spcBef>
                <a:spcPts val="600"/>
              </a:spcBef>
              <a:buFontTx/>
              <a:buBlip>
                <a:blip r:embed="rId3"/>
              </a:buBlip>
              <a:defRPr sz="12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7883525" y="6588125"/>
            <a:ext cx="1133475" cy="214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>
                <a:solidFill>
                  <a:prstClr val="white"/>
                </a:solidFill>
              </a:rPr>
              <a:t>12.09.2013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76262" y="6408738"/>
            <a:ext cx="3707705" cy="395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de-DE" dirty="0" smtClean="0">
                <a:solidFill>
                  <a:prstClr val="white"/>
                </a:solidFill>
              </a:rPr>
              <a:t>Lebenslanges Lernen: Wunsch und Wirklichkeit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883525" y="6443663"/>
            <a:ext cx="94773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>
                <a:solidFill>
                  <a:prstClr val="white"/>
                </a:solidFill>
              </a:rPr>
              <a:t>Seite  </a:t>
            </a:r>
            <a:fld id="{2D18C028-39F3-425D-A657-CAF922AE35BB}" type="slidenum">
              <a:rPr lang="de-DE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960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B TITEL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Titelbild_DichantEsa1Pano_Hell_Hoehe1470px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525"/>
            <a:ext cx="91440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 txBox="1">
            <a:spLocks/>
          </p:cNvSpPr>
          <p:nvPr userDrawn="1"/>
        </p:nvSpPr>
        <p:spPr>
          <a:xfrm>
            <a:off x="454025" y="6462713"/>
            <a:ext cx="8459788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Klaus Buddeberg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prstClr val="white"/>
                </a:solidFill>
              </a:rPr>
              <a:t>klaus.buddeberg@uni-hamburg.de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643050"/>
            <a:ext cx="7772400" cy="1571636"/>
          </a:xfrm>
        </p:spPr>
        <p:txBody>
          <a:bodyPr>
            <a:normAutofit/>
          </a:bodyPr>
          <a:lstStyle>
            <a:lvl1pPr algn="ctr">
              <a:lnSpc>
                <a:spcPts val="4800"/>
              </a:lnSpc>
              <a:defRPr sz="3800" b="1">
                <a:solidFill>
                  <a:srgbClr val="E2001A"/>
                </a:solidFill>
              </a:defRPr>
            </a:lvl1pPr>
          </a:lstStyle>
          <a:p>
            <a:r>
              <a:rPr lang="de-DE" dirty="0" smtClean="0"/>
              <a:t>Titel des Vortrags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98825"/>
            <a:ext cx="6400800" cy="1752600"/>
          </a:xfrm>
        </p:spPr>
        <p:txBody>
          <a:bodyPr>
            <a:normAutofit/>
          </a:bodyPr>
          <a:lstStyle>
            <a:lvl1pPr marL="0" indent="0" algn="ctr">
              <a:lnSpc>
                <a:spcPts val="3600"/>
              </a:lnSpc>
              <a:buNone/>
              <a:defRPr sz="2800" b="1">
                <a:solidFill>
                  <a:srgbClr val="9696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Ergebnisse aus der Studie zum mitwissenden Umfeld funktionaler Analphabetinnen und Analphabeten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511800"/>
            <a:ext cx="1295400" cy="97155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92763"/>
            <a:ext cx="16764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478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R TITEL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Titelbild_DichantEsa1Pano_Hell_Hoehe1470px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525"/>
            <a:ext cx="91440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 txBox="1">
            <a:spLocks/>
          </p:cNvSpPr>
          <p:nvPr userDrawn="1"/>
        </p:nvSpPr>
        <p:spPr>
          <a:xfrm>
            <a:off x="454025" y="6462713"/>
            <a:ext cx="8459788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Dr. Wibke Riekmann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prstClr val="white"/>
                </a:solidFill>
              </a:rPr>
              <a:t>wibke.riekmann@uni-hamburg.de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643050"/>
            <a:ext cx="7772400" cy="1571636"/>
          </a:xfrm>
        </p:spPr>
        <p:txBody>
          <a:bodyPr>
            <a:normAutofit/>
          </a:bodyPr>
          <a:lstStyle>
            <a:lvl1pPr algn="ctr">
              <a:lnSpc>
                <a:spcPts val="4800"/>
              </a:lnSpc>
              <a:defRPr sz="3800" b="1">
                <a:solidFill>
                  <a:srgbClr val="E2001A"/>
                </a:solidFill>
              </a:defRPr>
            </a:lvl1pPr>
          </a:lstStyle>
          <a:p>
            <a:r>
              <a:rPr lang="de-DE" dirty="0" smtClean="0"/>
              <a:t>Titel des Vortrags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98825"/>
            <a:ext cx="6400800" cy="1752600"/>
          </a:xfrm>
        </p:spPr>
        <p:txBody>
          <a:bodyPr>
            <a:normAutofit/>
          </a:bodyPr>
          <a:lstStyle>
            <a:lvl1pPr marL="0" indent="0" algn="ctr">
              <a:lnSpc>
                <a:spcPts val="3600"/>
              </a:lnSpc>
              <a:buNone/>
              <a:defRPr sz="2800" b="1">
                <a:solidFill>
                  <a:srgbClr val="9696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Ergebnisse aus der Studie zum mitwissenden Umfeld funktionaler Analphabetinnen und Analphabeten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511800"/>
            <a:ext cx="1295400" cy="9715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92763"/>
            <a:ext cx="16764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634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B 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 rot="5400000">
            <a:off x="758825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 rot="5400000">
            <a:off x="387350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4168775" y="6462713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Klaus Buddeberg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prstClr val="white"/>
                </a:solidFill>
              </a:rPr>
              <a:t>klaus.buddeberg@uni-hamburg.de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000" y="1944000"/>
            <a:ext cx="8352000" cy="4271082"/>
          </a:xfrm>
        </p:spPr>
        <p:txBody>
          <a:bodyPr/>
          <a:lstStyle>
            <a:lvl1pPr>
              <a:lnSpc>
                <a:spcPts val="2600"/>
              </a:lnSpc>
              <a:spcBef>
                <a:spcPts val="600"/>
              </a:spcBef>
              <a:buNone/>
              <a:defRPr sz="2000" b="0"/>
            </a:lvl1pPr>
            <a:lvl2pPr marL="180975" indent="-180975">
              <a:lnSpc>
                <a:spcPts val="2600"/>
              </a:lnSpc>
              <a:spcBef>
                <a:spcPts val="600"/>
              </a:spcBef>
              <a:buSzPct val="85000"/>
              <a:buFontTx/>
              <a:buBlip>
                <a:blip r:embed="rId2"/>
              </a:buBlip>
              <a:defRPr sz="1800"/>
            </a:lvl2pPr>
            <a:lvl3pPr marL="361950" indent="-180975">
              <a:lnSpc>
                <a:spcPts val="2200"/>
              </a:lnSpc>
              <a:spcBef>
                <a:spcPts val="600"/>
              </a:spcBef>
              <a:buFontTx/>
              <a:buBlip>
                <a:blip r:embed="rId3"/>
              </a:buBlip>
              <a:tabLst/>
              <a:defRPr sz="1600"/>
            </a:lvl3pPr>
            <a:lvl4pPr marL="542925" indent="-180975">
              <a:lnSpc>
                <a:spcPts val="2000"/>
              </a:lnSpc>
              <a:spcBef>
                <a:spcPts val="600"/>
              </a:spcBef>
              <a:buFontTx/>
              <a:buBlip>
                <a:blip r:embed="rId3"/>
              </a:buBlip>
              <a:defRPr sz="1400"/>
            </a:lvl4pPr>
            <a:lvl5pPr marL="714375" indent="-171450">
              <a:lnSpc>
                <a:spcPts val="1700"/>
              </a:lnSpc>
              <a:spcBef>
                <a:spcPts val="600"/>
              </a:spcBef>
              <a:buFontTx/>
              <a:buBlip>
                <a:blip r:embed="rId3"/>
              </a:buBlip>
              <a:defRPr sz="12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3" name="Fußzeilenplatzhalter 4"/>
          <p:cNvSpPr txBox="1">
            <a:spLocks/>
          </p:cNvSpPr>
          <p:nvPr userDrawn="1"/>
        </p:nvSpPr>
        <p:spPr>
          <a:xfrm>
            <a:off x="539552" y="6480000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Regionalkonferenz Weiterbildung Köln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>
              <a:solidFill>
                <a:prstClr val="white"/>
              </a:solidFill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7920000" y="6480000"/>
            <a:ext cx="11521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>
                <a:solidFill>
                  <a:prstClr val="white"/>
                </a:solidFill>
                <a:latin typeface="Calibri"/>
              </a:rPr>
              <a:t>Seite: </a:t>
            </a:r>
            <a:fld id="{C448D59B-E19A-4DED-A500-4B6A45FCBAC4}" type="slidenum">
              <a:rPr lang="de-DE" sz="1300" b="1" smtClean="0">
                <a:solidFill>
                  <a:prstClr val="white"/>
                </a:solidFill>
                <a:latin typeface="Calibri"/>
              </a:rPr>
              <a:pPr/>
              <a:t>‹Nr.›</a:t>
            </a:fld>
            <a:endParaRPr lang="de-DE" sz="13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7195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 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 rot="5400000">
            <a:off x="758825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 rot="5400000">
            <a:off x="387350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000" y="1944000"/>
            <a:ext cx="8352000" cy="4271082"/>
          </a:xfrm>
        </p:spPr>
        <p:txBody>
          <a:bodyPr/>
          <a:lstStyle>
            <a:lvl1pPr>
              <a:lnSpc>
                <a:spcPts val="2600"/>
              </a:lnSpc>
              <a:spcBef>
                <a:spcPts val="600"/>
              </a:spcBef>
              <a:buNone/>
              <a:defRPr sz="2000" b="0"/>
            </a:lvl1pPr>
            <a:lvl2pPr marL="180975" indent="-180975">
              <a:lnSpc>
                <a:spcPts val="2600"/>
              </a:lnSpc>
              <a:spcBef>
                <a:spcPts val="600"/>
              </a:spcBef>
              <a:buSzPct val="85000"/>
              <a:buFontTx/>
              <a:buBlip>
                <a:blip r:embed="rId2"/>
              </a:buBlip>
              <a:defRPr sz="1800"/>
            </a:lvl2pPr>
            <a:lvl3pPr marL="361950" indent="-180975">
              <a:lnSpc>
                <a:spcPts val="2200"/>
              </a:lnSpc>
              <a:spcBef>
                <a:spcPts val="600"/>
              </a:spcBef>
              <a:buFontTx/>
              <a:buBlip>
                <a:blip r:embed="rId3"/>
              </a:buBlip>
              <a:tabLst/>
              <a:defRPr sz="1600"/>
            </a:lvl3pPr>
            <a:lvl4pPr marL="542925" indent="-180975">
              <a:lnSpc>
                <a:spcPts val="2000"/>
              </a:lnSpc>
              <a:spcBef>
                <a:spcPts val="600"/>
              </a:spcBef>
              <a:buFontTx/>
              <a:buBlip>
                <a:blip r:embed="rId3"/>
              </a:buBlip>
              <a:defRPr sz="1400"/>
            </a:lvl4pPr>
            <a:lvl5pPr marL="714375" indent="-171450">
              <a:lnSpc>
                <a:spcPts val="1700"/>
              </a:lnSpc>
              <a:spcBef>
                <a:spcPts val="600"/>
              </a:spcBef>
              <a:buFontTx/>
              <a:buBlip>
                <a:blip r:embed="rId3"/>
              </a:buBlip>
              <a:defRPr sz="12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739775" y="6462713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800" dirty="0" smtClean="0">
              <a:solidFill>
                <a:prstClr val="white"/>
              </a:solidFill>
            </a:endParaRP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err="1" smtClean="0">
                <a:solidFill>
                  <a:prstClr val="white"/>
                </a:solidFill>
              </a:rPr>
              <a:t>Umfeldstudie</a:t>
            </a:r>
            <a:endParaRPr lang="de-DE" sz="1300" dirty="0" smtClean="0">
              <a:solidFill>
                <a:prstClr val="white"/>
              </a:solidFill>
            </a:endParaRP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5" name="Fußzeilenplatzhalter 4"/>
          <p:cNvSpPr txBox="1">
            <a:spLocks/>
          </p:cNvSpPr>
          <p:nvPr userDrawn="1"/>
        </p:nvSpPr>
        <p:spPr>
          <a:xfrm>
            <a:off x="4454525" y="6467476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800" dirty="0" smtClean="0">
              <a:solidFill>
                <a:prstClr val="white"/>
              </a:solidFill>
            </a:endParaRP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Dr. Wibke </a:t>
            </a:r>
            <a:r>
              <a:rPr lang="de-DE" sz="1300" dirty="0" err="1" smtClean="0">
                <a:solidFill>
                  <a:prstClr val="white"/>
                </a:solidFill>
              </a:rPr>
              <a:t>Riekmann</a:t>
            </a:r>
            <a:r>
              <a:rPr lang="de-DE" sz="1300" dirty="0" smtClean="0">
                <a:solidFill>
                  <a:prstClr val="white"/>
                </a:solidFill>
              </a:rPr>
              <a:t> &amp; Klaus </a:t>
            </a:r>
            <a:r>
              <a:rPr lang="de-DE" sz="1300" dirty="0" err="1" smtClean="0">
                <a:solidFill>
                  <a:prstClr val="white"/>
                </a:solidFill>
              </a:rPr>
              <a:t>Buddeberg</a:t>
            </a:r>
            <a:endParaRPr lang="de-DE" sz="1300" dirty="0" smtClean="0">
              <a:solidFill>
                <a:prstClr val="white"/>
              </a:solidFill>
            </a:endParaRP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0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B Vergleich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 userDrawn="1"/>
        </p:nvCxnSpPr>
        <p:spPr>
          <a:xfrm rot="5400000">
            <a:off x="758825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 rot="5400000">
            <a:off x="387350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4168775" y="6462713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Klaus Buddeberg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prstClr val="white"/>
                </a:solidFill>
              </a:rPr>
              <a:t>klaus.buddeberg@uni-hamburg.de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000" y="1620000"/>
            <a:ext cx="8352000" cy="648000"/>
          </a:xfrm>
        </p:spPr>
        <p:txBody>
          <a:bodyPr>
            <a:normAutofit/>
          </a:bodyPr>
          <a:lstStyle>
            <a:lvl1pPr algn="l">
              <a:defRPr sz="26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6000" y="2268000"/>
            <a:ext cx="4040188" cy="684000"/>
          </a:xfrm>
          <a:solidFill>
            <a:srgbClr val="E2001A"/>
          </a:solidFill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6000" y="3000372"/>
            <a:ext cx="4040188" cy="2988000"/>
          </a:xfrm>
          <a:solidFill>
            <a:srgbClr val="DCDCDC"/>
          </a:solidFill>
        </p:spPr>
        <p:txBody>
          <a:bodyPr/>
          <a:lstStyle>
            <a:lvl1pPr algn="l">
              <a:lnSpc>
                <a:spcPts val="2400"/>
              </a:lnSpc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268000"/>
            <a:ext cx="4041775" cy="684000"/>
          </a:xfrm>
          <a:solidFill>
            <a:srgbClr val="E2001A"/>
          </a:solidFill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000372"/>
            <a:ext cx="4041775" cy="2988000"/>
          </a:xfrm>
          <a:solidFill>
            <a:srgbClr val="DCDCDC"/>
          </a:solidFill>
        </p:spPr>
        <p:txBody>
          <a:bodyPr/>
          <a:lstStyle>
            <a:lvl1pPr>
              <a:lnSpc>
                <a:spcPts val="2400"/>
              </a:lnSpc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sp>
        <p:nvSpPr>
          <p:cNvPr id="15" name="Fußzeilenplatzhalter 4"/>
          <p:cNvSpPr txBox="1">
            <a:spLocks/>
          </p:cNvSpPr>
          <p:nvPr userDrawn="1"/>
        </p:nvSpPr>
        <p:spPr>
          <a:xfrm>
            <a:off x="539552" y="6120606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Titel des Vortrags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>
              <a:solidFill>
                <a:prstClr val="white"/>
              </a:solidFill>
            </a:endParaRPr>
          </a:p>
        </p:txBody>
      </p:sp>
      <p:sp>
        <p:nvSpPr>
          <p:cNvPr id="16" name="Fußzeilenplatzhalter 4"/>
          <p:cNvSpPr txBox="1">
            <a:spLocks/>
          </p:cNvSpPr>
          <p:nvPr userDrawn="1"/>
        </p:nvSpPr>
        <p:spPr>
          <a:xfrm>
            <a:off x="539552" y="6480000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Titel des Vortrags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7920000" y="6480000"/>
            <a:ext cx="1152128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de-DE" sz="1300" b="1" dirty="0" smtClean="0">
                <a:solidFill>
                  <a:prstClr val="white"/>
                </a:solidFill>
                <a:latin typeface="Calibri"/>
              </a:rPr>
              <a:t>Seite: </a:t>
            </a:r>
            <a:fld id="{C448D59B-E19A-4DED-A500-4B6A45FCBAC4}" type="slidenum">
              <a:rPr lang="de-DE" sz="1300" b="1" smtClean="0">
                <a:solidFill>
                  <a:prstClr val="white"/>
                </a:solidFill>
                <a:latin typeface="Calibri"/>
              </a:rPr>
              <a:pPr>
                <a:lnSpc>
                  <a:spcPts val="1400"/>
                </a:lnSpc>
              </a:pPr>
              <a:t>‹Nr.›</a:t>
            </a:fld>
            <a:endParaRPr lang="de-DE" sz="1300" b="1" dirty="0" smtClean="0">
              <a:solidFill>
                <a:prstClr val="white"/>
              </a:solidFill>
              <a:latin typeface="Calibri"/>
            </a:endParaRPr>
          </a:p>
          <a:p>
            <a:endParaRPr lang="de-DE" sz="9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5379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WR Vergleich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 userDrawn="1"/>
        </p:nvCxnSpPr>
        <p:spPr>
          <a:xfrm rot="5400000">
            <a:off x="758825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 rot="5400000">
            <a:off x="387350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4168775" y="6462713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Dr. Wibke Riekmann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prstClr val="white"/>
                </a:solidFill>
              </a:rPr>
              <a:t>wibke.riekmann@uni-hamburg.de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000" y="1620000"/>
            <a:ext cx="8352000" cy="648000"/>
          </a:xfrm>
        </p:spPr>
        <p:txBody>
          <a:bodyPr>
            <a:normAutofit/>
          </a:bodyPr>
          <a:lstStyle>
            <a:lvl1pPr algn="l">
              <a:defRPr sz="26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6000" y="2268000"/>
            <a:ext cx="4040188" cy="684000"/>
          </a:xfrm>
          <a:solidFill>
            <a:srgbClr val="E2001A"/>
          </a:solidFill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6000" y="3000372"/>
            <a:ext cx="4040188" cy="2988000"/>
          </a:xfrm>
          <a:solidFill>
            <a:srgbClr val="DCDCDC"/>
          </a:solidFill>
        </p:spPr>
        <p:txBody>
          <a:bodyPr/>
          <a:lstStyle>
            <a:lvl1pPr algn="l">
              <a:lnSpc>
                <a:spcPts val="2400"/>
              </a:lnSpc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268000"/>
            <a:ext cx="4041775" cy="684000"/>
          </a:xfrm>
          <a:solidFill>
            <a:srgbClr val="E2001A"/>
          </a:solidFill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000372"/>
            <a:ext cx="4041775" cy="2988000"/>
          </a:xfrm>
          <a:solidFill>
            <a:srgbClr val="DCDCDC"/>
          </a:solidFill>
        </p:spPr>
        <p:txBody>
          <a:bodyPr/>
          <a:lstStyle>
            <a:lvl1pPr>
              <a:lnSpc>
                <a:spcPts val="2400"/>
              </a:lnSpc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sp>
        <p:nvSpPr>
          <p:cNvPr id="15" name="Fußzeilenplatzhalter 4"/>
          <p:cNvSpPr txBox="1">
            <a:spLocks/>
          </p:cNvSpPr>
          <p:nvPr userDrawn="1"/>
        </p:nvSpPr>
        <p:spPr>
          <a:xfrm>
            <a:off x="539552" y="6120606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Titel des Vortrags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>
              <a:solidFill>
                <a:prstClr val="white"/>
              </a:solidFill>
            </a:endParaRPr>
          </a:p>
        </p:txBody>
      </p:sp>
      <p:sp>
        <p:nvSpPr>
          <p:cNvPr id="16" name="Fußzeilenplatzhalter 4"/>
          <p:cNvSpPr txBox="1">
            <a:spLocks/>
          </p:cNvSpPr>
          <p:nvPr userDrawn="1"/>
        </p:nvSpPr>
        <p:spPr>
          <a:xfrm>
            <a:off x="539552" y="6480000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Titel des Vortrags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7920000" y="6480000"/>
            <a:ext cx="1152128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de-DE" sz="1300" b="1" dirty="0" smtClean="0">
                <a:solidFill>
                  <a:prstClr val="white"/>
                </a:solidFill>
                <a:latin typeface="Calibri"/>
              </a:rPr>
              <a:t>Seite: </a:t>
            </a:r>
            <a:fld id="{C448D59B-E19A-4DED-A500-4B6A45FCBAC4}" type="slidenum">
              <a:rPr lang="de-DE" sz="1300" b="1" smtClean="0">
                <a:solidFill>
                  <a:prstClr val="white"/>
                </a:solidFill>
                <a:latin typeface="Calibri"/>
              </a:rPr>
              <a:pPr>
                <a:lnSpc>
                  <a:spcPts val="1400"/>
                </a:lnSpc>
              </a:pPr>
              <a:t>‹Nr.›</a:t>
            </a:fld>
            <a:endParaRPr lang="de-DE" sz="1300" b="1" dirty="0" smtClean="0">
              <a:solidFill>
                <a:prstClr val="white"/>
              </a:solidFill>
              <a:latin typeface="Calibri"/>
            </a:endParaRPr>
          </a:p>
          <a:p>
            <a:endParaRPr lang="de-DE" sz="9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5432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 txBox="1">
            <a:spLocks/>
          </p:cNvSpPr>
          <p:nvPr/>
        </p:nvSpPr>
        <p:spPr>
          <a:xfrm>
            <a:off x="4391025" y="6408738"/>
            <a:ext cx="3324225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 smtClean="0">
                <a:solidFill>
                  <a:prstClr val="white"/>
                </a:solidFill>
              </a:rPr>
              <a:t>Dr. Wibke </a:t>
            </a:r>
            <a:r>
              <a:rPr lang="de-DE" sz="1200" dirty="0" err="1" smtClean="0">
                <a:solidFill>
                  <a:prstClr val="white"/>
                </a:solidFill>
              </a:rPr>
              <a:t>Riekmann</a:t>
            </a:r>
            <a:endParaRPr lang="de-DE" sz="1200" dirty="0" smtClean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prstClr val="white"/>
                </a:solidFill>
              </a:rPr>
              <a:t>wibke.riekmann@uni-hamburg.de</a:t>
            </a:r>
            <a:endParaRPr lang="de-DE" dirty="0">
              <a:solidFill>
                <a:prstClr val="white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 rot="5400000">
            <a:off x="758825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 rot="5400000">
            <a:off x="4087019" y="6587331"/>
            <a:ext cx="5397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000" y="1620000"/>
            <a:ext cx="8352000" cy="648000"/>
          </a:xfrm>
        </p:spPr>
        <p:txBody>
          <a:bodyPr>
            <a:normAutofit/>
          </a:bodyPr>
          <a:lstStyle>
            <a:lvl1pPr algn="l">
              <a:defRPr sz="26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000" y="2340000"/>
            <a:ext cx="8352000" cy="3672000"/>
          </a:xfrm>
        </p:spPr>
        <p:txBody>
          <a:bodyPr/>
          <a:lstStyle>
            <a:lvl1pPr>
              <a:lnSpc>
                <a:spcPts val="2600"/>
              </a:lnSpc>
              <a:spcBef>
                <a:spcPts val="600"/>
              </a:spcBef>
              <a:buNone/>
              <a:defRPr sz="2000" b="0"/>
            </a:lvl1pPr>
            <a:lvl2pPr marL="180975" indent="-180975">
              <a:lnSpc>
                <a:spcPts val="2600"/>
              </a:lnSpc>
              <a:spcBef>
                <a:spcPts val="600"/>
              </a:spcBef>
              <a:buSzPct val="85000"/>
              <a:buFontTx/>
              <a:buBlip>
                <a:blip r:embed="rId2"/>
              </a:buBlip>
              <a:defRPr sz="1800"/>
            </a:lvl2pPr>
            <a:lvl3pPr marL="361950" indent="-180975">
              <a:lnSpc>
                <a:spcPts val="2200"/>
              </a:lnSpc>
              <a:spcBef>
                <a:spcPts val="600"/>
              </a:spcBef>
              <a:buFontTx/>
              <a:buBlip>
                <a:blip r:embed="rId3"/>
              </a:buBlip>
              <a:tabLst/>
              <a:defRPr sz="1600"/>
            </a:lvl3pPr>
            <a:lvl4pPr marL="542925" indent="-180975">
              <a:lnSpc>
                <a:spcPts val="2000"/>
              </a:lnSpc>
              <a:spcBef>
                <a:spcPts val="600"/>
              </a:spcBef>
              <a:buFontTx/>
              <a:buBlip>
                <a:blip r:embed="rId3"/>
              </a:buBlip>
              <a:defRPr sz="1400"/>
            </a:lvl4pPr>
            <a:lvl5pPr marL="714375" indent="-171450">
              <a:lnSpc>
                <a:spcPts val="1700"/>
              </a:lnSpc>
              <a:spcBef>
                <a:spcPts val="600"/>
              </a:spcBef>
              <a:buFontTx/>
              <a:buBlip>
                <a:blip r:embed="rId3"/>
              </a:buBlip>
              <a:defRPr sz="12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7883525" y="6588125"/>
            <a:ext cx="1133475" cy="214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>
                <a:solidFill>
                  <a:prstClr val="white"/>
                </a:solidFill>
              </a:rPr>
              <a:t>12.09.2013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76262" y="6408738"/>
            <a:ext cx="3707705" cy="395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de-DE" dirty="0" smtClean="0">
                <a:solidFill>
                  <a:prstClr val="white"/>
                </a:solidFill>
              </a:rPr>
              <a:t>Lebenslanges Lernen: Wunsch und Wirklichkeit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883525" y="6443663"/>
            <a:ext cx="94773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>
                <a:solidFill>
                  <a:prstClr val="white"/>
                </a:solidFill>
              </a:rPr>
              <a:t>Seite  </a:t>
            </a:r>
            <a:fld id="{2D18C028-39F3-425D-A657-CAF922AE35BB}" type="slidenum">
              <a:rPr lang="de-DE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686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B TITEL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Titelbild_DichantEsa1Pano_Hell_Hoehe1470px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525"/>
            <a:ext cx="91440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 txBox="1">
            <a:spLocks/>
          </p:cNvSpPr>
          <p:nvPr userDrawn="1"/>
        </p:nvSpPr>
        <p:spPr>
          <a:xfrm>
            <a:off x="454025" y="6462713"/>
            <a:ext cx="8459788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Klaus Buddeberg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prstClr val="white"/>
                </a:solidFill>
              </a:rPr>
              <a:t>klaus.buddeberg@uni-hamburg.de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643050"/>
            <a:ext cx="7772400" cy="1571636"/>
          </a:xfrm>
        </p:spPr>
        <p:txBody>
          <a:bodyPr>
            <a:normAutofit/>
          </a:bodyPr>
          <a:lstStyle>
            <a:lvl1pPr algn="ctr">
              <a:lnSpc>
                <a:spcPts val="4800"/>
              </a:lnSpc>
              <a:defRPr sz="3800" b="1">
                <a:solidFill>
                  <a:srgbClr val="E2001A"/>
                </a:solidFill>
              </a:defRPr>
            </a:lvl1pPr>
          </a:lstStyle>
          <a:p>
            <a:r>
              <a:rPr lang="de-DE" dirty="0" smtClean="0"/>
              <a:t>Titel des Vortrags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98825"/>
            <a:ext cx="6400800" cy="1752600"/>
          </a:xfrm>
        </p:spPr>
        <p:txBody>
          <a:bodyPr>
            <a:normAutofit/>
          </a:bodyPr>
          <a:lstStyle>
            <a:lvl1pPr marL="0" indent="0" algn="ctr">
              <a:lnSpc>
                <a:spcPts val="3600"/>
              </a:lnSpc>
              <a:buNone/>
              <a:defRPr sz="2800" b="1">
                <a:solidFill>
                  <a:srgbClr val="9696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Ergebnisse aus der Studie zum mitwissenden Umfeld funktionaler Analphabetinnen und Analphabeten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511800"/>
            <a:ext cx="1295400" cy="97155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92763"/>
            <a:ext cx="16764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5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WR Vergleich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 userDrawn="1"/>
        </p:nvCxnSpPr>
        <p:spPr>
          <a:xfrm rot="5400000">
            <a:off x="758825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 rot="5400000">
            <a:off x="387350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4168775" y="6462713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/>
              <a:t>Dr. Wibke Riekmann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wibke.riekmann@uni-hamburg.de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000" y="1620000"/>
            <a:ext cx="8352000" cy="648000"/>
          </a:xfrm>
        </p:spPr>
        <p:txBody>
          <a:bodyPr>
            <a:normAutofit/>
          </a:bodyPr>
          <a:lstStyle>
            <a:lvl1pPr algn="l">
              <a:defRPr sz="26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6000" y="2268000"/>
            <a:ext cx="4040188" cy="684000"/>
          </a:xfrm>
          <a:prstGeom prst="rect">
            <a:avLst/>
          </a:prstGeom>
          <a:solidFill>
            <a:srgbClr val="E2001A"/>
          </a:solidFill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6000" y="3000372"/>
            <a:ext cx="4040188" cy="2988000"/>
          </a:xfrm>
          <a:prstGeom prst="rect">
            <a:avLst/>
          </a:prstGeom>
          <a:solidFill>
            <a:srgbClr val="DCDCDC"/>
          </a:solidFill>
        </p:spPr>
        <p:txBody>
          <a:bodyPr/>
          <a:lstStyle>
            <a:lvl1pPr algn="l">
              <a:lnSpc>
                <a:spcPts val="2400"/>
              </a:lnSpc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268000"/>
            <a:ext cx="4041775" cy="684000"/>
          </a:xfrm>
          <a:prstGeom prst="rect">
            <a:avLst/>
          </a:prstGeom>
          <a:solidFill>
            <a:srgbClr val="E2001A"/>
          </a:solidFill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000372"/>
            <a:ext cx="4041775" cy="2988000"/>
          </a:xfrm>
          <a:prstGeom prst="rect">
            <a:avLst/>
          </a:prstGeom>
          <a:solidFill>
            <a:srgbClr val="DCDCDC"/>
          </a:solidFill>
        </p:spPr>
        <p:txBody>
          <a:bodyPr/>
          <a:lstStyle>
            <a:lvl1pPr>
              <a:lnSpc>
                <a:spcPts val="2400"/>
              </a:lnSpc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sp>
        <p:nvSpPr>
          <p:cNvPr id="15" name="Fußzeilenplatzhalter 4"/>
          <p:cNvSpPr txBox="1">
            <a:spLocks/>
          </p:cNvSpPr>
          <p:nvPr userDrawn="1"/>
        </p:nvSpPr>
        <p:spPr>
          <a:xfrm>
            <a:off x="539552" y="6120606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/>
              <a:t>Titel des Vortrags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900" dirty="0" smtClean="0"/>
          </a:p>
        </p:txBody>
      </p:sp>
      <p:sp>
        <p:nvSpPr>
          <p:cNvPr id="16" name="Fußzeilenplatzhalter 4"/>
          <p:cNvSpPr txBox="1">
            <a:spLocks/>
          </p:cNvSpPr>
          <p:nvPr userDrawn="1"/>
        </p:nvSpPr>
        <p:spPr>
          <a:xfrm>
            <a:off x="539552" y="6480000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/>
              <a:t>Titel des Vortrags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7920000" y="6480000"/>
            <a:ext cx="1152128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de-DE" sz="1300" b="1" dirty="0" smtClean="0">
                <a:solidFill>
                  <a:schemeClr val="bg1"/>
                </a:solidFill>
                <a:latin typeface="+mn-lt"/>
              </a:rPr>
              <a:t>Seite: </a:t>
            </a:r>
            <a:fld id="{C448D59B-E19A-4DED-A500-4B6A45FCBAC4}" type="slidenum">
              <a:rPr lang="de-DE" sz="1300" b="1" smtClean="0">
                <a:solidFill>
                  <a:schemeClr val="bg1"/>
                </a:solidFill>
                <a:latin typeface="+mn-lt"/>
              </a:rPr>
              <a:pPr>
                <a:lnSpc>
                  <a:spcPts val="1400"/>
                </a:lnSpc>
              </a:pPr>
              <a:t>‹Nr.›</a:t>
            </a:fld>
            <a:endParaRPr lang="de-DE" sz="1300" b="1" dirty="0" smtClean="0">
              <a:solidFill>
                <a:schemeClr val="bg1"/>
              </a:solidFill>
              <a:latin typeface="+mn-lt"/>
            </a:endParaRPr>
          </a:p>
          <a:p>
            <a:endParaRPr lang="de-DE" sz="9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22993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R TITEL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Titelbild_DichantEsa1Pano_Hell_Hoehe1470px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525"/>
            <a:ext cx="91440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 txBox="1">
            <a:spLocks/>
          </p:cNvSpPr>
          <p:nvPr userDrawn="1"/>
        </p:nvSpPr>
        <p:spPr>
          <a:xfrm>
            <a:off x="454025" y="6462713"/>
            <a:ext cx="8459788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Dr. Wibke Riekmann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prstClr val="white"/>
                </a:solidFill>
              </a:rPr>
              <a:t>wibke.riekmann@uni-hamburg.de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643050"/>
            <a:ext cx="7772400" cy="1571636"/>
          </a:xfrm>
        </p:spPr>
        <p:txBody>
          <a:bodyPr>
            <a:normAutofit/>
          </a:bodyPr>
          <a:lstStyle>
            <a:lvl1pPr algn="ctr">
              <a:lnSpc>
                <a:spcPts val="4800"/>
              </a:lnSpc>
              <a:defRPr sz="3800" b="1">
                <a:solidFill>
                  <a:srgbClr val="E2001A"/>
                </a:solidFill>
              </a:defRPr>
            </a:lvl1pPr>
          </a:lstStyle>
          <a:p>
            <a:r>
              <a:rPr lang="de-DE" dirty="0" smtClean="0"/>
              <a:t>Titel des Vortrags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98825"/>
            <a:ext cx="6400800" cy="1752600"/>
          </a:xfrm>
        </p:spPr>
        <p:txBody>
          <a:bodyPr>
            <a:normAutofit/>
          </a:bodyPr>
          <a:lstStyle>
            <a:lvl1pPr marL="0" indent="0" algn="ctr">
              <a:lnSpc>
                <a:spcPts val="3600"/>
              </a:lnSpc>
              <a:buNone/>
              <a:defRPr sz="2800" b="1">
                <a:solidFill>
                  <a:srgbClr val="9696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Ergebnisse aus der Studie zum mitwissenden Umfeld funktionaler Analphabetinnen und Analphabeten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511800"/>
            <a:ext cx="1295400" cy="9715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92763"/>
            <a:ext cx="16764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66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B 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 rot="5400000">
            <a:off x="758825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 rot="5400000">
            <a:off x="387350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4168775" y="6462713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Klaus Buddeberg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prstClr val="white"/>
                </a:solidFill>
              </a:rPr>
              <a:t>klaus.buddeberg@uni-hamburg.de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000" y="1944000"/>
            <a:ext cx="8352000" cy="4271082"/>
          </a:xfrm>
        </p:spPr>
        <p:txBody>
          <a:bodyPr/>
          <a:lstStyle>
            <a:lvl1pPr>
              <a:lnSpc>
                <a:spcPts val="2600"/>
              </a:lnSpc>
              <a:spcBef>
                <a:spcPts val="600"/>
              </a:spcBef>
              <a:buNone/>
              <a:defRPr sz="2000" b="0"/>
            </a:lvl1pPr>
            <a:lvl2pPr marL="180975" indent="-180975">
              <a:lnSpc>
                <a:spcPts val="2600"/>
              </a:lnSpc>
              <a:spcBef>
                <a:spcPts val="600"/>
              </a:spcBef>
              <a:buSzPct val="85000"/>
              <a:buFontTx/>
              <a:buBlip>
                <a:blip r:embed="rId2"/>
              </a:buBlip>
              <a:defRPr sz="1800"/>
            </a:lvl2pPr>
            <a:lvl3pPr marL="361950" indent="-180975">
              <a:lnSpc>
                <a:spcPts val="2200"/>
              </a:lnSpc>
              <a:spcBef>
                <a:spcPts val="600"/>
              </a:spcBef>
              <a:buFontTx/>
              <a:buBlip>
                <a:blip r:embed="rId3"/>
              </a:buBlip>
              <a:tabLst/>
              <a:defRPr sz="1600"/>
            </a:lvl3pPr>
            <a:lvl4pPr marL="542925" indent="-180975">
              <a:lnSpc>
                <a:spcPts val="2000"/>
              </a:lnSpc>
              <a:spcBef>
                <a:spcPts val="600"/>
              </a:spcBef>
              <a:buFontTx/>
              <a:buBlip>
                <a:blip r:embed="rId3"/>
              </a:buBlip>
              <a:defRPr sz="1400"/>
            </a:lvl4pPr>
            <a:lvl5pPr marL="714375" indent="-171450">
              <a:lnSpc>
                <a:spcPts val="1700"/>
              </a:lnSpc>
              <a:spcBef>
                <a:spcPts val="600"/>
              </a:spcBef>
              <a:buFontTx/>
              <a:buBlip>
                <a:blip r:embed="rId3"/>
              </a:buBlip>
              <a:defRPr sz="12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3" name="Fußzeilenplatzhalter 4"/>
          <p:cNvSpPr txBox="1">
            <a:spLocks/>
          </p:cNvSpPr>
          <p:nvPr userDrawn="1"/>
        </p:nvSpPr>
        <p:spPr>
          <a:xfrm>
            <a:off x="539552" y="6480000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Regionalkonferenz Weiterbildung Köln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>
              <a:solidFill>
                <a:prstClr val="white"/>
              </a:solidFill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7920000" y="6480000"/>
            <a:ext cx="11521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>
                <a:solidFill>
                  <a:prstClr val="white"/>
                </a:solidFill>
                <a:latin typeface="Calibri"/>
              </a:rPr>
              <a:t>Seite: </a:t>
            </a:r>
            <a:fld id="{C448D59B-E19A-4DED-A500-4B6A45FCBAC4}" type="slidenum">
              <a:rPr lang="de-DE" sz="1300" b="1" smtClean="0">
                <a:solidFill>
                  <a:prstClr val="white"/>
                </a:solidFill>
                <a:latin typeface="Calibri"/>
              </a:rPr>
              <a:pPr/>
              <a:t>‹Nr.›</a:t>
            </a:fld>
            <a:endParaRPr lang="de-DE" sz="13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3105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 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 rot="5400000">
            <a:off x="758825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 rot="5400000">
            <a:off x="387350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ußzeilenplatzhalter 4"/>
          <p:cNvSpPr txBox="1">
            <a:spLocks/>
          </p:cNvSpPr>
          <p:nvPr userDrawn="1"/>
        </p:nvSpPr>
        <p:spPr>
          <a:xfrm>
            <a:off x="4168775" y="6462713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Dr. Wibke </a:t>
            </a:r>
            <a:r>
              <a:rPr lang="de-DE" sz="1300" dirty="0" err="1" smtClean="0">
                <a:solidFill>
                  <a:prstClr val="white"/>
                </a:solidFill>
              </a:rPr>
              <a:t>Riekmann</a:t>
            </a:r>
            <a:r>
              <a:rPr lang="de-DE" sz="1300" dirty="0" smtClean="0">
                <a:solidFill>
                  <a:prstClr val="white"/>
                </a:solidFill>
              </a:rPr>
              <a:t> &amp; Klaus </a:t>
            </a:r>
            <a:r>
              <a:rPr lang="de-DE" sz="1300" dirty="0" err="1" smtClean="0">
                <a:solidFill>
                  <a:prstClr val="white"/>
                </a:solidFill>
              </a:rPr>
              <a:t>Buddeberg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000" y="1944000"/>
            <a:ext cx="8352000" cy="4271082"/>
          </a:xfrm>
        </p:spPr>
        <p:txBody>
          <a:bodyPr/>
          <a:lstStyle>
            <a:lvl1pPr>
              <a:lnSpc>
                <a:spcPts val="2600"/>
              </a:lnSpc>
              <a:spcBef>
                <a:spcPts val="600"/>
              </a:spcBef>
              <a:buNone/>
              <a:defRPr sz="2000" b="0"/>
            </a:lvl1pPr>
            <a:lvl2pPr marL="180975" indent="-180975">
              <a:lnSpc>
                <a:spcPts val="2600"/>
              </a:lnSpc>
              <a:spcBef>
                <a:spcPts val="600"/>
              </a:spcBef>
              <a:buSzPct val="85000"/>
              <a:buFontTx/>
              <a:buBlip>
                <a:blip r:embed="rId2"/>
              </a:buBlip>
              <a:defRPr sz="1800"/>
            </a:lvl2pPr>
            <a:lvl3pPr marL="361950" indent="-180975">
              <a:lnSpc>
                <a:spcPts val="2200"/>
              </a:lnSpc>
              <a:spcBef>
                <a:spcPts val="600"/>
              </a:spcBef>
              <a:buFontTx/>
              <a:buBlip>
                <a:blip r:embed="rId3"/>
              </a:buBlip>
              <a:tabLst/>
              <a:defRPr sz="1600"/>
            </a:lvl3pPr>
            <a:lvl4pPr marL="542925" indent="-180975">
              <a:lnSpc>
                <a:spcPts val="2000"/>
              </a:lnSpc>
              <a:spcBef>
                <a:spcPts val="600"/>
              </a:spcBef>
              <a:buFontTx/>
              <a:buBlip>
                <a:blip r:embed="rId3"/>
              </a:buBlip>
              <a:defRPr sz="1400"/>
            </a:lvl4pPr>
            <a:lvl5pPr marL="714375" indent="-171450">
              <a:lnSpc>
                <a:spcPts val="1700"/>
              </a:lnSpc>
              <a:spcBef>
                <a:spcPts val="600"/>
              </a:spcBef>
              <a:buFontTx/>
              <a:buBlip>
                <a:blip r:embed="rId3"/>
              </a:buBlip>
              <a:defRPr sz="12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3" name="Fußzeilenplatzhalter 4"/>
          <p:cNvSpPr txBox="1">
            <a:spLocks/>
          </p:cNvSpPr>
          <p:nvPr userDrawn="1"/>
        </p:nvSpPr>
        <p:spPr>
          <a:xfrm>
            <a:off x="539552" y="6480000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err="1" smtClean="0">
                <a:solidFill>
                  <a:prstClr val="white"/>
                </a:solidFill>
              </a:rPr>
              <a:t>Umfeldstudie</a:t>
            </a:r>
            <a:endParaRPr lang="de-DE" sz="1300" dirty="0" smtClean="0">
              <a:solidFill>
                <a:prstClr val="white"/>
              </a:solidFill>
            </a:endParaRP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8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B Vergleich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 userDrawn="1"/>
        </p:nvCxnSpPr>
        <p:spPr>
          <a:xfrm rot="5400000">
            <a:off x="758825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 rot="5400000">
            <a:off x="387350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4168775" y="6462713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Klaus Buddeberg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prstClr val="white"/>
                </a:solidFill>
              </a:rPr>
              <a:t>klaus.buddeberg@uni-hamburg.de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000" y="1620000"/>
            <a:ext cx="8352000" cy="648000"/>
          </a:xfrm>
        </p:spPr>
        <p:txBody>
          <a:bodyPr>
            <a:normAutofit/>
          </a:bodyPr>
          <a:lstStyle>
            <a:lvl1pPr algn="l">
              <a:defRPr sz="26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6000" y="2268000"/>
            <a:ext cx="4040188" cy="684000"/>
          </a:xfrm>
          <a:solidFill>
            <a:srgbClr val="E2001A"/>
          </a:solidFill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6000" y="3000372"/>
            <a:ext cx="4040188" cy="2988000"/>
          </a:xfrm>
          <a:solidFill>
            <a:srgbClr val="DCDCDC"/>
          </a:solidFill>
        </p:spPr>
        <p:txBody>
          <a:bodyPr/>
          <a:lstStyle>
            <a:lvl1pPr algn="l">
              <a:lnSpc>
                <a:spcPts val="2400"/>
              </a:lnSpc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268000"/>
            <a:ext cx="4041775" cy="684000"/>
          </a:xfrm>
          <a:solidFill>
            <a:srgbClr val="E2001A"/>
          </a:solidFill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000372"/>
            <a:ext cx="4041775" cy="2988000"/>
          </a:xfrm>
          <a:solidFill>
            <a:srgbClr val="DCDCDC"/>
          </a:solidFill>
        </p:spPr>
        <p:txBody>
          <a:bodyPr/>
          <a:lstStyle>
            <a:lvl1pPr>
              <a:lnSpc>
                <a:spcPts val="2400"/>
              </a:lnSpc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sp>
        <p:nvSpPr>
          <p:cNvPr id="15" name="Fußzeilenplatzhalter 4"/>
          <p:cNvSpPr txBox="1">
            <a:spLocks/>
          </p:cNvSpPr>
          <p:nvPr userDrawn="1"/>
        </p:nvSpPr>
        <p:spPr>
          <a:xfrm>
            <a:off x="539552" y="6120606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Titel des Vortrags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>
              <a:solidFill>
                <a:prstClr val="white"/>
              </a:solidFill>
            </a:endParaRPr>
          </a:p>
        </p:txBody>
      </p:sp>
      <p:sp>
        <p:nvSpPr>
          <p:cNvPr id="16" name="Fußzeilenplatzhalter 4"/>
          <p:cNvSpPr txBox="1">
            <a:spLocks/>
          </p:cNvSpPr>
          <p:nvPr userDrawn="1"/>
        </p:nvSpPr>
        <p:spPr>
          <a:xfrm>
            <a:off x="539552" y="6480000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Titel des Vortrags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7920000" y="6480000"/>
            <a:ext cx="1152128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de-DE" sz="1300" b="1" dirty="0" smtClean="0">
                <a:solidFill>
                  <a:prstClr val="white"/>
                </a:solidFill>
                <a:latin typeface="Calibri"/>
              </a:rPr>
              <a:t>Seite: </a:t>
            </a:r>
            <a:fld id="{C448D59B-E19A-4DED-A500-4B6A45FCBAC4}" type="slidenum">
              <a:rPr lang="de-DE" sz="1300" b="1" smtClean="0">
                <a:solidFill>
                  <a:prstClr val="white"/>
                </a:solidFill>
                <a:latin typeface="Calibri"/>
              </a:rPr>
              <a:pPr>
                <a:lnSpc>
                  <a:spcPts val="1400"/>
                </a:lnSpc>
              </a:pPr>
              <a:t>‹Nr.›</a:t>
            </a:fld>
            <a:endParaRPr lang="de-DE" sz="1300" b="1" dirty="0" smtClean="0">
              <a:solidFill>
                <a:prstClr val="white"/>
              </a:solidFill>
              <a:latin typeface="Calibri"/>
            </a:endParaRPr>
          </a:p>
          <a:p>
            <a:endParaRPr lang="de-DE" sz="9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9420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WR Vergleich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 userDrawn="1"/>
        </p:nvCxnSpPr>
        <p:spPr>
          <a:xfrm rot="5400000">
            <a:off x="758825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 rot="5400000">
            <a:off x="387350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4168775" y="6462713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Dr. Wibke Riekmann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prstClr val="white"/>
                </a:solidFill>
              </a:rPr>
              <a:t>wibke.riekmann@uni-hamburg.de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000" y="1620000"/>
            <a:ext cx="8352000" cy="648000"/>
          </a:xfrm>
        </p:spPr>
        <p:txBody>
          <a:bodyPr>
            <a:normAutofit/>
          </a:bodyPr>
          <a:lstStyle>
            <a:lvl1pPr algn="l">
              <a:defRPr sz="26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6000" y="2268000"/>
            <a:ext cx="4040188" cy="684000"/>
          </a:xfrm>
          <a:solidFill>
            <a:srgbClr val="E2001A"/>
          </a:solidFill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6000" y="3000372"/>
            <a:ext cx="4040188" cy="2988000"/>
          </a:xfrm>
          <a:solidFill>
            <a:srgbClr val="DCDCDC"/>
          </a:solidFill>
        </p:spPr>
        <p:txBody>
          <a:bodyPr/>
          <a:lstStyle>
            <a:lvl1pPr algn="l">
              <a:lnSpc>
                <a:spcPts val="2400"/>
              </a:lnSpc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268000"/>
            <a:ext cx="4041775" cy="684000"/>
          </a:xfrm>
          <a:solidFill>
            <a:srgbClr val="E2001A"/>
          </a:solidFill>
        </p:spPr>
        <p:txBody>
          <a:bodyPr anchor="b">
            <a:noAutofit/>
          </a:bodyPr>
          <a:lstStyle>
            <a:lvl1pPr marL="0" indent="0">
              <a:lnSpc>
                <a:spcPts val="24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000372"/>
            <a:ext cx="4041775" cy="2988000"/>
          </a:xfrm>
          <a:solidFill>
            <a:srgbClr val="DCDCDC"/>
          </a:solidFill>
        </p:spPr>
        <p:txBody>
          <a:bodyPr/>
          <a:lstStyle>
            <a:lvl1pPr>
              <a:lnSpc>
                <a:spcPts val="2400"/>
              </a:lnSpc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sp>
        <p:nvSpPr>
          <p:cNvPr id="15" name="Fußzeilenplatzhalter 4"/>
          <p:cNvSpPr txBox="1">
            <a:spLocks/>
          </p:cNvSpPr>
          <p:nvPr userDrawn="1"/>
        </p:nvSpPr>
        <p:spPr>
          <a:xfrm>
            <a:off x="539552" y="6120606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Titel des Vortrags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 smtClean="0">
              <a:solidFill>
                <a:prstClr val="white"/>
              </a:solidFill>
            </a:endParaRPr>
          </a:p>
        </p:txBody>
      </p:sp>
      <p:sp>
        <p:nvSpPr>
          <p:cNvPr id="16" name="Fußzeilenplatzhalter 4"/>
          <p:cNvSpPr txBox="1">
            <a:spLocks/>
          </p:cNvSpPr>
          <p:nvPr userDrawn="1"/>
        </p:nvSpPr>
        <p:spPr>
          <a:xfrm>
            <a:off x="539552" y="6480000"/>
            <a:ext cx="3403600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Titel des Vortrags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7920000" y="6480000"/>
            <a:ext cx="1152128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de-DE" sz="1300" b="1" dirty="0" smtClean="0">
                <a:solidFill>
                  <a:prstClr val="white"/>
                </a:solidFill>
                <a:latin typeface="Calibri"/>
              </a:rPr>
              <a:t>Seite: </a:t>
            </a:r>
            <a:fld id="{C448D59B-E19A-4DED-A500-4B6A45FCBAC4}" type="slidenum">
              <a:rPr lang="de-DE" sz="1300" b="1" smtClean="0">
                <a:solidFill>
                  <a:prstClr val="white"/>
                </a:solidFill>
                <a:latin typeface="Calibri"/>
              </a:rPr>
              <a:pPr>
                <a:lnSpc>
                  <a:spcPts val="1400"/>
                </a:lnSpc>
              </a:pPr>
              <a:t>‹Nr.›</a:t>
            </a:fld>
            <a:endParaRPr lang="de-DE" sz="1300" b="1" dirty="0" smtClean="0">
              <a:solidFill>
                <a:prstClr val="white"/>
              </a:solidFill>
              <a:latin typeface="Calibri"/>
            </a:endParaRPr>
          </a:p>
          <a:p>
            <a:endParaRPr lang="de-DE" sz="9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84047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.STANDARD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 txBox="1">
            <a:spLocks/>
          </p:cNvSpPr>
          <p:nvPr/>
        </p:nvSpPr>
        <p:spPr>
          <a:xfrm>
            <a:off x="4391025" y="6408738"/>
            <a:ext cx="3324225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 smtClean="0">
                <a:solidFill>
                  <a:prstClr val="white"/>
                </a:solidFill>
              </a:rPr>
              <a:t>Dr. Wibke </a:t>
            </a:r>
            <a:r>
              <a:rPr lang="de-DE" sz="1200" dirty="0" err="1" smtClean="0">
                <a:solidFill>
                  <a:prstClr val="white"/>
                </a:solidFill>
              </a:rPr>
              <a:t>Riekmann</a:t>
            </a:r>
            <a:endParaRPr lang="de-DE" sz="1200" dirty="0" smtClean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prstClr val="white"/>
                </a:solidFill>
              </a:rPr>
              <a:t>wibke.riekmann@uni-hamburg.de</a:t>
            </a:r>
            <a:endParaRPr lang="de-DE" dirty="0">
              <a:solidFill>
                <a:prstClr val="white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 rot="5400000">
            <a:off x="7588250" y="6588125"/>
            <a:ext cx="53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 rot="5400000">
            <a:off x="4087019" y="6587331"/>
            <a:ext cx="5397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000" y="1620000"/>
            <a:ext cx="8352000" cy="648000"/>
          </a:xfrm>
        </p:spPr>
        <p:txBody>
          <a:bodyPr>
            <a:normAutofit/>
          </a:bodyPr>
          <a:lstStyle>
            <a:lvl1pPr algn="l">
              <a:defRPr sz="26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000" y="2340000"/>
            <a:ext cx="8352000" cy="3672000"/>
          </a:xfrm>
        </p:spPr>
        <p:txBody>
          <a:bodyPr/>
          <a:lstStyle>
            <a:lvl1pPr>
              <a:lnSpc>
                <a:spcPts val="2600"/>
              </a:lnSpc>
              <a:spcBef>
                <a:spcPts val="600"/>
              </a:spcBef>
              <a:buNone/>
              <a:defRPr sz="2000" b="0"/>
            </a:lvl1pPr>
            <a:lvl2pPr marL="180975" indent="-180975">
              <a:lnSpc>
                <a:spcPts val="2600"/>
              </a:lnSpc>
              <a:spcBef>
                <a:spcPts val="600"/>
              </a:spcBef>
              <a:buSzPct val="85000"/>
              <a:buFontTx/>
              <a:buBlip>
                <a:blip r:embed="rId2"/>
              </a:buBlip>
              <a:defRPr sz="1800"/>
            </a:lvl2pPr>
            <a:lvl3pPr marL="361950" indent="-180975">
              <a:lnSpc>
                <a:spcPts val="2200"/>
              </a:lnSpc>
              <a:spcBef>
                <a:spcPts val="600"/>
              </a:spcBef>
              <a:buFontTx/>
              <a:buBlip>
                <a:blip r:embed="rId3"/>
              </a:buBlip>
              <a:tabLst/>
              <a:defRPr sz="1600"/>
            </a:lvl3pPr>
            <a:lvl4pPr marL="542925" indent="-180975">
              <a:lnSpc>
                <a:spcPts val="2000"/>
              </a:lnSpc>
              <a:spcBef>
                <a:spcPts val="600"/>
              </a:spcBef>
              <a:buFontTx/>
              <a:buBlip>
                <a:blip r:embed="rId3"/>
              </a:buBlip>
              <a:defRPr sz="1400"/>
            </a:lvl4pPr>
            <a:lvl5pPr marL="714375" indent="-171450">
              <a:lnSpc>
                <a:spcPts val="1700"/>
              </a:lnSpc>
              <a:spcBef>
                <a:spcPts val="600"/>
              </a:spcBef>
              <a:buFontTx/>
              <a:buBlip>
                <a:blip r:embed="rId3"/>
              </a:buBlip>
              <a:defRPr sz="12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7883525" y="6588125"/>
            <a:ext cx="1133475" cy="214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>
                <a:solidFill>
                  <a:prstClr val="white"/>
                </a:solidFill>
              </a:rPr>
              <a:t>12.09.2013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76262" y="6408738"/>
            <a:ext cx="3707705" cy="395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de-DE" dirty="0" smtClean="0">
                <a:solidFill>
                  <a:prstClr val="white"/>
                </a:solidFill>
              </a:rPr>
              <a:t>Lebenslanges Lernen: Wunsch und Wirklichkeit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883525" y="6443663"/>
            <a:ext cx="94773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>
                <a:solidFill>
                  <a:prstClr val="white"/>
                </a:solidFill>
              </a:rPr>
              <a:t>Seite  </a:t>
            </a:r>
            <a:fld id="{2D18C028-39F3-425D-A657-CAF922AE35BB}" type="slidenum">
              <a:rPr lang="de-DE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9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 smtClean="0"/>
              <a:t>SAPFA-Studie: Dr. Simone Ehmig (Stiftung Lesen) // Umfeldstudie: Dr. Wibke Riekmann (Universität Hamburg)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B01EC54-F38E-44C7-89BD-D9283295B8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091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467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B TITEL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Titelbild_DichantEsa1Pano_Hell_Hoehe1470px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525"/>
            <a:ext cx="91440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 txBox="1">
            <a:spLocks/>
          </p:cNvSpPr>
          <p:nvPr userDrawn="1"/>
        </p:nvSpPr>
        <p:spPr>
          <a:xfrm>
            <a:off x="454025" y="6462713"/>
            <a:ext cx="8459788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Klaus Buddeberg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prstClr val="white"/>
                </a:solidFill>
              </a:rPr>
              <a:t>klaus.buddeberg@uni-hamburg.de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643050"/>
            <a:ext cx="7772400" cy="1571636"/>
          </a:xfrm>
        </p:spPr>
        <p:txBody>
          <a:bodyPr>
            <a:normAutofit/>
          </a:bodyPr>
          <a:lstStyle>
            <a:lvl1pPr algn="ctr">
              <a:lnSpc>
                <a:spcPts val="4800"/>
              </a:lnSpc>
              <a:defRPr sz="3800" b="1">
                <a:solidFill>
                  <a:srgbClr val="E2001A"/>
                </a:solidFill>
              </a:defRPr>
            </a:lvl1pPr>
          </a:lstStyle>
          <a:p>
            <a:r>
              <a:rPr lang="de-DE" dirty="0" smtClean="0"/>
              <a:t>Titel des Vortrags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98825"/>
            <a:ext cx="6400800" cy="1752600"/>
          </a:xfrm>
        </p:spPr>
        <p:txBody>
          <a:bodyPr>
            <a:normAutofit/>
          </a:bodyPr>
          <a:lstStyle>
            <a:lvl1pPr marL="0" indent="0" algn="ctr">
              <a:lnSpc>
                <a:spcPts val="3600"/>
              </a:lnSpc>
              <a:buNone/>
              <a:defRPr sz="2800" b="1">
                <a:solidFill>
                  <a:srgbClr val="9696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Ergebnisse aus der Studie zum mitwissenden Umfeld funktionaler Analphabetinnen und Analphabeten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511800"/>
            <a:ext cx="1295400" cy="97155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92763"/>
            <a:ext cx="16764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3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R TITEL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Titelbild_DichantEsa1Pano_Hell_Hoehe1470px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525"/>
            <a:ext cx="91440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 txBox="1">
            <a:spLocks/>
          </p:cNvSpPr>
          <p:nvPr userDrawn="1"/>
        </p:nvSpPr>
        <p:spPr>
          <a:xfrm>
            <a:off x="454025" y="6462713"/>
            <a:ext cx="8459788" cy="395287"/>
          </a:xfrm>
          <a:prstGeom prst="rect">
            <a:avLst/>
          </a:prstGeom>
        </p:spPr>
        <p:txBody>
          <a:bodyPr anchor="ctr"/>
          <a:lstStyle>
            <a:lvl1pPr algn="l">
              <a:defRPr sz="9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300" dirty="0" smtClean="0">
                <a:solidFill>
                  <a:prstClr val="white"/>
                </a:solidFill>
              </a:rPr>
              <a:t>Dr. Wibke Riekmann</a:t>
            </a:r>
          </a:p>
          <a:p>
            <a:pPr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prstClr val="white"/>
                </a:solidFill>
              </a:rPr>
              <a:t>wibke.riekmann@uni-hamburg.de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643050"/>
            <a:ext cx="7772400" cy="1571636"/>
          </a:xfrm>
        </p:spPr>
        <p:txBody>
          <a:bodyPr>
            <a:normAutofit/>
          </a:bodyPr>
          <a:lstStyle>
            <a:lvl1pPr algn="ctr">
              <a:lnSpc>
                <a:spcPts val="4800"/>
              </a:lnSpc>
              <a:defRPr sz="3800" b="1">
                <a:solidFill>
                  <a:srgbClr val="E2001A"/>
                </a:solidFill>
              </a:defRPr>
            </a:lvl1pPr>
          </a:lstStyle>
          <a:p>
            <a:r>
              <a:rPr lang="de-DE" dirty="0" smtClean="0"/>
              <a:t>Titel des Vortrags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98825"/>
            <a:ext cx="6400800" cy="1752600"/>
          </a:xfrm>
        </p:spPr>
        <p:txBody>
          <a:bodyPr>
            <a:normAutofit/>
          </a:bodyPr>
          <a:lstStyle>
            <a:lvl1pPr marL="0" indent="0" algn="ctr">
              <a:lnSpc>
                <a:spcPts val="3600"/>
              </a:lnSpc>
              <a:buNone/>
              <a:defRPr sz="2800" b="1">
                <a:solidFill>
                  <a:srgbClr val="9696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Ergebnisse aus der Studie zum mitwissenden Umfeld funktionaler Analphabetinnen und Analphabeten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24000"/>
            <a:ext cx="2505075" cy="5810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511800"/>
            <a:ext cx="1295400" cy="9715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92763"/>
            <a:ext cx="16764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2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elplatzhalter 1"/>
          <p:cNvSpPr>
            <a:spLocks noGrp="1"/>
          </p:cNvSpPr>
          <p:nvPr>
            <p:ph type="title"/>
          </p:nvPr>
        </p:nvSpPr>
        <p:spPr bwMode="auto">
          <a:xfrm>
            <a:off x="395288" y="1223963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6426200"/>
            <a:ext cx="454025" cy="431800"/>
          </a:xfrm>
          <a:prstGeom prst="rect">
            <a:avLst/>
          </a:prstGeom>
          <a:solidFill>
            <a:srgbClr val="0A1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71488" y="6426200"/>
            <a:ext cx="8672512" cy="46038"/>
          </a:xfrm>
          <a:prstGeom prst="rect">
            <a:avLst/>
          </a:prstGeom>
          <a:solidFill>
            <a:srgbClr val="0A1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3079" name="Grafik 11" descr="LogoMitKopfzeile_KleineHoehe290px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1" descr="StiftgLesen_Logo_CMYK.eps"/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78447"/>
            <a:ext cx="941070" cy="503555"/>
          </a:xfrm>
          <a:prstGeom prst="rect">
            <a:avLst/>
          </a:prstGeom>
        </p:spPr>
      </p:pic>
      <p:sp>
        <p:nvSpPr>
          <p:cNvPr id="2" name="Textfeld 1"/>
          <p:cNvSpPr txBox="1"/>
          <p:nvPr userDrawn="1"/>
        </p:nvSpPr>
        <p:spPr>
          <a:xfrm>
            <a:off x="485255" y="6536377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latin typeface="+mj-lt"/>
              </a:rPr>
              <a:t>SAPFA-Studie:</a:t>
            </a:r>
            <a:r>
              <a:rPr lang="de-DE" sz="1200" b="1" baseline="0" dirty="0" smtClean="0">
                <a:latin typeface="+mj-lt"/>
              </a:rPr>
              <a:t> Dr. Simone C. </a:t>
            </a:r>
            <a:r>
              <a:rPr lang="de-DE" sz="1200" b="1" baseline="0" dirty="0" err="1" smtClean="0">
                <a:latin typeface="+mj-lt"/>
              </a:rPr>
              <a:t>Ehmig</a:t>
            </a:r>
            <a:r>
              <a:rPr lang="de-DE" sz="1200" b="1" baseline="0" dirty="0" smtClean="0">
                <a:latin typeface="+mj-lt"/>
              </a:rPr>
              <a:t> (Stiftung Lesen) / </a:t>
            </a:r>
            <a:r>
              <a:rPr lang="de-DE" sz="1200" b="1" baseline="0" dirty="0" err="1" smtClean="0">
                <a:latin typeface="+mj-lt"/>
              </a:rPr>
              <a:t>Umfeldstudie</a:t>
            </a:r>
            <a:r>
              <a:rPr lang="de-DE" sz="1200" b="1" baseline="0" dirty="0" smtClean="0">
                <a:latin typeface="+mj-lt"/>
              </a:rPr>
              <a:t>: Dr. Wibke </a:t>
            </a:r>
            <a:r>
              <a:rPr lang="de-DE" sz="1200" b="1" baseline="0" dirty="0" err="1" smtClean="0">
                <a:latin typeface="+mj-lt"/>
              </a:rPr>
              <a:t>Riekmann</a:t>
            </a:r>
            <a:r>
              <a:rPr lang="de-DE" sz="1200" b="1" baseline="0" dirty="0" smtClean="0">
                <a:latin typeface="+mj-lt"/>
              </a:rPr>
              <a:t> (Universität Hamburg)</a:t>
            </a:r>
            <a:endParaRPr lang="de-DE" sz="1200" b="1" dirty="0">
              <a:latin typeface="+mj-lt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195" y="5373216"/>
            <a:ext cx="1295400" cy="9715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9" r:id="rId2"/>
    <p:sldLayoutId id="2147483977" r:id="rId3"/>
    <p:sldLayoutId id="2147483970" r:id="rId4"/>
    <p:sldLayoutId id="2147483978" r:id="rId5"/>
    <p:sldLayoutId id="2147483979" r:id="rId6"/>
    <p:sldLayoutId id="2147483982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ts val="2600"/>
        </a:lnSpc>
        <a:spcBef>
          <a:spcPts val="6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rtl="0" eaLnBrk="0" fontAlgn="base" hangingPunct="0">
        <a:lnSpc>
          <a:spcPts val="2600"/>
        </a:lnSpc>
        <a:spcBef>
          <a:spcPts val="600"/>
        </a:spcBef>
        <a:spcAft>
          <a:spcPct val="0"/>
        </a:spcAft>
        <a:buSzPct val="85000"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rtl="0" eaLnBrk="0" fontAlgn="base" hangingPunct="0">
        <a:lnSpc>
          <a:spcPts val="2200"/>
        </a:lnSpc>
        <a:spcBef>
          <a:spcPts val="600"/>
        </a:spcBef>
        <a:spcAft>
          <a:spcPct val="0"/>
        </a:spcAft>
        <a:buBlip>
          <a:blip r:embed="rId13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Blip>
          <a:blip r:embed="rId13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rtl="0" eaLnBrk="0" fontAlgn="base" hangingPunct="0">
        <a:lnSpc>
          <a:spcPts val="1700"/>
        </a:lnSpc>
        <a:spcBef>
          <a:spcPts val="600"/>
        </a:spcBef>
        <a:spcAft>
          <a:spcPct val="0"/>
        </a:spcAft>
        <a:buBlip>
          <a:blip r:embed="rId13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471488" y="6443663"/>
            <a:ext cx="8672512" cy="414337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3075" name="Titelplatzhalter 1"/>
          <p:cNvSpPr>
            <a:spLocks noGrp="1"/>
          </p:cNvSpPr>
          <p:nvPr>
            <p:ph type="title"/>
          </p:nvPr>
        </p:nvSpPr>
        <p:spPr bwMode="auto">
          <a:xfrm>
            <a:off x="395288" y="1223963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307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95288" y="1944688"/>
            <a:ext cx="83534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6426200"/>
            <a:ext cx="454025" cy="431800"/>
          </a:xfrm>
          <a:prstGeom prst="rect">
            <a:avLst/>
          </a:prstGeom>
          <a:solidFill>
            <a:srgbClr val="E2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71488" y="6426200"/>
            <a:ext cx="8672512" cy="46038"/>
          </a:xfrm>
          <a:prstGeom prst="rect">
            <a:avLst/>
          </a:prstGeom>
          <a:solidFill>
            <a:srgbClr val="E2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3079" name="Grafik 11" descr="LogoMitKopfzeile_KleineHoehe290px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66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ts val="2600"/>
        </a:lnSpc>
        <a:spcBef>
          <a:spcPts val="6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rtl="0" eaLnBrk="0" fontAlgn="base" hangingPunct="0">
        <a:lnSpc>
          <a:spcPts val="2600"/>
        </a:lnSpc>
        <a:spcBef>
          <a:spcPts val="600"/>
        </a:spcBef>
        <a:spcAft>
          <a:spcPct val="0"/>
        </a:spcAft>
        <a:buSzPct val="85000"/>
        <a:buBlip>
          <a:blip r:embed="rId11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rtl="0" eaLnBrk="0" fontAlgn="base" hangingPunct="0">
        <a:lnSpc>
          <a:spcPts val="2200"/>
        </a:lnSpc>
        <a:spcBef>
          <a:spcPts val="600"/>
        </a:spcBef>
        <a:spcAft>
          <a:spcPct val="0"/>
        </a:spcAft>
        <a:buBlip>
          <a:blip r:embed="rId12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Blip>
          <a:blip r:embed="rId12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rtl="0" eaLnBrk="0" fontAlgn="base" hangingPunct="0">
        <a:lnSpc>
          <a:spcPts val="1700"/>
        </a:lnSpc>
        <a:spcBef>
          <a:spcPts val="600"/>
        </a:spcBef>
        <a:spcAft>
          <a:spcPct val="0"/>
        </a:spcAft>
        <a:buBlip>
          <a:blip r:embed="rId12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elplatzhalter 1"/>
          <p:cNvSpPr>
            <a:spLocks noGrp="1"/>
          </p:cNvSpPr>
          <p:nvPr>
            <p:ph type="title"/>
          </p:nvPr>
        </p:nvSpPr>
        <p:spPr bwMode="auto">
          <a:xfrm>
            <a:off x="395288" y="1223963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6426200"/>
            <a:ext cx="454025" cy="431800"/>
          </a:xfrm>
          <a:prstGeom prst="rect">
            <a:avLst/>
          </a:prstGeom>
          <a:solidFill>
            <a:srgbClr val="0A1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71488" y="6426200"/>
            <a:ext cx="8672512" cy="46038"/>
          </a:xfrm>
          <a:prstGeom prst="rect">
            <a:avLst/>
          </a:prstGeom>
          <a:solidFill>
            <a:srgbClr val="0A1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3079" name="Grafik 11" descr="LogoMitKopfzeile_KleineHoehe290px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1" descr="StiftgLesen_Logo_CMYK.eps"/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78447"/>
            <a:ext cx="941070" cy="503555"/>
          </a:xfrm>
          <a:prstGeom prst="rect">
            <a:avLst/>
          </a:prstGeom>
        </p:spPr>
      </p:pic>
      <p:sp>
        <p:nvSpPr>
          <p:cNvPr id="2" name="Textfeld 1"/>
          <p:cNvSpPr txBox="1"/>
          <p:nvPr userDrawn="1"/>
        </p:nvSpPr>
        <p:spPr>
          <a:xfrm>
            <a:off x="485255" y="6536377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prstClr val="black"/>
                </a:solidFill>
                <a:latin typeface="Calibri"/>
              </a:rPr>
              <a:t>SAPFA-Studie: Dr. Simone C. </a:t>
            </a:r>
            <a:r>
              <a:rPr lang="de-DE" sz="1200" b="1" dirty="0" err="1" smtClean="0">
                <a:solidFill>
                  <a:prstClr val="black"/>
                </a:solidFill>
                <a:latin typeface="Calibri"/>
              </a:rPr>
              <a:t>Ehmig</a:t>
            </a:r>
            <a:r>
              <a:rPr lang="de-DE" sz="1200" b="1" dirty="0" smtClean="0">
                <a:solidFill>
                  <a:prstClr val="black"/>
                </a:solidFill>
                <a:latin typeface="Calibri"/>
              </a:rPr>
              <a:t> (Stiftung Lesen) / </a:t>
            </a:r>
            <a:r>
              <a:rPr lang="de-DE" sz="1200" b="1" dirty="0" err="1" smtClean="0">
                <a:solidFill>
                  <a:prstClr val="black"/>
                </a:solidFill>
                <a:latin typeface="Calibri"/>
              </a:rPr>
              <a:t>Umfeldstudie</a:t>
            </a:r>
            <a:r>
              <a:rPr lang="de-DE" sz="1200" b="1" dirty="0" smtClean="0">
                <a:solidFill>
                  <a:prstClr val="black"/>
                </a:solidFill>
                <a:latin typeface="Calibri"/>
              </a:rPr>
              <a:t>: Dr. Wibke </a:t>
            </a:r>
            <a:r>
              <a:rPr lang="de-DE" sz="1200" b="1" dirty="0" err="1" smtClean="0">
                <a:solidFill>
                  <a:prstClr val="black"/>
                </a:solidFill>
                <a:latin typeface="Calibri"/>
              </a:rPr>
              <a:t>Riekmann</a:t>
            </a:r>
            <a:r>
              <a:rPr lang="de-DE" sz="1200" b="1" dirty="0" smtClean="0">
                <a:solidFill>
                  <a:prstClr val="black"/>
                </a:solidFill>
                <a:latin typeface="Calibri"/>
              </a:rPr>
              <a:t> (Universität Hamburg)</a:t>
            </a:r>
            <a:endParaRPr lang="de-DE" sz="1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195" y="5373216"/>
            <a:ext cx="12954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5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ts val="2600"/>
        </a:lnSpc>
        <a:spcBef>
          <a:spcPts val="6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rtl="0" eaLnBrk="0" fontAlgn="base" hangingPunct="0">
        <a:lnSpc>
          <a:spcPts val="2600"/>
        </a:lnSpc>
        <a:spcBef>
          <a:spcPts val="600"/>
        </a:spcBef>
        <a:spcAft>
          <a:spcPct val="0"/>
        </a:spcAft>
        <a:buSzPct val="85000"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rtl="0" eaLnBrk="0" fontAlgn="base" hangingPunct="0">
        <a:lnSpc>
          <a:spcPts val="2200"/>
        </a:lnSpc>
        <a:spcBef>
          <a:spcPts val="600"/>
        </a:spcBef>
        <a:spcAft>
          <a:spcPct val="0"/>
        </a:spcAft>
        <a:buBlip>
          <a:blip r:embed="rId13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Blip>
          <a:blip r:embed="rId13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rtl="0" eaLnBrk="0" fontAlgn="base" hangingPunct="0">
        <a:lnSpc>
          <a:spcPts val="1700"/>
        </a:lnSpc>
        <a:spcBef>
          <a:spcPts val="600"/>
        </a:spcBef>
        <a:spcAft>
          <a:spcPct val="0"/>
        </a:spcAft>
        <a:buBlip>
          <a:blip r:embed="rId13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0" y="6488668"/>
            <a:ext cx="9144000" cy="369332"/>
          </a:xfrm>
          <a:prstGeom prst="rect">
            <a:avLst/>
          </a:prstGeom>
          <a:solidFill>
            <a:schemeClr val="tx2"/>
          </a:solidFill>
          <a:ln w="9525">
            <a:solidFill>
              <a:srgbClr val="B1B4B4"/>
            </a:solidFill>
            <a:round/>
            <a:headEnd/>
            <a:tailEnd/>
          </a:ln>
          <a:effectLst/>
          <a:extLst/>
        </p:spPr>
        <p:txBody>
          <a:bodyPr rtlCol="0" anchor="ctr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rgbClr val="777876"/>
                </a:solidFill>
                <a:latin typeface="Calibri"/>
              </a:rPr>
              <a:t> 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2000" y="381600"/>
            <a:ext cx="7096848" cy="9450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Überschrift einzeilig</a:t>
            </a:r>
            <a:br>
              <a:rPr lang="de-DE" dirty="0" smtClean="0"/>
            </a:br>
            <a:r>
              <a:rPr lang="de-DE" dirty="0" smtClean="0"/>
              <a:t>Überschrift zweite Zeile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2000" y="1888630"/>
            <a:ext cx="8229600" cy="41359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     </a:t>
            </a:r>
            <a:endParaRPr lang="de-DE" dirty="0"/>
          </a:p>
        </p:txBody>
      </p:sp>
      <p:pic>
        <p:nvPicPr>
          <p:cNvPr id="9" name="Bild 8" descr="StiftgLesen_Logo_CMYK.ep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659" y="177045"/>
            <a:ext cx="941685" cy="504000"/>
          </a:xfrm>
          <a:prstGeom prst="rect">
            <a:avLst/>
          </a:prstGeom>
        </p:spPr>
      </p:pic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CAC77DD-EAE9-B94A-8F75-2D5CC889BE53}" type="datetime1">
              <a:rPr lang="de-DE" smtClean="0"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04.03.2015</a:t>
            </a:fld>
            <a:endParaRPr lang="de-DE" dirty="0">
              <a:latin typeface="Calibri"/>
            </a:endParaRPr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D6DF14B-2E7C-B040-9DB9-99424FD42785}" type="slidenum">
              <a:rPr lang="de-DE" smtClean="0">
                <a:solidFill>
                  <a:srgbClr val="FFFFFF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latin typeface="Calibri"/>
              </a:rPr>
              <a:t>Stiftung Lesen</a:t>
            </a:r>
            <a:endParaRPr lang="de-DE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503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ts val="3000"/>
        </a:lnSpc>
        <a:spcBef>
          <a:spcPct val="0"/>
        </a:spcBef>
        <a:buNone/>
        <a:defRPr sz="2800" b="0" i="0" kern="1200">
          <a:solidFill>
            <a:schemeClr val="accent1"/>
          </a:solidFill>
          <a:latin typeface="Calibri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lnSpc>
          <a:spcPts val="2000"/>
        </a:lnSpc>
        <a:spcBef>
          <a:spcPts val="10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ts val="1000"/>
        </a:spcBef>
        <a:buFont typeface="Lucida Grande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ts val="1000"/>
        </a:spcBef>
        <a:buFont typeface="Lucida Grande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ts val="1000"/>
        </a:spcBef>
        <a:buFont typeface="Lucida Grande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ts val="1000"/>
        </a:spcBef>
        <a:buFont typeface="Lucida Grande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471488" y="6443663"/>
            <a:ext cx="8672512" cy="414337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3075" name="Titelplatzhalter 1"/>
          <p:cNvSpPr>
            <a:spLocks noGrp="1"/>
          </p:cNvSpPr>
          <p:nvPr>
            <p:ph type="title"/>
          </p:nvPr>
        </p:nvSpPr>
        <p:spPr bwMode="auto">
          <a:xfrm>
            <a:off x="395288" y="1223963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307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95288" y="1944688"/>
            <a:ext cx="83534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6426200"/>
            <a:ext cx="454025" cy="431800"/>
          </a:xfrm>
          <a:prstGeom prst="rect">
            <a:avLst/>
          </a:prstGeom>
          <a:solidFill>
            <a:srgbClr val="E2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71488" y="6426200"/>
            <a:ext cx="8672512" cy="46038"/>
          </a:xfrm>
          <a:prstGeom prst="rect">
            <a:avLst/>
          </a:prstGeom>
          <a:solidFill>
            <a:srgbClr val="E2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3079" name="Grafik 11" descr="LogoMitKopfzeile_KleineHoehe290px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27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ts val="2600"/>
        </a:lnSpc>
        <a:spcBef>
          <a:spcPts val="6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rtl="0" eaLnBrk="0" fontAlgn="base" hangingPunct="0">
        <a:lnSpc>
          <a:spcPts val="2600"/>
        </a:lnSpc>
        <a:spcBef>
          <a:spcPts val="600"/>
        </a:spcBef>
        <a:spcAft>
          <a:spcPct val="0"/>
        </a:spcAft>
        <a:buSzPct val="85000"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rtl="0" eaLnBrk="0" fontAlgn="base" hangingPunct="0">
        <a:lnSpc>
          <a:spcPts val="2200"/>
        </a:lnSpc>
        <a:spcBef>
          <a:spcPts val="600"/>
        </a:spcBef>
        <a:spcAft>
          <a:spcPct val="0"/>
        </a:spcAft>
        <a:buBlip>
          <a:blip r:embed="rId11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Blip>
          <a:blip r:embed="rId11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rtl="0" eaLnBrk="0" fontAlgn="base" hangingPunct="0">
        <a:lnSpc>
          <a:spcPts val="1700"/>
        </a:lnSpc>
        <a:spcBef>
          <a:spcPts val="600"/>
        </a:spcBef>
        <a:spcAft>
          <a:spcPct val="0"/>
        </a:spcAft>
        <a:buBlip>
          <a:blip r:embed="rId11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471488" y="6443663"/>
            <a:ext cx="8672512" cy="414337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3075" name="Titelplatzhalter 1"/>
          <p:cNvSpPr>
            <a:spLocks noGrp="1"/>
          </p:cNvSpPr>
          <p:nvPr>
            <p:ph type="title"/>
          </p:nvPr>
        </p:nvSpPr>
        <p:spPr bwMode="auto">
          <a:xfrm>
            <a:off x="395288" y="1223963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307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95288" y="1944688"/>
            <a:ext cx="83534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6426200"/>
            <a:ext cx="454025" cy="431800"/>
          </a:xfrm>
          <a:prstGeom prst="rect">
            <a:avLst/>
          </a:prstGeom>
          <a:solidFill>
            <a:srgbClr val="E2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71488" y="6426200"/>
            <a:ext cx="8672512" cy="46038"/>
          </a:xfrm>
          <a:prstGeom prst="rect">
            <a:avLst/>
          </a:prstGeom>
          <a:solidFill>
            <a:srgbClr val="E2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3079" name="Grafik 11" descr="LogoMitKopfzeile_KleineHoehe290px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87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ts val="2600"/>
        </a:lnSpc>
        <a:spcBef>
          <a:spcPts val="6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rtl="0" eaLnBrk="0" fontAlgn="base" hangingPunct="0">
        <a:lnSpc>
          <a:spcPts val="2600"/>
        </a:lnSpc>
        <a:spcBef>
          <a:spcPts val="600"/>
        </a:spcBef>
        <a:spcAft>
          <a:spcPct val="0"/>
        </a:spcAft>
        <a:buSzPct val="85000"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rtl="0" eaLnBrk="0" fontAlgn="base" hangingPunct="0">
        <a:lnSpc>
          <a:spcPts val="2200"/>
        </a:lnSpc>
        <a:spcBef>
          <a:spcPts val="600"/>
        </a:spcBef>
        <a:spcAft>
          <a:spcPct val="0"/>
        </a:spcAft>
        <a:buBlip>
          <a:blip r:embed="rId11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Blip>
          <a:blip r:embed="rId11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rtl="0" eaLnBrk="0" fontAlgn="base" hangingPunct="0">
        <a:lnSpc>
          <a:spcPts val="1700"/>
        </a:lnSpc>
        <a:spcBef>
          <a:spcPts val="600"/>
        </a:spcBef>
        <a:spcAft>
          <a:spcPct val="0"/>
        </a:spcAft>
        <a:buBlip>
          <a:blip r:embed="rId11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471488" y="6443663"/>
            <a:ext cx="8672512" cy="414337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3075" name="Titelplatzhalter 1"/>
          <p:cNvSpPr>
            <a:spLocks noGrp="1"/>
          </p:cNvSpPr>
          <p:nvPr>
            <p:ph type="title"/>
          </p:nvPr>
        </p:nvSpPr>
        <p:spPr bwMode="auto">
          <a:xfrm>
            <a:off x="395288" y="1223963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307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95288" y="1944688"/>
            <a:ext cx="83534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6426200"/>
            <a:ext cx="454025" cy="431800"/>
          </a:xfrm>
          <a:prstGeom prst="rect">
            <a:avLst/>
          </a:prstGeom>
          <a:solidFill>
            <a:srgbClr val="E2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71488" y="6426200"/>
            <a:ext cx="8672512" cy="46038"/>
          </a:xfrm>
          <a:prstGeom prst="rect">
            <a:avLst/>
          </a:prstGeom>
          <a:solidFill>
            <a:srgbClr val="E2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3079" name="Grafik 11" descr="LogoMitKopfzeile_KleineHoehe290px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47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ts val="2600"/>
        </a:lnSpc>
        <a:spcBef>
          <a:spcPts val="6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rtl="0" eaLnBrk="0" fontAlgn="base" hangingPunct="0">
        <a:lnSpc>
          <a:spcPts val="2600"/>
        </a:lnSpc>
        <a:spcBef>
          <a:spcPts val="600"/>
        </a:spcBef>
        <a:spcAft>
          <a:spcPct val="0"/>
        </a:spcAft>
        <a:buSzPct val="85000"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rtl="0" eaLnBrk="0" fontAlgn="base" hangingPunct="0">
        <a:lnSpc>
          <a:spcPts val="2200"/>
        </a:lnSpc>
        <a:spcBef>
          <a:spcPts val="600"/>
        </a:spcBef>
        <a:spcAft>
          <a:spcPct val="0"/>
        </a:spcAft>
        <a:buBlip>
          <a:blip r:embed="rId11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rtl="0" eaLnBrk="0" fontAlgn="base" hangingPunct="0">
        <a:lnSpc>
          <a:spcPts val="2000"/>
        </a:lnSpc>
        <a:spcBef>
          <a:spcPts val="600"/>
        </a:spcBef>
        <a:spcAft>
          <a:spcPct val="0"/>
        </a:spcAft>
        <a:buBlip>
          <a:blip r:embed="rId11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rtl="0" eaLnBrk="0" fontAlgn="base" hangingPunct="0">
        <a:lnSpc>
          <a:spcPts val="1700"/>
        </a:lnSpc>
        <a:spcBef>
          <a:spcPts val="600"/>
        </a:spcBef>
        <a:spcAft>
          <a:spcPct val="0"/>
        </a:spcAft>
        <a:buBlip>
          <a:blip r:embed="rId11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0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jpeg"/><Relationship Id="rId1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hyperlink" Target="http://www.uni-wuerzburg.de/" TargetMode="External"/><Relationship Id="rId12" Type="http://schemas.openxmlformats.org/officeDocument/2006/relationships/image" Target="../media/image18.png"/><Relationship Id="rId17" Type="http://schemas.openxmlformats.org/officeDocument/2006/relationships/hyperlink" Target="http://www.sinus-institut.de/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gi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gif"/><Relationship Id="rId11" Type="http://schemas.openxmlformats.org/officeDocument/2006/relationships/image" Target="../media/image17.png"/><Relationship Id="rId5" Type="http://schemas.openxmlformats.org/officeDocument/2006/relationships/hyperlink" Target="http://www.dihk.de/" TargetMode="External"/><Relationship Id="rId15" Type="http://schemas.openxmlformats.org/officeDocument/2006/relationships/image" Target="../media/image21.gif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hyperlink" Target="http://www.dvv-vhs.de/" TargetMode="External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11560" y="2798346"/>
            <a:ext cx="799288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rgbClr val="000066"/>
                </a:solidFill>
                <a:latin typeface="+mj-lt"/>
              </a:rPr>
              <a:t>Zum beruflichen und privaten Umfeld von funktionalen Analphabet/</a:t>
            </a:r>
            <a:r>
              <a:rPr lang="de-DE" sz="3200" dirty="0" err="1">
                <a:solidFill>
                  <a:srgbClr val="000066"/>
                </a:solidFill>
                <a:latin typeface="+mj-lt"/>
              </a:rPr>
              <a:t>inn</a:t>
            </a:r>
            <a:r>
              <a:rPr lang="de-DE" sz="3200" dirty="0">
                <a:solidFill>
                  <a:srgbClr val="000066"/>
                </a:solidFill>
                <a:latin typeface="+mj-lt"/>
              </a:rPr>
              <a:t>/en –</a:t>
            </a:r>
          </a:p>
          <a:p>
            <a:r>
              <a:rPr lang="de-DE" sz="3200" dirty="0">
                <a:solidFill>
                  <a:srgbClr val="000066"/>
                </a:solidFill>
                <a:latin typeface="+mj-lt"/>
              </a:rPr>
              <a:t>Studien im Dialog</a:t>
            </a:r>
          </a:p>
          <a:p>
            <a:endParaRPr lang="de-DE" sz="1600" dirty="0" smtClean="0">
              <a:solidFill>
                <a:srgbClr val="000000"/>
              </a:solidFill>
              <a:latin typeface="+mj-lt"/>
            </a:endParaRPr>
          </a:p>
          <a:p>
            <a:endParaRPr lang="de-DE" sz="1600" dirty="0">
              <a:solidFill>
                <a:srgbClr val="000000"/>
              </a:solidFill>
              <a:latin typeface="+mj-lt"/>
            </a:endParaRPr>
          </a:p>
          <a:p>
            <a:r>
              <a:rPr lang="de-DE" dirty="0" smtClean="0">
                <a:solidFill>
                  <a:srgbClr val="000000"/>
                </a:solidFill>
                <a:latin typeface="+mj-lt"/>
              </a:rPr>
              <a:t>Dr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. Simone C. </a:t>
            </a:r>
            <a:r>
              <a:rPr lang="de-DE" dirty="0" err="1">
                <a:solidFill>
                  <a:srgbClr val="000000"/>
                </a:solidFill>
                <a:latin typeface="+mj-lt"/>
              </a:rPr>
              <a:t>Ehmig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, Stiftung Lesen</a:t>
            </a:r>
          </a:p>
          <a:p>
            <a:r>
              <a:rPr lang="de-DE" dirty="0">
                <a:solidFill>
                  <a:srgbClr val="000000"/>
                </a:solidFill>
                <a:latin typeface="+mj-lt"/>
              </a:rPr>
              <a:t>Dr. Wibke </a:t>
            </a:r>
            <a:r>
              <a:rPr lang="de-DE" dirty="0" err="1">
                <a:solidFill>
                  <a:srgbClr val="000000"/>
                </a:solidFill>
                <a:latin typeface="+mj-lt"/>
              </a:rPr>
              <a:t>Riekmann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, Universität Hamburg</a:t>
            </a:r>
            <a:endParaRPr lang="de-D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747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2420888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prstClr val="black"/>
                </a:solidFill>
                <a:latin typeface="Calibri"/>
              </a:rPr>
              <a:t>Woher weiß das Umfeld Bescheid? </a:t>
            </a:r>
            <a:r>
              <a:rPr lang="de-DE" sz="32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de-DE" sz="3200" dirty="0" smtClean="0">
                <a:solidFill>
                  <a:prstClr val="black"/>
                </a:solidFill>
                <a:latin typeface="Calibri"/>
              </a:rPr>
            </a:br>
            <a:r>
              <a:rPr lang="de-DE" sz="3200" dirty="0" smtClean="0">
                <a:solidFill>
                  <a:prstClr val="black"/>
                </a:solidFill>
                <a:latin typeface="Calibri"/>
              </a:rPr>
              <a:t>Ist </a:t>
            </a:r>
            <a:r>
              <a:rPr lang="de-DE" sz="3200" dirty="0">
                <a:solidFill>
                  <a:prstClr val="black"/>
                </a:solidFill>
                <a:latin typeface="Calibri"/>
              </a:rPr>
              <a:t>es ein Tabu/ist es kein Tabu?</a:t>
            </a:r>
          </a:p>
        </p:txBody>
      </p:sp>
    </p:spTree>
    <p:extLst>
      <p:ext uri="{BB962C8B-B14F-4D97-AF65-F5344CB8AC3E}">
        <p14:creationId xmlns:p14="http://schemas.microsoft.com/office/powerpoint/2010/main" val="25908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290387"/>
              </p:ext>
            </p:extLst>
          </p:nvPr>
        </p:nvGraphicFramePr>
        <p:xfrm>
          <a:off x="467545" y="1916835"/>
          <a:ext cx="8280919" cy="396043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862301"/>
                <a:gridCol w="1144476"/>
                <a:gridCol w="1274142"/>
              </a:tblGrid>
              <a:tr h="984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Sprechen </a:t>
                      </a:r>
                      <a:r>
                        <a:rPr lang="de-DE" sz="2000" dirty="0">
                          <a:effectLst/>
                        </a:rPr>
                        <a:t>Sie mit der/dem Betroffenen über die Lese- und Schreibprobleme?</a:t>
                      </a:r>
                      <a:endParaRPr lang="de-D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Anzahl </a:t>
                      </a:r>
                      <a:endParaRPr lang="de-DE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Anteil in %</a:t>
                      </a:r>
                      <a:endParaRPr lang="de-D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0" dirty="0">
                          <a:effectLst/>
                        </a:rPr>
                        <a:t>ausgefiltert: Betroffener nicht gut bekannt</a:t>
                      </a:r>
                      <a:endParaRPr lang="de-DE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23</a:t>
                      </a:r>
                      <a:endParaRPr lang="de-DE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</a:rPr>
                        <a:t>4,2</a:t>
                      </a:r>
                      <a:endParaRPr lang="de-DE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wir sprechen offen darüber</a:t>
                      </a:r>
                      <a:endParaRPr lang="de-D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206</a:t>
                      </a:r>
                      <a:endParaRPr lang="de-DE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</a:rPr>
                        <a:t>36,6</a:t>
                      </a:r>
                      <a:endParaRPr lang="de-DE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wir sprechen eher indirekt darüber</a:t>
                      </a:r>
                      <a:endParaRPr lang="de-D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67</a:t>
                      </a:r>
                      <a:endParaRPr lang="de-DE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</a:rPr>
                        <a:t>12,0</a:t>
                      </a:r>
                      <a:endParaRPr lang="de-DE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wir sprechen nicht darüber</a:t>
                      </a:r>
                      <a:endParaRPr lang="de-DE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263</a:t>
                      </a:r>
                      <a:endParaRPr lang="de-DE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</a:rPr>
                        <a:t>46,7</a:t>
                      </a:r>
                      <a:endParaRPr lang="de-DE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keine Angabe</a:t>
                      </a:r>
                      <a:endParaRPr lang="de-DE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3</a:t>
                      </a:r>
                      <a:endParaRPr lang="de-DE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</a:rPr>
                        <a:t>0,5</a:t>
                      </a:r>
                      <a:endParaRPr lang="de-DE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6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Gesamt</a:t>
                      </a:r>
                      <a:endParaRPr lang="de-DE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562</a:t>
                      </a:r>
                      <a:endParaRPr lang="de-DE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</a:rPr>
                        <a:t>100,0</a:t>
                      </a:r>
                      <a:endParaRPr lang="de-DE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Offenes versus verdecktes Mitwissen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97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2420888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prstClr val="black"/>
                </a:solidFill>
                <a:latin typeface="Calibri"/>
              </a:rPr>
              <a:t>Welche Bedeutung messen die </a:t>
            </a:r>
            <a:r>
              <a:rPr lang="de-DE" sz="3200" dirty="0" smtClean="0">
                <a:solidFill>
                  <a:prstClr val="black"/>
                </a:solidFill>
                <a:latin typeface="Calibri"/>
              </a:rPr>
              <a:t>Mitwissenden </a:t>
            </a:r>
            <a:r>
              <a:rPr lang="de-DE" sz="3200" dirty="0">
                <a:solidFill>
                  <a:prstClr val="black"/>
                </a:solidFill>
                <a:latin typeface="Calibri"/>
              </a:rPr>
              <a:t>dem Problem zu?</a:t>
            </a:r>
          </a:p>
        </p:txBody>
      </p:sp>
    </p:spTree>
    <p:extLst>
      <p:ext uri="{BB962C8B-B14F-4D97-AF65-F5344CB8AC3E}">
        <p14:creationId xmlns:p14="http://schemas.microsoft.com/office/powerpoint/2010/main" val="42054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77DD-EAE9-B94A-8F75-2D5CC889BE53}" type="datetime1">
              <a:rPr lang="de-DE" smtClean="0"/>
              <a:pPr/>
              <a:t>04.03.2015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Stiftung Lesen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DF14B-2E7C-B040-9DB9-99424FD42785}" type="slidenum">
              <a:rPr lang="de-DE" smtClean="0">
                <a:solidFill>
                  <a:srgbClr val="FFFFFF"/>
                </a:solidFill>
              </a:rPr>
              <a:pPr/>
              <a:t>13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32000" y="381600"/>
            <a:ext cx="7380360" cy="945021"/>
          </a:xfrm>
        </p:spPr>
        <p:txBody>
          <a:bodyPr>
            <a:noAutofit/>
          </a:bodyPr>
          <a:lstStyle/>
          <a:p>
            <a:r>
              <a:rPr lang="de-DE" dirty="0" smtClean="0"/>
              <a:t>Lesen und Schreiben kommt im beruflichen Alltag vieler Arbeitnehmer große Bedeutung zu</a:t>
            </a:r>
            <a:endParaRPr lang="de-DE" b="1" dirty="0"/>
          </a:p>
        </p:txBody>
      </p:sp>
      <p:graphicFrame>
        <p:nvGraphicFramePr>
          <p:cNvPr id="10" name="Inhaltsplatzhalter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23275661"/>
              </p:ext>
            </p:extLst>
          </p:nvPr>
        </p:nvGraphicFramePr>
        <p:xfrm>
          <a:off x="387573" y="1556792"/>
          <a:ext cx="8361140" cy="4284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395288" y="1611872"/>
            <a:ext cx="46087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1" dirty="0" smtClean="0">
                <a:solidFill>
                  <a:srgbClr val="1C1F5F"/>
                </a:solidFill>
                <a:latin typeface="Calibri"/>
              </a:rPr>
              <a:t>Bedeutung des </a:t>
            </a:r>
            <a:r>
              <a:rPr lang="de-DE" sz="1600" b="1" u="sng" dirty="0" smtClean="0">
                <a:solidFill>
                  <a:srgbClr val="1C1F5F"/>
                </a:solidFill>
                <a:latin typeface="Calibri"/>
              </a:rPr>
              <a:t>Lesens</a:t>
            </a:r>
            <a:r>
              <a:rPr lang="de-DE" sz="1600" b="1" dirty="0" smtClean="0">
                <a:solidFill>
                  <a:srgbClr val="1C1F5F"/>
                </a:solidFill>
                <a:latin typeface="Calibri"/>
              </a:rPr>
              <a:t> für die berufliche Tätigkeit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idx="17"/>
          </p:nvPr>
        </p:nvSpPr>
        <p:spPr>
          <a:xfrm>
            <a:off x="432000" y="6309320"/>
            <a:ext cx="8254800" cy="473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err="1" smtClean="0"/>
              <a:t>SAPfA</a:t>
            </a:r>
            <a:r>
              <a:rPr lang="de-DE" dirty="0" smtClean="0"/>
              <a:t>-Studie: Befragung von 1.618 Arbeitnehmern aus ausgewählten Branchen, </a:t>
            </a:r>
            <a:r>
              <a:rPr lang="de-DE" dirty="0" err="1" smtClean="0"/>
              <a:t>IfD</a:t>
            </a:r>
            <a:r>
              <a:rPr lang="de-DE" dirty="0" smtClean="0"/>
              <a:t> </a:t>
            </a:r>
            <a:r>
              <a:rPr lang="de-DE" dirty="0" err="1" smtClean="0"/>
              <a:t>Allensbach</a:t>
            </a:r>
            <a:r>
              <a:rPr lang="de-DE" dirty="0" smtClean="0"/>
              <a:t> im Auftrag der Stiftung Lesen; November 2013</a:t>
            </a:r>
            <a:r>
              <a:rPr lang="de-DE" dirty="0"/>
              <a:t/>
            </a:r>
            <a:br>
              <a:rPr lang="de-DE" dirty="0"/>
            </a:br>
            <a:endParaRPr lang="de-DE" dirty="0" smtClean="0"/>
          </a:p>
          <a:p>
            <a:pPr marL="171450" indent="-171450">
              <a:lnSpc>
                <a:spcPct val="100000"/>
              </a:lnSpc>
              <a:buFont typeface="Arial" charset="0"/>
              <a:buChar char="•"/>
            </a:pP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392065" y="3787785"/>
            <a:ext cx="496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1" dirty="0" smtClean="0">
                <a:solidFill>
                  <a:srgbClr val="1C1F5F"/>
                </a:solidFill>
                <a:latin typeface="Calibri"/>
              </a:rPr>
              <a:t>Bedeutung des </a:t>
            </a:r>
            <a:r>
              <a:rPr lang="de-DE" sz="1600" b="1" u="sng" dirty="0" smtClean="0">
                <a:solidFill>
                  <a:srgbClr val="1C1F5F"/>
                </a:solidFill>
                <a:latin typeface="Calibri"/>
              </a:rPr>
              <a:t>Schreibens</a:t>
            </a:r>
            <a:r>
              <a:rPr lang="de-DE" sz="1600" b="1" dirty="0" smtClean="0">
                <a:solidFill>
                  <a:srgbClr val="1C1F5F"/>
                </a:solidFill>
                <a:latin typeface="Calibri"/>
              </a:rPr>
              <a:t> für die berufliche Tätigkeit</a:t>
            </a:r>
          </a:p>
        </p:txBody>
      </p:sp>
      <p:sp>
        <p:nvSpPr>
          <p:cNvPr id="2" name="Geschweifte Klammer rechts 1"/>
          <p:cNvSpPr/>
          <p:nvPr/>
        </p:nvSpPr>
        <p:spPr>
          <a:xfrm rot="10800000" flipH="1">
            <a:off x="5753604" y="1961122"/>
            <a:ext cx="72008" cy="684000"/>
          </a:xfrm>
          <a:prstGeom prst="rightBrace">
            <a:avLst/>
          </a:prstGeom>
          <a:ln w="19050" cmpd="sng">
            <a:solidFill>
              <a:srgbClr val="D569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777876"/>
              </a:solidFill>
            </a:endParaRPr>
          </a:p>
        </p:txBody>
      </p:sp>
      <p:sp>
        <p:nvSpPr>
          <p:cNvPr id="15" name="Geschweifte Klammer rechts 14"/>
          <p:cNvSpPr/>
          <p:nvPr/>
        </p:nvSpPr>
        <p:spPr>
          <a:xfrm rot="10800000" flipH="1">
            <a:off x="5753605" y="4034006"/>
            <a:ext cx="72008" cy="684000"/>
          </a:xfrm>
          <a:prstGeom prst="rightBrace">
            <a:avLst/>
          </a:prstGeom>
          <a:ln w="19050" cmpd="sng">
            <a:solidFill>
              <a:srgbClr val="D569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777876"/>
              </a:solidFill>
            </a:endParaRPr>
          </a:p>
        </p:txBody>
      </p:sp>
      <p:sp>
        <p:nvSpPr>
          <p:cNvPr id="17" name="Textfeld 1"/>
          <p:cNvSpPr txBox="1"/>
          <p:nvPr/>
        </p:nvSpPr>
        <p:spPr>
          <a:xfrm>
            <a:off x="5940152" y="2155000"/>
            <a:ext cx="79208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800" b="1" dirty="0" smtClean="0">
                <a:solidFill>
                  <a:srgbClr val="D56921"/>
                </a:solidFill>
              </a:rPr>
              <a:t>62 %</a:t>
            </a:r>
          </a:p>
        </p:txBody>
      </p:sp>
      <p:sp>
        <p:nvSpPr>
          <p:cNvPr id="18" name="Textfeld 1"/>
          <p:cNvSpPr txBox="1"/>
          <p:nvPr/>
        </p:nvSpPr>
        <p:spPr>
          <a:xfrm>
            <a:off x="5940152" y="4221088"/>
            <a:ext cx="79208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800" b="1" dirty="0" smtClean="0">
                <a:solidFill>
                  <a:srgbClr val="D56921"/>
                </a:solidFill>
              </a:rPr>
              <a:t>51 %</a:t>
            </a:r>
          </a:p>
        </p:txBody>
      </p:sp>
      <p:sp>
        <p:nvSpPr>
          <p:cNvPr id="19" name="Inhaltsplatzhalter 11"/>
          <p:cNvSpPr>
            <a:spLocks noGrp="1"/>
          </p:cNvSpPr>
          <p:nvPr>
            <p:ph idx="16"/>
          </p:nvPr>
        </p:nvSpPr>
        <p:spPr>
          <a:xfrm>
            <a:off x="432000" y="1108784"/>
            <a:ext cx="8244456" cy="448008"/>
          </a:xfrm>
        </p:spPr>
        <p:txBody>
          <a:bodyPr>
            <a:noAutofit/>
          </a:bodyPr>
          <a:lstStyle/>
          <a:p>
            <a:pPr>
              <a:lnSpc>
                <a:spcPts val="1300"/>
              </a:lnSpc>
              <a:spcBef>
                <a:spcPts val="800"/>
              </a:spcBef>
            </a:pPr>
            <a:r>
              <a:rPr lang="de-DE" sz="1300" dirty="0" smtClean="0"/>
              <a:t>Frage: „Was würden Sie sagen: Wie wichtig ist Lesen für Ihre berufliche Tätigkeit? Und wie wichtig ist Schreiben? Würden Sie sagen …“ | Basis: alle Arbeitnehmer (n=1.618); Angaben in Prozent</a:t>
            </a: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179405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idx="17"/>
          </p:nvPr>
        </p:nvSpPr>
        <p:spPr>
          <a:xfrm>
            <a:off x="432000" y="6309320"/>
            <a:ext cx="8254800" cy="473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err="1" smtClean="0"/>
              <a:t>SAPfA</a:t>
            </a:r>
            <a:r>
              <a:rPr lang="de-DE" dirty="0" smtClean="0"/>
              <a:t>-Studie: Befragung von 1.618 Arbeitnehmern aus ausgewählten Branchen, </a:t>
            </a:r>
            <a:r>
              <a:rPr lang="de-DE" dirty="0" err="1" smtClean="0"/>
              <a:t>IfD</a:t>
            </a:r>
            <a:r>
              <a:rPr lang="de-DE" dirty="0" smtClean="0"/>
              <a:t> </a:t>
            </a:r>
            <a:r>
              <a:rPr lang="de-DE" dirty="0" err="1" smtClean="0"/>
              <a:t>Allensbach</a:t>
            </a:r>
            <a:r>
              <a:rPr lang="de-DE" dirty="0" smtClean="0"/>
              <a:t> im Auftrag der Stiftung Lesen; November </a:t>
            </a:r>
            <a:r>
              <a:rPr lang="de-DE" dirty="0"/>
              <a:t>2013 </a:t>
            </a:r>
            <a:endParaRPr lang="de-DE" dirty="0" smtClean="0"/>
          </a:p>
          <a:p>
            <a:pPr marL="171450" indent="-171450">
              <a:lnSpc>
                <a:spcPct val="100000"/>
              </a:lnSpc>
              <a:buFont typeface="Arial" charset="0"/>
              <a:buChar char="•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77DD-EAE9-B94A-8F75-2D5CC889BE53}" type="datetime1">
              <a:rPr lang="de-DE" smtClean="0"/>
              <a:pPr/>
              <a:t>04.03.2015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Stiftung Lesen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DF14B-2E7C-B040-9DB9-99424FD42785}" type="slidenum">
              <a:rPr lang="de-DE" smtClean="0">
                <a:solidFill>
                  <a:srgbClr val="FFFFFF"/>
                </a:solidFill>
              </a:rPr>
              <a:pPr/>
              <a:t>14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32000" y="381600"/>
            <a:ext cx="7380360" cy="945021"/>
          </a:xfrm>
        </p:spPr>
        <p:txBody>
          <a:bodyPr>
            <a:noAutofit/>
          </a:bodyPr>
          <a:lstStyle/>
          <a:p>
            <a:r>
              <a:rPr lang="de-DE" dirty="0" smtClean="0"/>
              <a:t>Lesen </a:t>
            </a:r>
            <a:r>
              <a:rPr lang="de-DE" dirty="0"/>
              <a:t>und Schreiben </a:t>
            </a:r>
            <a:r>
              <a:rPr lang="de-DE" dirty="0" smtClean="0"/>
              <a:t>sind für Arbeitnehmer je nach Branche unterschiedlich bedeutsam</a:t>
            </a:r>
            <a:endParaRPr lang="de-DE" dirty="0"/>
          </a:p>
        </p:txBody>
      </p:sp>
      <p:graphicFrame>
        <p:nvGraphicFramePr>
          <p:cNvPr id="10" name="Inhaltsplatzhalter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93558018"/>
              </p:ext>
            </p:extLst>
          </p:nvPr>
        </p:nvGraphicFramePr>
        <p:xfrm>
          <a:off x="387573" y="1770361"/>
          <a:ext cx="8361140" cy="4284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hteck 1"/>
          <p:cNvSpPr/>
          <p:nvPr/>
        </p:nvSpPr>
        <p:spPr>
          <a:xfrm>
            <a:off x="369772" y="1801391"/>
            <a:ext cx="8090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b="1" dirty="0" smtClean="0">
                <a:solidFill>
                  <a:srgbClr val="1C1F5F"/>
                </a:solidFill>
                <a:latin typeface="Calibri"/>
              </a:rPr>
              <a:t>Sehr </a:t>
            </a:r>
            <a:r>
              <a:rPr lang="de-DE" sz="1400" b="1" dirty="0">
                <a:solidFill>
                  <a:srgbClr val="1C1F5F"/>
                </a:solidFill>
                <a:latin typeface="Calibri"/>
              </a:rPr>
              <a:t>wichtig / </a:t>
            </a:r>
            <a:r>
              <a:rPr lang="de-DE" sz="1400" b="1" dirty="0" smtClean="0">
                <a:solidFill>
                  <a:srgbClr val="1C1F5F"/>
                </a:solidFill>
                <a:latin typeface="Calibri"/>
              </a:rPr>
              <a:t>wichtig</a:t>
            </a:r>
            <a:endParaRPr lang="de-DE" sz="1400" b="1" dirty="0">
              <a:solidFill>
                <a:srgbClr val="1C1F5F"/>
              </a:solidFill>
              <a:latin typeface="Calibri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6593070" y="1795712"/>
            <a:ext cx="0" cy="421200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feld 1"/>
          <p:cNvSpPr txBox="1"/>
          <p:nvPr/>
        </p:nvSpPr>
        <p:spPr>
          <a:xfrm>
            <a:off x="6503541" y="6021288"/>
            <a:ext cx="792088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b="1" dirty="0" smtClean="0">
                <a:solidFill>
                  <a:srgbClr val="1C1F5F"/>
                </a:solidFill>
              </a:rPr>
              <a:t>62 %</a:t>
            </a:r>
          </a:p>
        </p:txBody>
      </p:sp>
      <p:cxnSp>
        <p:nvCxnSpPr>
          <p:cNvPr id="14" name="Gerade Verbindung 13"/>
          <p:cNvCxnSpPr/>
          <p:nvPr/>
        </p:nvCxnSpPr>
        <p:spPr>
          <a:xfrm>
            <a:off x="6228184" y="1795712"/>
            <a:ext cx="0" cy="4212000"/>
          </a:xfrm>
          <a:prstGeom prst="line">
            <a:avLst/>
          </a:prstGeom>
          <a:ln w="19050">
            <a:solidFill>
              <a:schemeClr val="bg2"/>
            </a:solidFill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feld 1"/>
          <p:cNvSpPr txBox="1"/>
          <p:nvPr/>
        </p:nvSpPr>
        <p:spPr>
          <a:xfrm>
            <a:off x="6086591" y="6021288"/>
            <a:ext cx="792088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400" b="1" dirty="0" smtClean="0">
                <a:solidFill>
                  <a:srgbClr val="6077A2"/>
                </a:solidFill>
              </a:rPr>
              <a:t>51 %</a:t>
            </a:r>
          </a:p>
        </p:txBody>
      </p:sp>
      <p:sp>
        <p:nvSpPr>
          <p:cNvPr id="18" name="Inhaltsplatzhalter 11"/>
          <p:cNvSpPr>
            <a:spLocks noGrp="1"/>
          </p:cNvSpPr>
          <p:nvPr>
            <p:ph idx="16"/>
          </p:nvPr>
        </p:nvSpPr>
        <p:spPr>
          <a:xfrm>
            <a:off x="432000" y="1108784"/>
            <a:ext cx="8244456" cy="448008"/>
          </a:xfrm>
        </p:spPr>
        <p:txBody>
          <a:bodyPr>
            <a:noAutofit/>
          </a:bodyPr>
          <a:lstStyle/>
          <a:p>
            <a:pPr>
              <a:lnSpc>
                <a:spcPts val="1300"/>
              </a:lnSpc>
              <a:spcBef>
                <a:spcPts val="800"/>
              </a:spcBef>
            </a:pPr>
            <a:r>
              <a:rPr lang="de-DE" sz="1300" dirty="0" smtClean="0"/>
              <a:t>Frage: „Was würden Sie sagen: Wie wichtig ist Lesen für Ihre berufliche Tätigkeit? Und wie wichtig ist Schreiben? Würden Sie sagen …“ | Basis: alle Arbeitnehmer (n=1.618); Angaben in Prozent</a:t>
            </a: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251999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2420888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prstClr val="black"/>
                </a:solidFill>
                <a:latin typeface="Calibri"/>
              </a:rPr>
              <a:t>Welche Bedeutung hat das Problem faktisch in der Beobachtung der </a:t>
            </a:r>
            <a:r>
              <a:rPr lang="de-DE" sz="3200" dirty="0" smtClean="0">
                <a:solidFill>
                  <a:prstClr val="black"/>
                </a:solidFill>
                <a:latin typeface="Calibri"/>
              </a:rPr>
              <a:t>Mitwissenden?</a:t>
            </a:r>
            <a:endParaRPr lang="de-DE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54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idx="17"/>
          </p:nvPr>
        </p:nvSpPr>
        <p:spPr>
          <a:xfrm>
            <a:off x="432000" y="6309320"/>
            <a:ext cx="8254800" cy="473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err="1" smtClean="0"/>
              <a:t>SAPfA</a:t>
            </a:r>
            <a:r>
              <a:rPr lang="de-DE" dirty="0" smtClean="0"/>
              <a:t>-Studie: Befragung von 1.618 Arbeitnehmern aus ausgewählten Branchen, </a:t>
            </a:r>
            <a:r>
              <a:rPr lang="de-DE" dirty="0" err="1" smtClean="0"/>
              <a:t>IfD</a:t>
            </a:r>
            <a:r>
              <a:rPr lang="de-DE" dirty="0" smtClean="0"/>
              <a:t> </a:t>
            </a:r>
            <a:r>
              <a:rPr lang="de-DE" dirty="0" err="1" smtClean="0"/>
              <a:t>Allensbach</a:t>
            </a:r>
            <a:r>
              <a:rPr lang="de-DE" dirty="0" smtClean="0"/>
              <a:t> im Auftrag der Stiftung Lesen; November </a:t>
            </a:r>
            <a:r>
              <a:rPr lang="de-DE" dirty="0"/>
              <a:t>2013 </a:t>
            </a:r>
            <a:endParaRPr lang="de-DE" dirty="0" smtClean="0"/>
          </a:p>
          <a:p>
            <a:pPr marL="171450" indent="-171450">
              <a:lnSpc>
                <a:spcPct val="100000"/>
              </a:lnSpc>
              <a:buFont typeface="Arial" charset="0"/>
              <a:buChar char="•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77DD-EAE9-B94A-8F75-2D5CC889BE53}" type="datetime1">
              <a:rPr lang="de-DE" smtClean="0"/>
              <a:pPr/>
              <a:t>04.03.2015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Stiftung Lesen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DF14B-2E7C-B040-9DB9-99424FD42785}" type="slidenum">
              <a:rPr lang="de-DE" smtClean="0">
                <a:solidFill>
                  <a:srgbClr val="FFFFFF"/>
                </a:solidFill>
              </a:rPr>
              <a:pPr/>
              <a:t>16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32000" y="381600"/>
            <a:ext cx="7380360" cy="945021"/>
          </a:xfrm>
        </p:spPr>
        <p:txBody>
          <a:bodyPr>
            <a:noAutofit/>
          </a:bodyPr>
          <a:lstStyle/>
          <a:p>
            <a:r>
              <a:rPr lang="de-DE" dirty="0" smtClean="0"/>
              <a:t>Probleme mit Lesen und Schreiben werden nicht als große Belastung wahrgenommen …</a:t>
            </a:r>
            <a:endParaRPr lang="de-DE" dirty="0"/>
          </a:p>
        </p:txBody>
      </p:sp>
      <p:graphicFrame>
        <p:nvGraphicFramePr>
          <p:cNvPr id="10" name="Inhaltsplatzhalter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17777564"/>
              </p:ext>
            </p:extLst>
          </p:nvPr>
        </p:nvGraphicFramePr>
        <p:xfrm>
          <a:off x="387573" y="1556792"/>
          <a:ext cx="8361140" cy="4284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Inhaltsplatzhalter 11"/>
          <p:cNvSpPr>
            <a:spLocks noGrp="1"/>
          </p:cNvSpPr>
          <p:nvPr>
            <p:ph idx="16"/>
          </p:nvPr>
        </p:nvSpPr>
        <p:spPr>
          <a:xfrm>
            <a:off x="432000" y="1108784"/>
            <a:ext cx="8388472" cy="448008"/>
          </a:xfrm>
        </p:spPr>
        <p:txBody>
          <a:bodyPr>
            <a:noAutofit/>
          </a:bodyPr>
          <a:lstStyle/>
          <a:p>
            <a:pPr>
              <a:lnSpc>
                <a:spcPts val="1300"/>
              </a:lnSpc>
              <a:spcBef>
                <a:spcPts val="800"/>
              </a:spcBef>
            </a:pPr>
            <a:r>
              <a:rPr lang="de-DE" sz="1300" dirty="0" smtClean="0"/>
              <a:t>Frage: „Wenn Sie einmal an die Kollegen denken, mit denen Sie zusammenarbeiten: Was sind da die größten Probleme im Kollegenkreis? “ (Listenvorlage) | Basis: alle Arbeitnehmer (n=1.618); Angaben in Prozent</a:t>
            </a: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384813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idx="17"/>
          </p:nvPr>
        </p:nvSpPr>
        <p:spPr>
          <a:xfrm>
            <a:off x="432000" y="6309320"/>
            <a:ext cx="8254800" cy="473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err="1" smtClean="0"/>
              <a:t>SAPfA</a:t>
            </a:r>
            <a:r>
              <a:rPr lang="de-DE" dirty="0" smtClean="0"/>
              <a:t>-Studie: Befragung von 1.618 Arbeitnehmern aus ausgewählten Branchen, </a:t>
            </a:r>
            <a:r>
              <a:rPr lang="de-DE" dirty="0" err="1" smtClean="0"/>
              <a:t>IfD</a:t>
            </a:r>
            <a:r>
              <a:rPr lang="de-DE" dirty="0" smtClean="0"/>
              <a:t> </a:t>
            </a:r>
            <a:r>
              <a:rPr lang="de-DE" dirty="0" err="1" smtClean="0"/>
              <a:t>Allensbach</a:t>
            </a:r>
            <a:r>
              <a:rPr lang="de-DE" dirty="0" smtClean="0"/>
              <a:t> im Auftrag der Stiftung Lesen; November </a:t>
            </a:r>
            <a:r>
              <a:rPr lang="de-DE" dirty="0"/>
              <a:t>2013 </a:t>
            </a:r>
            <a:endParaRPr lang="de-DE" dirty="0" smtClean="0"/>
          </a:p>
          <a:p>
            <a:pPr marL="171450" indent="-171450">
              <a:lnSpc>
                <a:spcPct val="100000"/>
              </a:lnSpc>
              <a:buFont typeface="Arial" charset="0"/>
              <a:buChar char="•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77DD-EAE9-B94A-8F75-2D5CC889BE53}" type="datetime1">
              <a:rPr lang="de-DE" smtClean="0"/>
              <a:pPr/>
              <a:t>04.03.2015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Stiftung Lesen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DF14B-2E7C-B040-9DB9-99424FD42785}" type="slidenum">
              <a:rPr lang="de-DE" smtClean="0">
                <a:solidFill>
                  <a:srgbClr val="FFFFFF"/>
                </a:solidFill>
              </a:rPr>
              <a:pPr/>
              <a:t>17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32000" y="381600"/>
            <a:ext cx="7380360" cy="945021"/>
          </a:xfrm>
        </p:spPr>
        <p:txBody>
          <a:bodyPr>
            <a:noAutofit/>
          </a:bodyPr>
          <a:lstStyle/>
          <a:p>
            <a:r>
              <a:rPr lang="de-DE" dirty="0" smtClean="0"/>
              <a:t>Probleme beim Lesen gehören für Viele zu </a:t>
            </a:r>
            <a:br>
              <a:rPr lang="de-DE" dirty="0" smtClean="0"/>
            </a:br>
            <a:r>
              <a:rPr lang="de-DE" dirty="0" smtClean="0"/>
              <a:t>den zentralen Störungen im Betriebsablauf</a:t>
            </a:r>
            <a:endParaRPr lang="de-DE" dirty="0"/>
          </a:p>
        </p:txBody>
      </p:sp>
      <p:graphicFrame>
        <p:nvGraphicFramePr>
          <p:cNvPr id="10" name="Inhaltsplatzhalter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147055"/>
              </p:ext>
            </p:extLst>
          </p:nvPr>
        </p:nvGraphicFramePr>
        <p:xfrm>
          <a:off x="387573" y="1556792"/>
          <a:ext cx="8361140" cy="4284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Inhaltsplatzhalter 11"/>
          <p:cNvSpPr>
            <a:spLocks noGrp="1"/>
          </p:cNvSpPr>
          <p:nvPr>
            <p:ph idx="16"/>
          </p:nvPr>
        </p:nvSpPr>
        <p:spPr>
          <a:xfrm>
            <a:off x="432000" y="1124744"/>
            <a:ext cx="8244456" cy="1888168"/>
          </a:xfrm>
        </p:spPr>
        <p:txBody>
          <a:bodyPr>
            <a:normAutofit/>
          </a:bodyPr>
          <a:lstStyle/>
          <a:p>
            <a:pPr>
              <a:lnSpc>
                <a:spcPts val="1300"/>
              </a:lnSpc>
              <a:spcBef>
                <a:spcPts val="800"/>
              </a:spcBef>
              <a:spcAft>
                <a:spcPts val="400"/>
              </a:spcAft>
            </a:pPr>
            <a:r>
              <a:rPr lang="de-DE" sz="1300" dirty="0" smtClean="0"/>
              <a:t>Frage: „Was wäre für die Arbeit bei Ihnen im Betrieb ein sehr großes Problem, was ein großes, was ein weniger großes und was wäre gar kein Problem</a:t>
            </a:r>
            <a:r>
              <a:rPr lang="de-DE" sz="1300" dirty="0"/>
              <a:t>?“</a:t>
            </a:r>
            <a:br>
              <a:rPr lang="de-DE" sz="1300" dirty="0"/>
            </a:br>
            <a:r>
              <a:rPr lang="de-DE" sz="1300" dirty="0"/>
              <a:t>Basis: Alle Befragten (</a:t>
            </a:r>
            <a:r>
              <a:rPr lang="de-DE" sz="1300" dirty="0" smtClean="0"/>
              <a:t>n=1.618</a:t>
            </a:r>
            <a:r>
              <a:rPr lang="de-DE" sz="1300" dirty="0"/>
              <a:t>), Angaben in Prozent</a:t>
            </a:r>
            <a:br>
              <a:rPr lang="de-DE" sz="1300" dirty="0"/>
            </a:br>
            <a:endParaRPr lang="de-DE" sz="1300" dirty="0"/>
          </a:p>
        </p:txBody>
      </p:sp>
      <p:sp>
        <p:nvSpPr>
          <p:cNvPr id="2" name="Textfeld 1"/>
          <p:cNvSpPr txBox="1"/>
          <p:nvPr/>
        </p:nvSpPr>
        <p:spPr>
          <a:xfrm>
            <a:off x="395288" y="1679542"/>
            <a:ext cx="20882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dirty="0" smtClean="0">
                <a:solidFill>
                  <a:srgbClr val="1C1F5F"/>
                </a:solidFill>
                <a:latin typeface="Calibri"/>
              </a:rPr>
              <a:t>Es wäre ein sehr großes oder großes Problem, wenn ein Kollege … 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827584" y="2420130"/>
            <a:ext cx="7021159" cy="432048"/>
          </a:xfrm>
          <a:prstGeom prst="rect">
            <a:avLst/>
          </a:prstGeom>
          <a:noFill/>
          <a:ln w="38100">
            <a:solidFill>
              <a:srgbClr val="D569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77787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798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2420888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prstClr val="black"/>
                </a:solidFill>
                <a:latin typeface="Calibri"/>
              </a:rPr>
              <a:t>Wie gehen die Mitwissenden mit dem Wissen um?</a:t>
            </a:r>
          </a:p>
        </p:txBody>
      </p:sp>
    </p:spTree>
    <p:extLst>
      <p:ext uri="{BB962C8B-B14F-4D97-AF65-F5344CB8AC3E}">
        <p14:creationId xmlns:p14="http://schemas.microsoft.com/office/powerpoint/2010/main" val="404316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2420888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prstClr val="black"/>
                </a:solidFill>
                <a:latin typeface="Calibri"/>
              </a:rPr>
              <a:t>Bedeutet Mitwissen immer auch Unterstützung? </a:t>
            </a:r>
          </a:p>
        </p:txBody>
      </p:sp>
    </p:spTree>
    <p:extLst>
      <p:ext uri="{BB962C8B-B14F-4D97-AF65-F5344CB8AC3E}">
        <p14:creationId xmlns:p14="http://schemas.microsoft.com/office/powerpoint/2010/main" val="176908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2420888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latin typeface="+mj-lt"/>
              </a:rPr>
              <a:t>Warum </a:t>
            </a:r>
            <a:r>
              <a:rPr lang="de-DE" sz="3200" dirty="0" smtClean="0">
                <a:latin typeface="+mj-lt"/>
              </a:rPr>
              <a:t>eine Studie zum Umfeld von funktionalen Analphabet/</a:t>
            </a:r>
            <a:r>
              <a:rPr lang="de-DE" sz="3200" dirty="0" err="1" smtClean="0">
                <a:latin typeface="+mj-lt"/>
              </a:rPr>
              <a:t>inn</a:t>
            </a:r>
            <a:r>
              <a:rPr lang="de-DE" sz="3200" dirty="0" smtClean="0">
                <a:latin typeface="+mj-lt"/>
              </a:rPr>
              <a:t>/en ?</a:t>
            </a:r>
            <a:endParaRPr lang="de-DE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629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6000" y="1944000"/>
            <a:ext cx="8352000" cy="1989056"/>
          </a:xfrm>
        </p:spPr>
        <p:txBody>
          <a:bodyPr/>
          <a:lstStyle/>
          <a:p>
            <a:r>
              <a:rPr lang="de-DE" b="1" dirty="0" smtClean="0"/>
              <a:t>37 Prozent der Mitwissenden sprechen offen darüber </a:t>
            </a:r>
            <a:r>
              <a:rPr lang="de-DE" dirty="0" smtClean="0"/>
              <a:t>(205 Personen)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353425" cy="647700"/>
          </a:xfrm>
        </p:spPr>
        <p:txBody>
          <a:bodyPr/>
          <a:lstStyle/>
          <a:p>
            <a:r>
              <a:rPr lang="de-DE" dirty="0" smtClean="0"/>
              <a:t>(nicht) Sprechen und (nicht) unterstützen</a:t>
            </a:r>
            <a:endParaRPr lang="de-DE" dirty="0"/>
          </a:p>
        </p:txBody>
      </p:sp>
      <p:sp>
        <p:nvSpPr>
          <p:cNvPr id="4" name="Pfeil nach unten 3"/>
          <p:cNvSpPr/>
          <p:nvPr/>
        </p:nvSpPr>
        <p:spPr>
          <a:xfrm>
            <a:off x="1547664" y="2564904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Pfeil nach unten 4"/>
          <p:cNvSpPr/>
          <p:nvPr/>
        </p:nvSpPr>
        <p:spPr>
          <a:xfrm>
            <a:off x="4067944" y="2564904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Pfeil nach unten 5"/>
          <p:cNvSpPr/>
          <p:nvPr/>
        </p:nvSpPr>
        <p:spPr>
          <a:xfrm>
            <a:off x="6300192" y="2565673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46191" y="3338408"/>
            <a:ext cx="1925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prstClr val="black"/>
                </a:solidFill>
              </a:rPr>
              <a:t>20%  haben noch nie beim Lesen und Schreiben unterstützt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8" name="Inhaltsplatzhalter 1"/>
          <p:cNvSpPr txBox="1">
            <a:spLocks/>
          </p:cNvSpPr>
          <p:nvPr/>
        </p:nvSpPr>
        <p:spPr bwMode="auto">
          <a:xfrm>
            <a:off x="548400" y="4246309"/>
            <a:ext cx="8352000" cy="198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rtl="0" eaLnBrk="0" fontAlgn="base" hangingPunct="0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SzPct val="85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rtl="0" eaLnBrk="0" fontAlgn="base" hangingPunct="0">
              <a:lnSpc>
                <a:spcPts val="2200"/>
              </a:lnSpc>
              <a:spcBef>
                <a:spcPts val="600"/>
              </a:spcBef>
              <a:spcAft>
                <a:spcPct val="0"/>
              </a:spcAft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rtl="0" eaLnBrk="0" fontAlgn="base" hangingPunct="0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rtl="0" eaLnBrk="0" fontAlgn="base" hangingPunct="0">
              <a:lnSpc>
                <a:spcPts val="1700"/>
              </a:lnSpc>
              <a:spcBef>
                <a:spcPts val="600"/>
              </a:spcBef>
              <a:spcAft>
                <a:spcPct val="0"/>
              </a:spcAft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>
                <a:solidFill>
                  <a:prstClr val="black"/>
                </a:solidFill>
              </a:rPr>
              <a:t>47 Prozent der Mitwissenden sprechen nicht darüber </a:t>
            </a:r>
            <a:r>
              <a:rPr lang="de-DE" dirty="0" smtClean="0">
                <a:solidFill>
                  <a:prstClr val="black"/>
                </a:solidFill>
              </a:rPr>
              <a:t>(263 Personen)</a:t>
            </a:r>
          </a:p>
          <a:p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796136" y="3283843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prstClr val="black"/>
                </a:solidFill>
              </a:rPr>
              <a:t>73 %  haben schon mehrfach beim Lesen und Schreiben unterstützt</a:t>
            </a:r>
            <a:endParaRPr lang="de-DE" sz="1400" b="1" dirty="0">
              <a:solidFill>
                <a:prstClr val="black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75856" y="3338408"/>
            <a:ext cx="2213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prstClr val="black"/>
                </a:solidFill>
              </a:rPr>
              <a:t>8%  haben schon einmal beim Lesen und Schreiben unterstützt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11" name="Pfeil nach unten 10"/>
          <p:cNvSpPr/>
          <p:nvPr/>
        </p:nvSpPr>
        <p:spPr>
          <a:xfrm>
            <a:off x="1547664" y="4797152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Pfeil nach unten 11"/>
          <p:cNvSpPr/>
          <p:nvPr/>
        </p:nvSpPr>
        <p:spPr>
          <a:xfrm>
            <a:off x="4067944" y="4797152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3" name="Pfeil nach unten 12"/>
          <p:cNvSpPr/>
          <p:nvPr/>
        </p:nvSpPr>
        <p:spPr>
          <a:xfrm>
            <a:off x="6300192" y="4797152"/>
            <a:ext cx="21602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11560" y="5589240"/>
            <a:ext cx="21602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prstClr val="black"/>
                </a:solidFill>
              </a:rPr>
              <a:t>58 %  haben noch nie beim Lesen und Schreiben unterstützt</a:t>
            </a:r>
            <a:endParaRPr lang="de-DE" sz="1400" b="1" dirty="0">
              <a:solidFill>
                <a:prstClr val="black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796136" y="5448527"/>
            <a:ext cx="1925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prstClr val="black"/>
                </a:solidFill>
              </a:rPr>
              <a:t>32 %  haben schon mehrfach beim Lesen und Schreiben unterstützt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069135" y="5556249"/>
            <a:ext cx="2213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prstClr val="black"/>
                </a:solidFill>
              </a:rPr>
              <a:t>10%  haben schon einmal beim Lesen und Schreiben unterstützt</a:t>
            </a:r>
            <a:endParaRPr lang="de-DE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2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2420888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prstClr val="black"/>
                </a:solidFill>
                <a:latin typeface="Calibri"/>
              </a:rPr>
              <a:t>Was machen die Mitwissenden konkret?</a:t>
            </a:r>
          </a:p>
        </p:txBody>
      </p:sp>
    </p:spTree>
    <p:extLst>
      <p:ext uri="{BB962C8B-B14F-4D97-AF65-F5344CB8AC3E}">
        <p14:creationId xmlns:p14="http://schemas.microsoft.com/office/powerpoint/2010/main" val="324364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2420888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prstClr val="black"/>
                </a:solidFill>
                <a:latin typeface="Calibri"/>
              </a:rPr>
              <a:t>Wollen die Betroffenen aus Sicht der Mitwissenden etwas an ihrer Situation ändern?</a:t>
            </a:r>
          </a:p>
        </p:txBody>
      </p:sp>
    </p:spTree>
    <p:extLst>
      <p:ext uri="{BB962C8B-B14F-4D97-AF65-F5344CB8AC3E}">
        <p14:creationId xmlns:p14="http://schemas.microsoft.com/office/powerpoint/2010/main" val="53548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242088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prstClr val="black"/>
                </a:solidFill>
                <a:latin typeface="Calibri"/>
              </a:rPr>
              <a:t>Ermutigt das Umfeld zum </a:t>
            </a:r>
            <a:r>
              <a:rPr lang="de-DE" sz="3200" dirty="0" smtClean="0">
                <a:solidFill>
                  <a:prstClr val="black"/>
                </a:solidFill>
                <a:latin typeface="Calibri"/>
              </a:rPr>
              <a:t>Lernen?</a:t>
            </a:r>
            <a:endParaRPr lang="de-DE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097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2420888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 smtClean="0">
                <a:solidFill>
                  <a:prstClr val="black"/>
                </a:solidFill>
                <a:latin typeface="Calibri"/>
              </a:rPr>
              <a:t>Wie sehen die Typen der Mitwisserschaft aus?</a:t>
            </a:r>
            <a:endParaRPr lang="de-DE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020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355432"/>
              </p:ext>
            </p:extLst>
          </p:nvPr>
        </p:nvGraphicFramePr>
        <p:xfrm>
          <a:off x="179512" y="1196752"/>
          <a:ext cx="885698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691276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Typ</a:t>
                      </a:r>
                      <a:r>
                        <a:rPr lang="de-DE" baseline="0" dirty="0" smtClean="0"/>
                        <a:t> der Mitwisserschaft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Charakteristika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Tabuisierende</a:t>
                      </a:r>
                      <a:r>
                        <a:rPr lang="de-DE" dirty="0" smtClean="0"/>
                        <a:t> Mitwisserschaft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i="0" dirty="0" smtClean="0"/>
                        <a:t>Vor allem Familie</a:t>
                      </a:r>
                      <a:r>
                        <a:rPr lang="de-DE" dirty="0" smtClean="0"/>
                        <a:t>, emotionale Belastung, häufig umfangreiche Übernahme</a:t>
                      </a:r>
                      <a:r>
                        <a:rPr lang="de-DE" baseline="0" dirty="0" smtClean="0"/>
                        <a:t> von Aufgaben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Pragmatische</a:t>
                      </a:r>
                      <a:r>
                        <a:rPr lang="de-DE" dirty="0" smtClean="0"/>
                        <a:t> Mitwisserschaft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Unterstützung durch gemeinsames Lernen</a:t>
                      </a:r>
                      <a:r>
                        <a:rPr lang="de-DE" dirty="0" smtClean="0"/>
                        <a:t>, Bild Betroffener sehr positiv, „lernfähig“, keine Belastung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Kümmernde</a:t>
                      </a:r>
                      <a:r>
                        <a:rPr lang="de-DE" baseline="0" dirty="0" smtClean="0"/>
                        <a:t> Mitwisserschaft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Umfangreiche Abnahme von Aufgaben</a:t>
                      </a:r>
                      <a:r>
                        <a:rPr lang="de-DE" dirty="0" smtClean="0"/>
                        <a:t>, Bild</a:t>
                      </a:r>
                      <a:r>
                        <a:rPr lang="de-DE" baseline="0" dirty="0" smtClean="0"/>
                        <a:t> Betroffener: „hilfsbedürftig“, emotional stark involviert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Akzeptierende</a:t>
                      </a:r>
                      <a:r>
                        <a:rPr lang="de-DE" dirty="0" smtClean="0"/>
                        <a:t> Mitwisserschaft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Bild</a:t>
                      </a:r>
                      <a:r>
                        <a:rPr lang="de-DE" b="1" baseline="0" dirty="0" smtClean="0"/>
                        <a:t> Betroffener: „kommt zurecht“, </a:t>
                      </a:r>
                      <a:r>
                        <a:rPr lang="de-DE" baseline="0" dirty="0" smtClean="0"/>
                        <a:t>keine Belastung, wenig Unterstützung: „mehr ist nicht nötig“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Resignierte</a:t>
                      </a:r>
                      <a:r>
                        <a:rPr lang="de-DE" baseline="0" dirty="0" smtClean="0"/>
                        <a:t> Mitwisserschaft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Multiple Problemlagen</a:t>
                      </a:r>
                      <a:r>
                        <a:rPr lang="de-DE" b="1" baseline="0" dirty="0" smtClean="0"/>
                        <a:t> bei Betroffenen</a:t>
                      </a:r>
                      <a:r>
                        <a:rPr lang="de-DE" baseline="0" dirty="0" smtClean="0"/>
                        <a:t>, Vermittlung in Weiterbildung häufig gescheitert, Abnahme von Aufgaben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Verunsicherte</a:t>
                      </a:r>
                      <a:r>
                        <a:rPr lang="de-DE" dirty="0" smtClean="0"/>
                        <a:t> Mitwisserschaft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„Wie</a:t>
                      </a:r>
                      <a:r>
                        <a:rPr lang="de-DE" b="1" baseline="0" dirty="0" smtClean="0"/>
                        <a:t> soll ich mit dem Wissen umgehen?“, </a:t>
                      </a:r>
                      <a:r>
                        <a:rPr lang="de-DE" baseline="0" dirty="0" smtClean="0"/>
                        <a:t>Bild Betroffener ist unklar, keine Unterstützung, keine Vermittlung in Weiterbildung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Entfernte</a:t>
                      </a:r>
                      <a:r>
                        <a:rPr lang="de-DE" dirty="0" smtClean="0"/>
                        <a:t> Mitwisserschaft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baseline="0" dirty="0" smtClean="0"/>
                        <a:t>Keine Unterstützung, da man nicht nah genug dran ist</a:t>
                      </a:r>
                      <a:r>
                        <a:rPr lang="de-DE" baseline="0" dirty="0" smtClean="0"/>
                        <a:t>, k</a:t>
                      </a:r>
                      <a:r>
                        <a:rPr lang="de-DE" dirty="0" smtClean="0"/>
                        <a:t>eine</a:t>
                      </a:r>
                      <a:r>
                        <a:rPr lang="de-DE" baseline="0" dirty="0" smtClean="0"/>
                        <a:t> Belastung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25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2420888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prstClr val="black"/>
                </a:solidFill>
                <a:latin typeface="Calibri"/>
              </a:rPr>
              <a:t>Wie können Mitwissende angesprochen werden?</a:t>
            </a:r>
          </a:p>
        </p:txBody>
      </p:sp>
    </p:spTree>
    <p:extLst>
      <p:ext uri="{BB962C8B-B14F-4D97-AF65-F5344CB8AC3E}">
        <p14:creationId xmlns:p14="http://schemas.microsoft.com/office/powerpoint/2010/main" val="314009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40668" y="2420888"/>
            <a:ext cx="7863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prstClr val="black"/>
                </a:solidFill>
                <a:latin typeface="Calibri"/>
              </a:rPr>
              <a:t>Geht es immer um Verbesserung/Lernen?</a:t>
            </a:r>
          </a:p>
        </p:txBody>
      </p:sp>
    </p:spTree>
    <p:extLst>
      <p:ext uri="{BB962C8B-B14F-4D97-AF65-F5344CB8AC3E}">
        <p14:creationId xmlns:p14="http://schemas.microsoft.com/office/powerpoint/2010/main" val="348259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2420888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prstClr val="black"/>
                </a:solidFill>
                <a:latin typeface="Calibri"/>
              </a:rPr>
              <a:t>Was können die Volkshochschulen aus den </a:t>
            </a:r>
            <a:r>
              <a:rPr lang="de-DE" sz="3200" dirty="0" smtClean="0">
                <a:solidFill>
                  <a:prstClr val="black"/>
                </a:solidFill>
                <a:latin typeface="Calibri"/>
              </a:rPr>
              <a:t>Studien mitnehmen? </a:t>
            </a:r>
            <a:endParaRPr lang="de-DE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18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11560" y="2798346"/>
            <a:ext cx="799288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rgbClr val="000066"/>
                </a:solidFill>
                <a:latin typeface="+mj-lt"/>
              </a:rPr>
              <a:t>Zum beruflichen und privaten Umfeld von funktionalen Analphabet/</a:t>
            </a:r>
            <a:r>
              <a:rPr lang="de-DE" sz="3200" dirty="0" err="1">
                <a:solidFill>
                  <a:srgbClr val="000066"/>
                </a:solidFill>
                <a:latin typeface="+mj-lt"/>
              </a:rPr>
              <a:t>inn</a:t>
            </a:r>
            <a:r>
              <a:rPr lang="de-DE" sz="3200" dirty="0">
                <a:solidFill>
                  <a:srgbClr val="000066"/>
                </a:solidFill>
                <a:latin typeface="+mj-lt"/>
              </a:rPr>
              <a:t>/en –</a:t>
            </a:r>
          </a:p>
          <a:p>
            <a:r>
              <a:rPr lang="de-DE" sz="3200" dirty="0">
                <a:solidFill>
                  <a:srgbClr val="000066"/>
                </a:solidFill>
                <a:latin typeface="+mj-lt"/>
              </a:rPr>
              <a:t>Studien im Dialog</a:t>
            </a:r>
          </a:p>
          <a:p>
            <a:endParaRPr lang="de-DE" sz="1600" dirty="0" smtClean="0">
              <a:solidFill>
                <a:srgbClr val="000000"/>
              </a:solidFill>
              <a:latin typeface="+mj-lt"/>
            </a:endParaRPr>
          </a:p>
          <a:p>
            <a:endParaRPr lang="de-DE" sz="1600" dirty="0">
              <a:solidFill>
                <a:srgbClr val="000000"/>
              </a:solidFill>
              <a:latin typeface="+mj-lt"/>
            </a:endParaRPr>
          </a:p>
          <a:p>
            <a:r>
              <a:rPr lang="de-DE" dirty="0" smtClean="0">
                <a:solidFill>
                  <a:srgbClr val="000000"/>
                </a:solidFill>
                <a:latin typeface="+mj-lt"/>
              </a:rPr>
              <a:t>Dr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. Simone C. </a:t>
            </a:r>
            <a:r>
              <a:rPr lang="de-DE" dirty="0" err="1">
                <a:solidFill>
                  <a:srgbClr val="000000"/>
                </a:solidFill>
                <a:latin typeface="+mj-lt"/>
              </a:rPr>
              <a:t>Ehmig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, Stiftung Lesen</a:t>
            </a:r>
          </a:p>
          <a:p>
            <a:r>
              <a:rPr lang="de-DE" dirty="0">
                <a:solidFill>
                  <a:srgbClr val="000000"/>
                </a:solidFill>
                <a:latin typeface="+mj-lt"/>
              </a:rPr>
              <a:t>Dr. Wibke </a:t>
            </a:r>
            <a:r>
              <a:rPr lang="de-DE" dirty="0" err="1">
                <a:solidFill>
                  <a:srgbClr val="000000"/>
                </a:solidFill>
                <a:latin typeface="+mj-lt"/>
              </a:rPr>
              <a:t>Riekmann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, Universität Hamburg</a:t>
            </a:r>
            <a:endParaRPr lang="de-D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48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2420888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latin typeface="+mj-lt"/>
              </a:rPr>
              <a:t>Wie kann man das Umfeld identifizieren und „vermessen“? </a:t>
            </a:r>
            <a:r>
              <a:rPr lang="de-DE" sz="3200" dirty="0" smtClean="0">
                <a:latin typeface="+mj-lt"/>
              </a:rPr>
              <a:t/>
            </a:r>
            <a:br>
              <a:rPr lang="de-DE" sz="3200" dirty="0" smtClean="0">
                <a:latin typeface="+mj-lt"/>
              </a:rPr>
            </a:br>
            <a:r>
              <a:rPr lang="de-DE" sz="3200" dirty="0" smtClean="0">
                <a:latin typeface="+mj-lt"/>
              </a:rPr>
              <a:t>Wie </a:t>
            </a:r>
            <a:r>
              <a:rPr lang="de-DE" sz="3200" dirty="0">
                <a:latin typeface="+mj-lt"/>
              </a:rPr>
              <a:t>sind die Studien </a:t>
            </a:r>
            <a:r>
              <a:rPr lang="de-DE" sz="3200" dirty="0" smtClean="0">
                <a:latin typeface="+mj-lt"/>
              </a:rPr>
              <a:t>vorgegangen?</a:t>
            </a:r>
            <a:endParaRPr lang="de-DE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46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6000" y="1944000"/>
            <a:ext cx="4176000" cy="4271082"/>
          </a:xfrm>
        </p:spPr>
        <p:txBody>
          <a:bodyPr/>
          <a:lstStyle/>
          <a:p>
            <a:pPr marL="0" lvl="0" indent="0"/>
            <a:r>
              <a:rPr lang="de-DE" b="1" dirty="0" smtClean="0">
                <a:solidFill>
                  <a:srgbClr val="FF0000"/>
                </a:solidFill>
              </a:rPr>
              <a:t>Quantitative Teilstudie</a:t>
            </a:r>
          </a:p>
          <a:p>
            <a:pPr marL="0" lvl="0" indent="0"/>
            <a:r>
              <a:rPr lang="de-DE" b="1" dirty="0" smtClean="0"/>
              <a:t>1.511 Telefoninterviews mit Erwachsenen in Hamburg: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de-DE" sz="1800" dirty="0" smtClean="0"/>
              <a:t>Feld des Mitwissens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de-DE" sz="1800" dirty="0" smtClean="0"/>
              <a:t>Beziehung zur betroffenen Person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de-DE" sz="1800" dirty="0" smtClean="0"/>
              <a:t>Kenntnis von Unterstützungsmöglichkeiten und </a:t>
            </a:r>
            <a:r>
              <a:rPr lang="de-DE" sz="1800" dirty="0"/>
              <a:t>der Medienkampagne</a:t>
            </a:r>
            <a:endParaRPr lang="de-DE" sz="1800" dirty="0" smtClean="0"/>
          </a:p>
          <a:p>
            <a:pPr lvl="0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de-DE" sz="1800" dirty="0" smtClean="0"/>
              <a:t>Art und Häufigkeit der Unterstützung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de-DE" sz="1800" dirty="0" smtClean="0"/>
              <a:t>Wird die Empfehlung gegeben, einen Kurs zu besuchen?</a:t>
            </a:r>
            <a:endParaRPr lang="de-DE" sz="1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Making </a:t>
            </a:r>
            <a:r>
              <a:rPr lang="de-DE" dirty="0" err="1" smtClean="0"/>
              <a:t>of</a:t>
            </a:r>
            <a:r>
              <a:rPr lang="de-DE" dirty="0" smtClean="0"/>
              <a:t>: </a:t>
            </a:r>
            <a:r>
              <a:rPr lang="de-DE" dirty="0" err="1" smtClean="0"/>
              <a:t>Umfeldstudie</a:t>
            </a:r>
            <a:r>
              <a:rPr lang="de-DE" dirty="0" smtClean="0"/>
              <a:t> …</a:t>
            </a:r>
            <a:endParaRPr lang="de-DE" dirty="0"/>
          </a:p>
        </p:txBody>
      </p:sp>
      <p:sp>
        <p:nvSpPr>
          <p:cNvPr id="6" name="Inhaltsplatzhalter 4"/>
          <p:cNvSpPr txBox="1">
            <a:spLocks/>
          </p:cNvSpPr>
          <p:nvPr/>
        </p:nvSpPr>
        <p:spPr bwMode="auto">
          <a:xfrm>
            <a:off x="4572000" y="1944000"/>
            <a:ext cx="4176000" cy="427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rtl="0" eaLnBrk="0" fontAlgn="base" hangingPunct="0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SzPct val="85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rtl="0" eaLnBrk="0" fontAlgn="base" hangingPunct="0">
              <a:lnSpc>
                <a:spcPts val="2200"/>
              </a:lnSpc>
              <a:spcBef>
                <a:spcPts val="600"/>
              </a:spcBef>
              <a:spcAft>
                <a:spcPct val="0"/>
              </a:spcAft>
              <a:buFontTx/>
              <a:buBlip>
                <a:blip r:embed="rId4"/>
              </a:buBlip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rtl="0" eaLnBrk="0" fontAlgn="base" hangingPunct="0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rtl="0" eaLnBrk="0" fontAlgn="base" hangingPunct="0">
              <a:lnSpc>
                <a:spcPts val="1700"/>
              </a:lnSpc>
              <a:spcBef>
                <a:spcPts val="600"/>
              </a:spcBef>
              <a:spcAft>
                <a:spcPct val="0"/>
              </a:spcAft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de-DE" b="1" dirty="0" smtClean="0">
                <a:solidFill>
                  <a:srgbClr val="FF0000"/>
                </a:solidFill>
              </a:rPr>
              <a:t>Qualitative Teilstudie</a:t>
            </a:r>
          </a:p>
          <a:p>
            <a:pPr marL="0" indent="0"/>
            <a:r>
              <a:rPr lang="de-DE" b="1" dirty="0" smtClean="0"/>
              <a:t>30 leitfadengestützte Interviews mit Mitwissern:</a:t>
            </a:r>
          </a:p>
          <a:p>
            <a:pPr>
              <a:buFontTx/>
              <a:buChar char="-"/>
            </a:pPr>
            <a:r>
              <a:rPr lang="de-DE" sz="1800" dirty="0" smtClean="0"/>
              <a:t>Beziehung zur betroffenen Person</a:t>
            </a:r>
          </a:p>
          <a:p>
            <a:pPr>
              <a:buFontTx/>
              <a:buChar char="-"/>
            </a:pPr>
            <a:r>
              <a:rPr lang="de-DE" sz="1800" dirty="0" smtClean="0"/>
              <a:t>Art der Unterstützung</a:t>
            </a:r>
          </a:p>
          <a:p>
            <a:pPr>
              <a:buFontTx/>
              <a:buChar char="-"/>
            </a:pPr>
            <a:r>
              <a:rPr lang="de-DE" sz="1800" dirty="0" smtClean="0"/>
              <a:t>Wird über die Problematik gesprochen?</a:t>
            </a:r>
          </a:p>
          <a:p>
            <a:pPr>
              <a:buFontTx/>
              <a:buChar char="-"/>
            </a:pPr>
            <a:r>
              <a:rPr lang="de-DE" sz="1800" dirty="0" smtClean="0"/>
              <a:t>Wie groß ist die emotionale und zeitliche Belastung durch das Wissen?</a:t>
            </a:r>
          </a:p>
          <a:p>
            <a:pPr>
              <a:buFontTx/>
              <a:buChar char="-"/>
            </a:pPr>
            <a:r>
              <a:rPr lang="de-DE" sz="1800" dirty="0" smtClean="0"/>
              <a:t>Werden Lernstrukturen entwickelt?</a:t>
            </a:r>
          </a:p>
        </p:txBody>
      </p:sp>
    </p:spTree>
    <p:extLst>
      <p:ext uri="{BB962C8B-B14F-4D97-AF65-F5344CB8AC3E}">
        <p14:creationId xmlns:p14="http://schemas.microsoft.com/office/powerpoint/2010/main" val="386507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de-DE" b="1" dirty="0" smtClean="0"/>
              <a:t>Quote </a:t>
            </a:r>
            <a:r>
              <a:rPr lang="de-DE" b="1" dirty="0"/>
              <a:t>des </a:t>
            </a:r>
            <a:r>
              <a:rPr lang="de-DE" b="1" dirty="0" smtClean="0"/>
              <a:t>Mitwissens: </a:t>
            </a:r>
            <a:br>
              <a:rPr lang="de-DE" b="1" dirty="0" smtClean="0"/>
            </a:br>
            <a:r>
              <a:rPr lang="de-DE" dirty="0" smtClean="0"/>
              <a:t>Wie </a:t>
            </a:r>
            <a:r>
              <a:rPr lang="de-DE" dirty="0"/>
              <a:t>viele Menschen kennen jemanden, der/die erhebliche Probleme beim Lesen und Schreiben hat? </a:t>
            </a:r>
            <a:r>
              <a:rPr lang="de-DE" dirty="0" smtClean="0"/>
              <a:t>(QUANTITATIV)</a:t>
            </a:r>
            <a:endParaRPr lang="de-DE" dirty="0"/>
          </a:p>
          <a:p>
            <a:pPr marL="457200" lvl="0" indent="-457200">
              <a:buFont typeface="+mj-lt"/>
              <a:buAutoNum type="arabicPeriod"/>
            </a:pPr>
            <a:r>
              <a:rPr lang="de-DE" b="1" dirty="0" smtClean="0"/>
              <a:t>Felder </a:t>
            </a:r>
            <a:r>
              <a:rPr lang="de-DE" b="1" dirty="0"/>
              <a:t>des </a:t>
            </a:r>
            <a:r>
              <a:rPr lang="de-DE" b="1" dirty="0" smtClean="0"/>
              <a:t>Mitwissens: </a:t>
            </a:r>
            <a:br>
              <a:rPr lang="de-DE" b="1" dirty="0" smtClean="0"/>
            </a:br>
            <a:r>
              <a:rPr lang="de-DE" dirty="0" smtClean="0"/>
              <a:t>In </a:t>
            </a:r>
            <a:r>
              <a:rPr lang="de-DE" dirty="0"/>
              <a:t>welchen gesellschaftlichen Bereichen existiert dieses Wissen</a:t>
            </a:r>
            <a:r>
              <a:rPr lang="de-DE" dirty="0" smtClean="0"/>
              <a:t>? (QUALITATIV UND QUANTITATIV)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b="1" dirty="0" smtClean="0"/>
              <a:t>Potenzial für die Weiterbildungsberatung</a:t>
            </a:r>
            <a:br>
              <a:rPr lang="de-DE" b="1" dirty="0" smtClean="0"/>
            </a:br>
            <a:r>
              <a:rPr lang="de-DE" dirty="0" smtClean="0"/>
              <a:t>Können Mitwissende das Scharnier zur Erwachsenenbildung  sein? </a:t>
            </a:r>
            <a:r>
              <a:rPr lang="de-DE" dirty="0"/>
              <a:t>(QUALITATIV UND QUANTITATIV)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b="1" dirty="0" smtClean="0"/>
              <a:t>Typologie </a:t>
            </a:r>
            <a:r>
              <a:rPr lang="de-DE" b="1" dirty="0"/>
              <a:t>des Mitwissens </a:t>
            </a:r>
            <a:r>
              <a:rPr lang="de-DE" b="1" dirty="0" smtClean="0"/>
              <a:t>: </a:t>
            </a:r>
            <a:br>
              <a:rPr lang="de-DE" b="1" dirty="0" smtClean="0"/>
            </a:br>
            <a:r>
              <a:rPr lang="de-DE" dirty="0" smtClean="0"/>
              <a:t>Welche </a:t>
            </a:r>
            <a:r>
              <a:rPr lang="de-DE" dirty="0"/>
              <a:t>verschiedenen Typen des Mitwissens lassen sich unterscheiden</a:t>
            </a:r>
            <a:r>
              <a:rPr lang="de-DE" dirty="0" smtClean="0"/>
              <a:t>? (QUALITATIV)</a:t>
            </a:r>
            <a:endParaRPr lang="de-DE" b="1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Zentrale Forschungsfragen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779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2"/>
                </a:solidFill>
              </a:rPr>
              <a:t>SAPfA</a:t>
            </a:r>
            <a:r>
              <a:rPr lang="de-DE" dirty="0" smtClean="0">
                <a:solidFill>
                  <a:schemeClr val="tx2"/>
                </a:solidFill>
              </a:rPr>
              <a:t>-Studie: Methodensteckbrief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CAC77DD-EAE9-B94A-8F75-2D5CC889BE53}" type="datetime1">
              <a:rPr lang="de-DE" smtClean="0"/>
              <a:pPr/>
              <a:t>04.03.2015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Stiftung Lesen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DF14B-2E7C-B040-9DB9-99424FD42785}" type="slidenum">
              <a:rPr lang="de-DE" smtClean="0">
                <a:solidFill>
                  <a:srgbClr val="FFFFFF"/>
                </a:solidFill>
              </a:rPr>
              <a:pPr/>
              <a:t>6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467546" y="1120091"/>
            <a:ext cx="2148935" cy="89714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 smtClean="0">
                <a:solidFill>
                  <a:srgbClr val="1C1F5F"/>
                </a:solidFill>
                <a:latin typeface="Calibri"/>
              </a:rPr>
              <a:t>Baustein 1: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600" b="1" dirty="0" smtClean="0">
                <a:solidFill>
                  <a:srgbClr val="1C1F5F"/>
                </a:solidFill>
                <a:latin typeface="Calibri"/>
              </a:rPr>
              <a:t>Qualitative Sondierung</a:t>
            </a: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467544" y="3356992"/>
            <a:ext cx="2148937" cy="89714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solidFill>
                  <a:srgbClr val="1C1F5F"/>
                </a:solidFill>
                <a:latin typeface="Calibri"/>
              </a:rPr>
              <a:t>Baustein </a:t>
            </a:r>
            <a:r>
              <a:rPr lang="de-DE" sz="1600" dirty="0" smtClean="0">
                <a:solidFill>
                  <a:srgbClr val="1C1F5F"/>
                </a:solidFill>
                <a:latin typeface="Calibri"/>
              </a:rPr>
              <a:t>2:</a:t>
            </a:r>
            <a:endParaRPr lang="de-DE" sz="1600" dirty="0">
              <a:solidFill>
                <a:srgbClr val="1C1F5F"/>
              </a:solidFill>
              <a:latin typeface="Calibri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600" b="1" dirty="0" smtClean="0">
                <a:solidFill>
                  <a:srgbClr val="1C1F5F"/>
                </a:solidFill>
                <a:latin typeface="Calibri"/>
              </a:rPr>
              <a:t>Quantitative Erhebung</a:t>
            </a:r>
            <a:endParaRPr lang="de-DE" sz="1600" b="1" dirty="0">
              <a:solidFill>
                <a:srgbClr val="1C1F5F"/>
              </a:solidFill>
              <a:latin typeface="Calibri"/>
            </a:endParaRPr>
          </a:p>
        </p:txBody>
      </p:sp>
      <p:sp>
        <p:nvSpPr>
          <p:cNvPr id="26" name="Plus 25"/>
          <p:cNvSpPr/>
          <p:nvPr/>
        </p:nvSpPr>
        <p:spPr bwMode="auto">
          <a:xfrm>
            <a:off x="1404275" y="2771403"/>
            <a:ext cx="307116" cy="310551"/>
          </a:xfrm>
          <a:prstGeom prst="mathPlus">
            <a:avLst/>
          </a:prstGeom>
          <a:solidFill>
            <a:schemeClr val="accent1"/>
          </a:solidFill>
          <a:ln w="9525">
            <a:solidFill>
              <a:srgbClr val="B1B4B4"/>
            </a:solidFill>
            <a:round/>
            <a:headEnd/>
            <a:tailEnd/>
          </a:ln>
          <a:effectLst/>
          <a:extLst/>
        </p:spPr>
        <p:txBody>
          <a:bodyPr rtlCol="0" anchor="ctr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srgbClr val="777876"/>
              </a:solidFill>
              <a:latin typeface="Calibri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53742" y="897325"/>
            <a:ext cx="54186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4975" indent="-1704975" fontAlgn="auto">
              <a:spcBef>
                <a:spcPts val="0"/>
              </a:spcBef>
              <a:spcAft>
                <a:spcPts val="0"/>
              </a:spcAft>
              <a:tabLst>
                <a:tab pos="1704975" algn="l"/>
              </a:tabLst>
            </a:pPr>
            <a:r>
              <a:rPr lang="de-DE" sz="1400" b="1" dirty="0" smtClean="0">
                <a:solidFill>
                  <a:srgbClr val="1C1F5F"/>
                </a:solidFill>
                <a:latin typeface="Calibri"/>
              </a:rPr>
              <a:t>Tiefeninterviews</a:t>
            </a:r>
            <a:r>
              <a:rPr lang="de-DE" sz="1400" dirty="0" smtClean="0">
                <a:solidFill>
                  <a:srgbClr val="1C1F5F"/>
                </a:solidFill>
                <a:latin typeface="Calibri"/>
              </a:rPr>
              <a:t>	mit 23 Arbeitnehmern auf untersten Hierarchie-stufen</a:t>
            </a:r>
            <a:endParaRPr lang="de-DE" sz="1400" dirty="0">
              <a:solidFill>
                <a:srgbClr val="1C1F5F"/>
              </a:solidFill>
              <a:latin typeface="Calibri"/>
            </a:endParaRPr>
          </a:p>
          <a:p>
            <a:pPr marL="1704975" indent="-1704975" fontAlgn="auto">
              <a:spcBef>
                <a:spcPts val="0"/>
              </a:spcBef>
              <a:spcAft>
                <a:spcPts val="0"/>
              </a:spcAft>
              <a:tabLst>
                <a:tab pos="1704975" algn="l"/>
              </a:tabLst>
            </a:pPr>
            <a:r>
              <a:rPr lang="de-DE" sz="1400" b="1" dirty="0" smtClean="0">
                <a:solidFill>
                  <a:srgbClr val="1C1F5F"/>
                </a:solidFill>
                <a:latin typeface="Calibri"/>
              </a:rPr>
              <a:t>Tiefeninterviews</a:t>
            </a:r>
            <a:r>
              <a:rPr lang="de-DE" sz="1400" dirty="0" smtClean="0">
                <a:solidFill>
                  <a:srgbClr val="1C1F5F"/>
                </a:solidFill>
                <a:latin typeface="Calibri"/>
              </a:rPr>
              <a:t>	mit 13 Arbeitnehmern auf mittleren Hierarchie-stufen (Vorarbeiter, Poliere)</a:t>
            </a:r>
            <a:endParaRPr lang="de-DE" sz="1400" dirty="0">
              <a:solidFill>
                <a:srgbClr val="1C1F5F"/>
              </a:solidFill>
              <a:latin typeface="Calibri"/>
            </a:endParaRPr>
          </a:p>
          <a:p>
            <a:pPr marL="1704975" indent="-1704975" fontAlgn="auto">
              <a:spcBef>
                <a:spcPts val="0"/>
              </a:spcBef>
              <a:spcAft>
                <a:spcPts val="0"/>
              </a:spcAft>
              <a:tabLst>
                <a:tab pos="1704975" algn="l"/>
              </a:tabLst>
            </a:pPr>
            <a:r>
              <a:rPr lang="de-DE" sz="1400" dirty="0">
                <a:solidFill>
                  <a:srgbClr val="1C1F5F"/>
                </a:solidFill>
                <a:latin typeface="Calibri"/>
              </a:rPr>
              <a:t>j</a:t>
            </a:r>
            <a:r>
              <a:rPr lang="de-DE" sz="1400" dirty="0" smtClean="0">
                <a:solidFill>
                  <a:srgbClr val="1C1F5F"/>
                </a:solidFill>
                <a:latin typeface="Calibri"/>
              </a:rPr>
              <a:t>eweils deutschlandweit </a:t>
            </a:r>
            <a:r>
              <a:rPr lang="de-DE" sz="1400" dirty="0">
                <a:solidFill>
                  <a:srgbClr val="1C1F5F"/>
                </a:solidFill>
                <a:latin typeface="Calibri"/>
              </a:rPr>
              <a:t>in besonders stark betroffenen </a:t>
            </a:r>
            <a:r>
              <a:rPr lang="de-DE" sz="1400" dirty="0" smtClean="0">
                <a:solidFill>
                  <a:srgbClr val="1C1F5F"/>
                </a:solidFill>
                <a:latin typeface="Calibri"/>
              </a:rPr>
              <a:t>Branchen</a:t>
            </a:r>
            <a:endParaRPr lang="de-DE" sz="1400" b="1" dirty="0" smtClean="0">
              <a:solidFill>
                <a:srgbClr val="1C1F5F"/>
              </a:solidFill>
              <a:latin typeface="Calibri"/>
            </a:endParaRPr>
          </a:p>
          <a:p>
            <a:pPr marL="1704975" indent="-1704975" fontAlgn="auto">
              <a:spcBef>
                <a:spcPts val="0"/>
              </a:spcBef>
              <a:spcAft>
                <a:spcPts val="0"/>
              </a:spcAft>
              <a:tabLst>
                <a:tab pos="1704975" algn="l"/>
              </a:tabLst>
            </a:pPr>
            <a:r>
              <a:rPr lang="de-DE" sz="1400" b="1" dirty="0" smtClean="0">
                <a:solidFill>
                  <a:srgbClr val="1C1F5F"/>
                </a:solidFill>
                <a:latin typeface="Calibri"/>
              </a:rPr>
              <a:t>Gruppendiskussionen</a:t>
            </a:r>
            <a:r>
              <a:rPr lang="de-DE" sz="1400" dirty="0" smtClean="0">
                <a:solidFill>
                  <a:srgbClr val="1C1F5F"/>
                </a:solidFill>
                <a:latin typeface="Calibri"/>
              </a:rPr>
              <a:t>	mit Unternehmern derselben Branchen </a:t>
            </a:r>
            <a:br>
              <a:rPr lang="de-DE" sz="1400" dirty="0" smtClean="0">
                <a:solidFill>
                  <a:srgbClr val="1C1F5F"/>
                </a:solidFill>
                <a:latin typeface="Calibri"/>
              </a:rPr>
            </a:br>
            <a:r>
              <a:rPr lang="de-DE" sz="1400" dirty="0" smtClean="0">
                <a:solidFill>
                  <a:srgbClr val="1C1F5F"/>
                </a:solidFill>
                <a:latin typeface="Calibri"/>
              </a:rPr>
              <a:t>(2 Diskussionen mit je 10 Personen)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04975" algn="l"/>
              </a:tabLst>
            </a:pPr>
            <a:r>
              <a:rPr lang="de-DE" sz="1400" b="1" dirty="0" err="1" smtClean="0">
                <a:solidFill>
                  <a:srgbClr val="1C1F5F"/>
                </a:solidFill>
                <a:latin typeface="Calibri"/>
              </a:rPr>
              <a:t>Feldzeit</a:t>
            </a:r>
            <a:r>
              <a:rPr lang="de-DE" sz="1400" dirty="0" smtClean="0">
                <a:solidFill>
                  <a:srgbClr val="1C1F5F"/>
                </a:solidFill>
                <a:latin typeface="Calibri"/>
              </a:rPr>
              <a:t>	Sommer 2013</a:t>
            </a:r>
            <a:endParaRPr lang="de-DE" sz="1400" dirty="0">
              <a:solidFill>
                <a:srgbClr val="1C1F5F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704975" algn="l"/>
              </a:tabLst>
            </a:pPr>
            <a:r>
              <a:rPr lang="de-DE" sz="1400" b="1" dirty="0">
                <a:solidFill>
                  <a:srgbClr val="1C1F5F"/>
                </a:solidFill>
                <a:latin typeface="Calibri"/>
              </a:rPr>
              <a:t>Feldinstitut:</a:t>
            </a:r>
            <a:r>
              <a:rPr lang="de-DE" sz="1400" dirty="0">
                <a:solidFill>
                  <a:srgbClr val="1C1F5F"/>
                </a:solidFill>
                <a:latin typeface="Calibri"/>
              </a:rPr>
              <a:t>	</a:t>
            </a:r>
            <a:r>
              <a:rPr lang="de-DE" sz="1400" dirty="0" smtClean="0">
                <a:solidFill>
                  <a:srgbClr val="1C1F5F"/>
                </a:solidFill>
                <a:latin typeface="Calibri"/>
              </a:rPr>
              <a:t>Institut </a:t>
            </a:r>
            <a:r>
              <a:rPr lang="de-DE" sz="1400" dirty="0">
                <a:solidFill>
                  <a:srgbClr val="1C1F5F"/>
                </a:solidFill>
                <a:latin typeface="Calibri"/>
              </a:rPr>
              <a:t>für Demoskopie </a:t>
            </a:r>
            <a:r>
              <a:rPr lang="de-DE" sz="1400" dirty="0" err="1">
                <a:solidFill>
                  <a:srgbClr val="1C1F5F"/>
                </a:solidFill>
                <a:latin typeface="Calibri"/>
              </a:rPr>
              <a:t>Allensbach</a:t>
            </a:r>
            <a:endParaRPr lang="de-DE" sz="1400" dirty="0">
              <a:solidFill>
                <a:srgbClr val="1C1F5F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1C1F5F"/>
              </a:solidFill>
              <a:latin typeface="Calibri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753742" y="3085217"/>
            <a:ext cx="54186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4975" indent="-1704975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1704975" algn="l"/>
              </a:tabLst>
            </a:pPr>
            <a:r>
              <a:rPr lang="de-DE" sz="1400" b="1" dirty="0" smtClean="0">
                <a:solidFill>
                  <a:srgbClr val="1C1F5F"/>
                </a:solidFill>
                <a:latin typeface="Calibri"/>
              </a:rPr>
              <a:t>Standardisierte	</a:t>
            </a:r>
            <a:r>
              <a:rPr lang="de-DE" sz="1400" dirty="0" smtClean="0">
                <a:solidFill>
                  <a:srgbClr val="1C1F5F"/>
                </a:solidFill>
                <a:latin typeface="Calibri"/>
              </a:rPr>
              <a:t>Persönlich-mündliche Interviews mit</a:t>
            </a:r>
          </a:p>
          <a:p>
            <a:pPr marL="1704975" indent="-1704975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1704975" algn="l"/>
              </a:tabLst>
            </a:pPr>
            <a:r>
              <a:rPr lang="de-DE" sz="1400" b="1" dirty="0" smtClean="0">
                <a:solidFill>
                  <a:srgbClr val="1C1F5F"/>
                </a:solidFill>
                <a:latin typeface="Calibri"/>
              </a:rPr>
              <a:t>Befragung</a:t>
            </a:r>
            <a:r>
              <a:rPr lang="de-DE" sz="1400" dirty="0" smtClean="0">
                <a:solidFill>
                  <a:srgbClr val="1C1F5F"/>
                </a:solidFill>
                <a:latin typeface="Calibri"/>
              </a:rPr>
              <a:t>	1.618 Arbeitnehmern auf untersten Ebenen und </a:t>
            </a:r>
            <a:br>
              <a:rPr lang="de-DE" sz="1400" dirty="0" smtClean="0">
                <a:solidFill>
                  <a:srgbClr val="1C1F5F"/>
                </a:solidFill>
                <a:latin typeface="Calibri"/>
              </a:rPr>
            </a:br>
            <a:r>
              <a:rPr lang="de-DE" sz="1400" dirty="0" smtClean="0">
                <a:solidFill>
                  <a:srgbClr val="1C1F5F"/>
                </a:solidFill>
                <a:latin typeface="Calibri"/>
              </a:rPr>
              <a:t>545 Arbeitgebern </a:t>
            </a:r>
            <a:br>
              <a:rPr lang="de-DE" sz="1400" dirty="0" smtClean="0">
                <a:solidFill>
                  <a:srgbClr val="1C1F5F"/>
                </a:solidFill>
                <a:latin typeface="Calibri"/>
              </a:rPr>
            </a:br>
            <a:r>
              <a:rPr lang="de-DE" sz="1400" dirty="0" smtClean="0">
                <a:solidFill>
                  <a:srgbClr val="1C1F5F"/>
                </a:solidFill>
                <a:latin typeface="Calibri"/>
              </a:rPr>
              <a:t>aus besonders stark betroffenen Branchen</a:t>
            </a:r>
          </a:p>
          <a:p>
            <a:pPr marL="1704975" indent="-1704975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1704975" algn="l"/>
              </a:tabLst>
            </a:pPr>
            <a:r>
              <a:rPr lang="de-DE" sz="1400" b="1" dirty="0" smtClean="0">
                <a:solidFill>
                  <a:srgbClr val="1C1F5F"/>
                </a:solidFill>
                <a:latin typeface="Calibri"/>
              </a:rPr>
              <a:t>Rekrutierung	</a:t>
            </a:r>
            <a:r>
              <a:rPr lang="de-DE" sz="1400" dirty="0" smtClean="0">
                <a:solidFill>
                  <a:srgbClr val="1C1F5F"/>
                </a:solidFill>
                <a:latin typeface="Calibri"/>
              </a:rPr>
              <a:t>über Privathaushalte</a:t>
            </a:r>
            <a:endParaRPr lang="de-DE" altLang="de-DE" sz="1400" dirty="0">
              <a:solidFill>
                <a:srgbClr val="1C1F5F"/>
              </a:solidFill>
              <a:latin typeface="Calibri"/>
            </a:endParaRP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1704975" algn="l"/>
              </a:tabLst>
            </a:pPr>
            <a:r>
              <a:rPr lang="de-DE" sz="1400" b="1" dirty="0" err="1" smtClean="0">
                <a:solidFill>
                  <a:srgbClr val="1C1F5F"/>
                </a:solidFill>
                <a:latin typeface="Calibri"/>
              </a:rPr>
              <a:t>Feldzeit</a:t>
            </a:r>
            <a:r>
              <a:rPr lang="de-DE" sz="1400" b="1" dirty="0" smtClean="0">
                <a:solidFill>
                  <a:srgbClr val="1C1F5F"/>
                </a:solidFill>
                <a:latin typeface="Calibri"/>
              </a:rPr>
              <a:t>	</a:t>
            </a:r>
            <a:r>
              <a:rPr lang="de-DE" sz="1400" dirty="0" smtClean="0">
                <a:solidFill>
                  <a:srgbClr val="1C1F5F"/>
                </a:solidFill>
                <a:latin typeface="Calibri"/>
              </a:rPr>
              <a:t>November 2013 (31.10. </a:t>
            </a:r>
            <a:r>
              <a:rPr lang="de-DE" sz="1400" dirty="0">
                <a:solidFill>
                  <a:srgbClr val="1C1F5F"/>
                </a:solidFill>
                <a:latin typeface="Calibri"/>
              </a:rPr>
              <a:t>– </a:t>
            </a:r>
            <a:r>
              <a:rPr lang="de-DE" sz="1400" dirty="0" smtClean="0">
                <a:solidFill>
                  <a:srgbClr val="1C1F5F"/>
                </a:solidFill>
                <a:latin typeface="Calibri"/>
              </a:rPr>
              <a:t>02.12.)</a:t>
            </a:r>
            <a:endParaRPr lang="de-DE" sz="1400" dirty="0">
              <a:solidFill>
                <a:srgbClr val="1C1F5F"/>
              </a:solidFill>
              <a:latin typeface="Calibri"/>
            </a:endParaRP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1704975" algn="l"/>
              </a:tabLst>
            </a:pPr>
            <a:r>
              <a:rPr lang="de-DE" sz="1400" b="1" dirty="0" smtClean="0">
                <a:solidFill>
                  <a:srgbClr val="1C1F5F"/>
                </a:solidFill>
                <a:latin typeface="Calibri"/>
              </a:rPr>
              <a:t>Feldinstitut	</a:t>
            </a:r>
            <a:r>
              <a:rPr lang="de-DE" sz="1400" dirty="0" smtClean="0">
                <a:solidFill>
                  <a:srgbClr val="1C1F5F"/>
                </a:solidFill>
                <a:latin typeface="Calibri"/>
              </a:rPr>
              <a:t>Institut für Demoskopie </a:t>
            </a:r>
            <a:r>
              <a:rPr lang="de-DE" sz="1400" dirty="0" err="1" smtClean="0">
                <a:solidFill>
                  <a:srgbClr val="1C1F5F"/>
                </a:solidFill>
                <a:latin typeface="Calibri"/>
              </a:rPr>
              <a:t>Allensbach</a:t>
            </a:r>
            <a:endParaRPr lang="de-DE" sz="1400" dirty="0" smtClean="0">
              <a:solidFill>
                <a:srgbClr val="1C1F5F"/>
              </a:solidFill>
              <a:latin typeface="Calibri"/>
            </a:endParaRP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1704975" algn="l"/>
              </a:tabLst>
            </a:pPr>
            <a:r>
              <a:rPr lang="de-DE" sz="1400" b="1" dirty="0" smtClean="0">
                <a:solidFill>
                  <a:srgbClr val="1C1F5F"/>
                </a:solidFill>
                <a:latin typeface="Calibri"/>
              </a:rPr>
              <a:t>Milieueinspielung</a:t>
            </a:r>
            <a:r>
              <a:rPr lang="de-DE" sz="1400" dirty="0" smtClean="0">
                <a:solidFill>
                  <a:srgbClr val="1C1F5F"/>
                </a:solidFill>
                <a:latin typeface="Calibri"/>
              </a:rPr>
              <a:t>	durch SINUS Markt- und Sozialforschung</a:t>
            </a:r>
            <a:br>
              <a:rPr lang="de-DE" sz="1400" dirty="0" smtClean="0">
                <a:solidFill>
                  <a:srgbClr val="1C1F5F"/>
                </a:solidFill>
                <a:latin typeface="Calibri"/>
              </a:rPr>
            </a:br>
            <a:endParaRPr lang="de-DE" sz="1400" dirty="0">
              <a:solidFill>
                <a:srgbClr val="1C1F5F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srgbClr val="1C1F5F"/>
              </a:solidFill>
              <a:latin typeface="Calibri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2699792" y="2996952"/>
            <a:ext cx="5471616" cy="0"/>
          </a:xfrm>
          <a:prstGeom prst="line">
            <a:avLst/>
          </a:prstGeom>
          <a:ln w="254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bgerundetes Rechteck 14"/>
          <p:cNvSpPr/>
          <p:nvPr/>
        </p:nvSpPr>
        <p:spPr bwMode="auto">
          <a:xfrm>
            <a:off x="467544" y="5340165"/>
            <a:ext cx="2148937" cy="89714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rtlCol="0" anchor="ctr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600" b="1" dirty="0" smtClean="0">
                <a:solidFill>
                  <a:srgbClr val="1C1F5F"/>
                </a:solidFill>
                <a:latin typeface="Calibri"/>
              </a:rPr>
              <a:t>Fachliche</a:t>
            </a:r>
            <a:endParaRPr lang="de-DE" sz="1600" b="1" dirty="0">
              <a:solidFill>
                <a:srgbClr val="1C1F5F"/>
              </a:solidFill>
              <a:latin typeface="Calibri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600" b="1" dirty="0" smtClean="0">
                <a:solidFill>
                  <a:srgbClr val="1C1F5F"/>
                </a:solidFill>
                <a:latin typeface="Calibri"/>
              </a:rPr>
              <a:t>Expertise</a:t>
            </a:r>
            <a:endParaRPr lang="de-DE" sz="1600" b="1" dirty="0">
              <a:solidFill>
                <a:srgbClr val="1C1F5F"/>
              </a:solidFill>
              <a:latin typeface="Calibri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752750" y="5229200"/>
            <a:ext cx="5418658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4975" indent="-1704975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1704975" algn="l"/>
              </a:tabLst>
            </a:pPr>
            <a:r>
              <a:rPr lang="de-DE" sz="1400" b="1" dirty="0" smtClean="0">
                <a:solidFill>
                  <a:srgbClr val="1C1F5F"/>
                </a:solidFill>
                <a:latin typeface="Calibri"/>
              </a:rPr>
              <a:t>Begleitung	</a:t>
            </a:r>
            <a:r>
              <a:rPr lang="de-DE" sz="1400" dirty="0" smtClean="0">
                <a:solidFill>
                  <a:srgbClr val="1C1F5F"/>
                </a:solidFill>
                <a:latin typeface="Calibri"/>
              </a:rPr>
              <a:t>aller Projektschritte durch einen 14-köpfigen Projektbeirat, der Arbeitnehmer- und Arbeitgebervertretungen, Verbände der Erwachsenenbildung und anderer zentraler Akteure vertritt</a:t>
            </a:r>
            <a:endParaRPr lang="de-DE" dirty="0">
              <a:solidFill>
                <a:srgbClr val="1C1F5F"/>
              </a:solidFill>
              <a:latin typeface="Calibri"/>
            </a:endParaRPr>
          </a:p>
        </p:txBody>
      </p:sp>
      <p:cxnSp>
        <p:nvCxnSpPr>
          <p:cNvPr id="18" name="Gerade Verbindung 17"/>
          <p:cNvCxnSpPr/>
          <p:nvPr/>
        </p:nvCxnSpPr>
        <p:spPr>
          <a:xfrm>
            <a:off x="251520" y="5013176"/>
            <a:ext cx="7919888" cy="0"/>
          </a:xfrm>
          <a:prstGeom prst="line">
            <a:avLst/>
          </a:prstGeom>
          <a:ln w="254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30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412949" y="1556446"/>
            <a:ext cx="8479531" cy="50409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361950" algn="l"/>
                <a:tab pos="3943350" algn="l"/>
                <a:tab pos="4391025" algn="l"/>
              </a:tabLst>
            </a:pPr>
            <a:r>
              <a:rPr lang="de-DE" sz="2800" dirty="0" smtClean="0"/>
              <a:t>…	im Rahmen der Erhebungen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tabLst>
                <a:tab pos="361950" algn="l"/>
                <a:tab pos="3943350" algn="l"/>
                <a:tab pos="4391025" algn="l"/>
              </a:tabLst>
            </a:pPr>
            <a:endParaRPr lang="de-DE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361950" algn="l"/>
                <a:tab pos="3943350" algn="l"/>
                <a:tab pos="4391025" algn="l"/>
              </a:tabLst>
            </a:pPr>
            <a:r>
              <a:rPr lang="de-DE" sz="2800" dirty="0" smtClean="0"/>
              <a:t>…	im Rahmen eines begleitenden Projektbeirats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CBCAB01-C1F3-45BB-961A-E790CC7B0708}" type="datetime1">
              <a:rPr lang="de-DE" smtClean="0"/>
              <a:pPr>
                <a:defRPr/>
              </a:pPr>
              <a:t>04.03.2015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Stiftung Lesen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A1A36B-E8FE-4674-A822-5802839ACFB7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12949" y="333976"/>
            <a:ext cx="7254675" cy="863000"/>
          </a:xfrm>
        </p:spPr>
        <p:txBody>
          <a:bodyPr>
            <a:normAutofit/>
          </a:bodyPr>
          <a:lstStyle/>
          <a:p>
            <a:r>
              <a:rPr lang="de-DE" dirty="0" err="1" smtClean="0"/>
              <a:t>SAPfA</a:t>
            </a:r>
            <a:r>
              <a:rPr lang="de-DE" dirty="0" smtClean="0"/>
              <a:t>-Studie: Partner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-396552" y="2060848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 smtClean="0">
              <a:solidFill>
                <a:srgbClr val="777876"/>
              </a:solidFill>
              <a:latin typeface="Calibri"/>
            </a:endParaRPr>
          </a:p>
        </p:txBody>
      </p:sp>
      <p:grpSp>
        <p:nvGrpSpPr>
          <p:cNvPr id="20" name="Gruppieren 7"/>
          <p:cNvGrpSpPr/>
          <p:nvPr/>
        </p:nvGrpSpPr>
        <p:grpSpPr>
          <a:xfrm>
            <a:off x="789484" y="3419475"/>
            <a:ext cx="7024561" cy="2565626"/>
            <a:chOff x="427759" y="1021100"/>
            <a:chExt cx="8355605" cy="3707521"/>
          </a:xfrm>
        </p:grpSpPr>
        <p:pic>
          <p:nvPicPr>
            <p:cNvPr id="21" name="Picture 2" descr="Logo des DI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9315" y="2460594"/>
              <a:ext cx="2016224" cy="940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Logo: Deutscher Gewerkschaftsbun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539" y="1021100"/>
              <a:ext cx="1647825" cy="1123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DIHK.de Logo">
              <a:hlinkClick r:id="rId5" tooltip="Zu www.dihk.de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59" y="2702447"/>
              <a:ext cx="2362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Julius-Maximilians-Universität Würzbur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6377" y="3885658"/>
              <a:ext cx="1562100" cy="733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0" descr="Deutscher Volkshochschul-Verband e.V.">
              <a:hlinkClick r:id="rId9"/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7" r="8344" b="28825"/>
            <a:stretch/>
          </p:blipFill>
          <p:spPr bwMode="auto">
            <a:xfrm>
              <a:off x="3012612" y="2337847"/>
              <a:ext cx="2012032" cy="1186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Grafik 25" descr="Bildschirmausschnitt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3727849"/>
              <a:ext cx="2455755" cy="881135"/>
            </a:xfrm>
            <a:prstGeom prst="rect">
              <a:avLst/>
            </a:prstGeom>
          </p:spPr>
        </p:pic>
        <p:pic>
          <p:nvPicPr>
            <p:cNvPr id="27" name="Picture 12" descr="Logo Landesvereinigung Unternehmerverbände Rheinland-Pfalz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651" y="3776121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4" descr="http://www.deutschlandstiftung.net/Deutschlandstiftung_Integration/Start_files/RZ_DSI_LOGO_CMYK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7700" y="2308215"/>
              <a:ext cx="1245664" cy="1245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Grafik 28" descr="Bildschirmausschnitt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59" y="1428584"/>
              <a:ext cx="2095793" cy="438211"/>
            </a:xfrm>
            <a:prstGeom prst="rect">
              <a:avLst/>
            </a:prstGeom>
          </p:spPr>
        </p:pic>
        <p:pic>
          <p:nvPicPr>
            <p:cNvPr id="30" name="Picture 2" descr="Home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1349427"/>
              <a:ext cx="4339914" cy="596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http://www.igmetall.de/internet/docs_0032519_DINA5_7f09c83071df705f3cad10cb20ee118c7902525a.GIF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59" y="3622054"/>
              <a:ext cx="1092724" cy="1092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16" descr="Zur Sinus Institut Startseite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377" y="2089181"/>
            <a:ext cx="23907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Grafik 32" descr="Bildschirmausschnitt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69" y="2027227"/>
            <a:ext cx="2172003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3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2420888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prstClr val="black"/>
                </a:solidFill>
                <a:latin typeface="Calibri"/>
              </a:rPr>
              <a:t>Mythos Tabu? Gibt es überhaupt „Mitwisser“ </a:t>
            </a:r>
            <a:r>
              <a:rPr lang="de-DE" sz="3200" dirty="0" smtClean="0">
                <a:solidFill>
                  <a:prstClr val="black"/>
                </a:solidFill>
                <a:latin typeface="Calibri"/>
              </a:rPr>
              <a:t>und, wenn ja, wie viele?</a:t>
            </a:r>
            <a:endParaRPr lang="de-DE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752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55576" y="2420888"/>
            <a:ext cx="69127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prstClr val="black"/>
                </a:solidFill>
                <a:latin typeface="Calibri"/>
              </a:rPr>
              <a:t>Ist die Indikatorfrage valide? Kennen und meinen die </a:t>
            </a:r>
            <a:r>
              <a:rPr lang="de-DE" sz="3200" dirty="0" smtClean="0">
                <a:solidFill>
                  <a:prstClr val="black"/>
                </a:solidFill>
                <a:latin typeface="Calibri"/>
              </a:rPr>
              <a:t>Mitwissenden </a:t>
            </a:r>
            <a:r>
              <a:rPr lang="de-DE" sz="3200" dirty="0">
                <a:solidFill>
                  <a:prstClr val="black"/>
                </a:solidFill>
                <a:latin typeface="Calibri"/>
              </a:rPr>
              <a:t>tatsächlich funktionale </a:t>
            </a:r>
            <a:r>
              <a:rPr lang="de-DE" sz="3200" dirty="0" smtClean="0">
                <a:solidFill>
                  <a:prstClr val="black"/>
                </a:solidFill>
                <a:latin typeface="Calibri"/>
              </a:rPr>
              <a:t>Analphabet/</a:t>
            </a:r>
            <a:r>
              <a:rPr lang="de-DE" sz="3200" dirty="0" err="1" smtClean="0">
                <a:solidFill>
                  <a:prstClr val="black"/>
                </a:solidFill>
                <a:latin typeface="Calibri"/>
              </a:rPr>
              <a:t>inn</a:t>
            </a:r>
            <a:r>
              <a:rPr lang="de-DE" sz="3200" dirty="0" smtClean="0">
                <a:solidFill>
                  <a:prstClr val="black"/>
                </a:solidFill>
                <a:latin typeface="Calibri"/>
              </a:rPr>
              <a:t>/en</a:t>
            </a:r>
            <a:r>
              <a:rPr lang="de-DE" sz="3200" dirty="0" smtClean="0">
                <a:solidFill>
                  <a:prstClr val="black"/>
                </a:solidFill>
                <a:latin typeface="Calibri"/>
              </a:rPr>
              <a:t>?</a:t>
            </a:r>
            <a:endParaRPr lang="de-DE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7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.-UHH-Vorlage-FürZweitlogoObenRechts-ExtraVielPlatz">
  <a:themeElements>
    <a:clrScheme name="Benutzerdefiniert 1">
      <a:dk1>
        <a:sysClr val="windowText" lastClr="000000"/>
      </a:dk1>
      <a:lt1>
        <a:sysClr val="window" lastClr="FFFFFF"/>
      </a:lt1>
      <a:dk2>
        <a:srgbClr val="DCDCDC"/>
      </a:dk2>
      <a:lt2>
        <a:srgbClr val="888888"/>
      </a:lt2>
      <a:accent1>
        <a:srgbClr val="0070C0"/>
      </a:accent1>
      <a:accent2>
        <a:srgbClr val="888888"/>
      </a:accent2>
      <a:accent3>
        <a:srgbClr val="DCDCDC"/>
      </a:accent3>
      <a:accent4>
        <a:srgbClr val="000000"/>
      </a:accent4>
      <a:accent5>
        <a:srgbClr val="FFFFFF"/>
      </a:accent5>
      <a:accent6>
        <a:srgbClr val="B4B4B4"/>
      </a:accent6>
      <a:hlink>
        <a:srgbClr val="2F75FF"/>
      </a:hlink>
      <a:folHlink>
        <a:srgbClr val="800080"/>
      </a:folHlink>
    </a:clrScheme>
    <a:fontScheme name="UHH10110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3.-UHH-Vorlage-FürZweitlogoObenRechts-ExtraVielPlatz">
  <a:themeElements>
    <a:clrScheme name="UHH101101">
      <a:dk1>
        <a:sysClr val="windowText" lastClr="000000"/>
      </a:dk1>
      <a:lt1>
        <a:sysClr val="window" lastClr="FFFFFF"/>
      </a:lt1>
      <a:dk2>
        <a:srgbClr val="DCDCDC"/>
      </a:dk2>
      <a:lt2>
        <a:srgbClr val="888888"/>
      </a:lt2>
      <a:accent1>
        <a:srgbClr val="E2001A"/>
      </a:accent1>
      <a:accent2>
        <a:srgbClr val="888888"/>
      </a:accent2>
      <a:accent3>
        <a:srgbClr val="DCDCDC"/>
      </a:accent3>
      <a:accent4>
        <a:srgbClr val="000000"/>
      </a:accent4>
      <a:accent5>
        <a:srgbClr val="FFFFFF"/>
      </a:accent5>
      <a:accent6>
        <a:srgbClr val="B4B4B4"/>
      </a:accent6>
      <a:hlink>
        <a:srgbClr val="2F75FF"/>
      </a:hlink>
      <a:folHlink>
        <a:srgbClr val="800080"/>
      </a:folHlink>
    </a:clrScheme>
    <a:fontScheme name="UHH10110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3.-UHH-Vorlage-FürZweitlogoObenRechts-ExtraVielPlatz">
  <a:themeElements>
    <a:clrScheme name="Benutzerdefiniert 1">
      <a:dk1>
        <a:sysClr val="windowText" lastClr="000000"/>
      </a:dk1>
      <a:lt1>
        <a:sysClr val="window" lastClr="FFFFFF"/>
      </a:lt1>
      <a:dk2>
        <a:srgbClr val="DCDCDC"/>
      </a:dk2>
      <a:lt2>
        <a:srgbClr val="888888"/>
      </a:lt2>
      <a:accent1>
        <a:srgbClr val="0070C0"/>
      </a:accent1>
      <a:accent2>
        <a:srgbClr val="888888"/>
      </a:accent2>
      <a:accent3>
        <a:srgbClr val="DCDCDC"/>
      </a:accent3>
      <a:accent4>
        <a:srgbClr val="000000"/>
      </a:accent4>
      <a:accent5>
        <a:srgbClr val="FFFFFF"/>
      </a:accent5>
      <a:accent6>
        <a:srgbClr val="B4B4B4"/>
      </a:accent6>
      <a:hlink>
        <a:srgbClr val="2F75FF"/>
      </a:hlink>
      <a:folHlink>
        <a:srgbClr val="800080"/>
      </a:folHlink>
    </a:clrScheme>
    <a:fontScheme name="UHH10110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Design">
  <a:themeElements>
    <a:clrScheme name="Benutzerdefiniert 1">
      <a:dk1>
        <a:srgbClr val="777876"/>
      </a:dk1>
      <a:lt1>
        <a:srgbClr val="FFFFFF"/>
      </a:lt1>
      <a:dk2>
        <a:srgbClr val="1C1F5F"/>
      </a:dk2>
      <a:lt2>
        <a:srgbClr val="6077A2"/>
      </a:lt2>
      <a:accent1>
        <a:srgbClr val="1C1F5F"/>
      </a:accent1>
      <a:accent2>
        <a:srgbClr val="6077A2"/>
      </a:accent2>
      <a:accent3>
        <a:srgbClr val="D56921"/>
      </a:accent3>
      <a:accent4>
        <a:srgbClr val="6D0726"/>
      </a:accent4>
      <a:accent5>
        <a:srgbClr val="00503F"/>
      </a:accent5>
      <a:accent6>
        <a:srgbClr val="92D050"/>
      </a:accent6>
      <a:hlink>
        <a:srgbClr val="60BDE0"/>
      </a:hlink>
      <a:folHlink>
        <a:srgbClr val="9C4181"/>
      </a:folHlink>
    </a:clrScheme>
    <a:fontScheme name="Zusammengesetzt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rgbClr val="B1B4B4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anchor="ctr">
        <a:spAutoFit/>
      </a:bodyPr>
      <a:lstStyle>
        <a:defPPr>
          <a:defRPr/>
        </a:defPPr>
      </a:lstStyle>
    </a:spDef>
    <a:lnDef>
      <a:spPr>
        <a:ln w="3175" cmpd="sng">
          <a:solidFill>
            <a:srgbClr val="A6A6A6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>
          <a:defRPr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3_3.-UHH-Vorlage-FürZweitlogoObenRechts-ExtraVielPlatz">
  <a:themeElements>
    <a:clrScheme name="UHH101101">
      <a:dk1>
        <a:sysClr val="windowText" lastClr="000000"/>
      </a:dk1>
      <a:lt1>
        <a:sysClr val="window" lastClr="FFFFFF"/>
      </a:lt1>
      <a:dk2>
        <a:srgbClr val="DCDCDC"/>
      </a:dk2>
      <a:lt2>
        <a:srgbClr val="888888"/>
      </a:lt2>
      <a:accent1>
        <a:srgbClr val="E2001A"/>
      </a:accent1>
      <a:accent2>
        <a:srgbClr val="888888"/>
      </a:accent2>
      <a:accent3>
        <a:srgbClr val="DCDCDC"/>
      </a:accent3>
      <a:accent4>
        <a:srgbClr val="000000"/>
      </a:accent4>
      <a:accent5>
        <a:srgbClr val="FFFFFF"/>
      </a:accent5>
      <a:accent6>
        <a:srgbClr val="B4B4B4"/>
      </a:accent6>
      <a:hlink>
        <a:srgbClr val="2F75FF"/>
      </a:hlink>
      <a:folHlink>
        <a:srgbClr val="800080"/>
      </a:folHlink>
    </a:clrScheme>
    <a:fontScheme name="UHH10110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3.-UHH-Vorlage-FürZweitlogoObenRechts-ExtraVielPlatz">
  <a:themeElements>
    <a:clrScheme name="UHH101101">
      <a:dk1>
        <a:sysClr val="windowText" lastClr="000000"/>
      </a:dk1>
      <a:lt1>
        <a:sysClr val="window" lastClr="FFFFFF"/>
      </a:lt1>
      <a:dk2>
        <a:srgbClr val="DCDCDC"/>
      </a:dk2>
      <a:lt2>
        <a:srgbClr val="888888"/>
      </a:lt2>
      <a:accent1>
        <a:srgbClr val="E2001A"/>
      </a:accent1>
      <a:accent2>
        <a:srgbClr val="888888"/>
      </a:accent2>
      <a:accent3>
        <a:srgbClr val="DCDCDC"/>
      </a:accent3>
      <a:accent4>
        <a:srgbClr val="000000"/>
      </a:accent4>
      <a:accent5>
        <a:srgbClr val="FFFFFF"/>
      </a:accent5>
      <a:accent6>
        <a:srgbClr val="B4B4B4"/>
      </a:accent6>
      <a:hlink>
        <a:srgbClr val="2F75FF"/>
      </a:hlink>
      <a:folHlink>
        <a:srgbClr val="800080"/>
      </a:folHlink>
    </a:clrScheme>
    <a:fontScheme name="UHH10110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3.-UHH-Vorlage-FürZweitlogoObenRechts-ExtraVielPlatz">
  <a:themeElements>
    <a:clrScheme name="UHH101101">
      <a:dk1>
        <a:sysClr val="windowText" lastClr="000000"/>
      </a:dk1>
      <a:lt1>
        <a:sysClr val="window" lastClr="FFFFFF"/>
      </a:lt1>
      <a:dk2>
        <a:srgbClr val="DCDCDC"/>
      </a:dk2>
      <a:lt2>
        <a:srgbClr val="888888"/>
      </a:lt2>
      <a:accent1>
        <a:srgbClr val="E2001A"/>
      </a:accent1>
      <a:accent2>
        <a:srgbClr val="888888"/>
      </a:accent2>
      <a:accent3>
        <a:srgbClr val="DCDCDC"/>
      </a:accent3>
      <a:accent4>
        <a:srgbClr val="000000"/>
      </a:accent4>
      <a:accent5>
        <a:srgbClr val="FFFFFF"/>
      </a:accent5>
      <a:accent6>
        <a:srgbClr val="B4B4B4"/>
      </a:accent6>
      <a:hlink>
        <a:srgbClr val="2F75FF"/>
      </a:hlink>
      <a:folHlink>
        <a:srgbClr val="800080"/>
      </a:folHlink>
    </a:clrScheme>
    <a:fontScheme name="UHH10110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enutzerdefiniert 1">
    <a:dk1>
      <a:srgbClr val="777876"/>
    </a:dk1>
    <a:lt1>
      <a:srgbClr val="FFFFFF"/>
    </a:lt1>
    <a:dk2>
      <a:srgbClr val="1C1F5F"/>
    </a:dk2>
    <a:lt2>
      <a:srgbClr val="6077A2"/>
    </a:lt2>
    <a:accent1>
      <a:srgbClr val="1C1F5F"/>
    </a:accent1>
    <a:accent2>
      <a:srgbClr val="6077A2"/>
    </a:accent2>
    <a:accent3>
      <a:srgbClr val="D56921"/>
    </a:accent3>
    <a:accent4>
      <a:srgbClr val="6D0726"/>
    </a:accent4>
    <a:accent5>
      <a:srgbClr val="00503F"/>
    </a:accent5>
    <a:accent6>
      <a:srgbClr val="92D050"/>
    </a:accent6>
    <a:hlink>
      <a:srgbClr val="60BDE0"/>
    </a:hlink>
    <a:folHlink>
      <a:srgbClr val="9C4181"/>
    </a:folHlink>
  </a:clrScheme>
</a:themeOverride>
</file>

<file path=ppt/theme/themeOverride2.xml><?xml version="1.0" encoding="utf-8"?>
<a:themeOverride xmlns:a="http://schemas.openxmlformats.org/drawingml/2006/main">
  <a:clrScheme name="Benutzerdefiniert 1">
    <a:dk1>
      <a:srgbClr val="777876"/>
    </a:dk1>
    <a:lt1>
      <a:srgbClr val="FFFFFF"/>
    </a:lt1>
    <a:dk2>
      <a:srgbClr val="1C1F5F"/>
    </a:dk2>
    <a:lt2>
      <a:srgbClr val="6077A2"/>
    </a:lt2>
    <a:accent1>
      <a:srgbClr val="1C1F5F"/>
    </a:accent1>
    <a:accent2>
      <a:srgbClr val="6077A2"/>
    </a:accent2>
    <a:accent3>
      <a:srgbClr val="D56921"/>
    </a:accent3>
    <a:accent4>
      <a:srgbClr val="6D0726"/>
    </a:accent4>
    <a:accent5>
      <a:srgbClr val="00503F"/>
    </a:accent5>
    <a:accent6>
      <a:srgbClr val="92D050"/>
    </a:accent6>
    <a:hlink>
      <a:srgbClr val="60BDE0"/>
    </a:hlink>
    <a:folHlink>
      <a:srgbClr val="9C4181"/>
    </a:folHlink>
  </a:clrScheme>
  <a:fontScheme name="Zusammengesetzt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921</Words>
  <Application>Microsoft Office PowerPoint</Application>
  <PresentationFormat>Bildschirmpräsentation (4:3)</PresentationFormat>
  <Paragraphs>164</Paragraphs>
  <Slides>29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7</vt:i4>
      </vt:variant>
      <vt:variant>
        <vt:lpstr>Folientitel</vt:lpstr>
      </vt:variant>
      <vt:variant>
        <vt:i4>29</vt:i4>
      </vt:variant>
    </vt:vector>
  </HeadingPairs>
  <TitlesOfParts>
    <vt:vector size="36" baseType="lpstr">
      <vt:lpstr>3.-UHH-Vorlage-FürZweitlogoObenRechts-ExtraVielPlatz</vt:lpstr>
      <vt:lpstr>1_3.-UHH-Vorlage-FürZweitlogoObenRechts-ExtraVielPlatz</vt:lpstr>
      <vt:lpstr>2_3.-UHH-Vorlage-FürZweitlogoObenRechts-ExtraVielPlatz</vt:lpstr>
      <vt:lpstr>Office-Design</vt:lpstr>
      <vt:lpstr>3_3.-UHH-Vorlage-FürZweitlogoObenRechts-ExtraVielPlatz</vt:lpstr>
      <vt:lpstr>4_3.-UHH-Vorlage-FürZweitlogoObenRechts-ExtraVielPlatz</vt:lpstr>
      <vt:lpstr>5_3.-UHH-Vorlage-FürZweitlogoObenRechts-ExtraVielPlatz</vt:lpstr>
      <vt:lpstr>PowerPoint-Präsentation</vt:lpstr>
      <vt:lpstr>PowerPoint-Präsentation</vt:lpstr>
      <vt:lpstr>PowerPoint-Präsentation</vt:lpstr>
      <vt:lpstr>Making of: Umfeldstudie …</vt:lpstr>
      <vt:lpstr>Zentrale Forschungsfragen</vt:lpstr>
      <vt:lpstr>SAPfA-Studie: Methodensteckbrief</vt:lpstr>
      <vt:lpstr>SAPfA-Studie: Partner</vt:lpstr>
      <vt:lpstr>PowerPoint-Präsentation</vt:lpstr>
      <vt:lpstr>PowerPoint-Präsentation</vt:lpstr>
      <vt:lpstr>PowerPoint-Präsentation</vt:lpstr>
      <vt:lpstr>Offenes versus verdecktes Mitwissen</vt:lpstr>
      <vt:lpstr>PowerPoint-Präsentation</vt:lpstr>
      <vt:lpstr>Lesen und Schreiben kommt im beruflichen Alltag vieler Arbeitnehmer große Bedeutung zu</vt:lpstr>
      <vt:lpstr>Lesen und Schreiben sind für Arbeitnehmer je nach Branche unterschiedlich bedeutsam</vt:lpstr>
      <vt:lpstr>PowerPoint-Präsentation</vt:lpstr>
      <vt:lpstr>Probleme mit Lesen und Schreiben werden nicht als große Belastung wahrgenommen …</vt:lpstr>
      <vt:lpstr>Probleme beim Lesen gehören für Viele zu  den zentralen Störungen im Betriebsablauf</vt:lpstr>
      <vt:lpstr>PowerPoint-Präsentation</vt:lpstr>
      <vt:lpstr>PowerPoint-Präsentation</vt:lpstr>
      <vt:lpstr>(nicht) Sprechen und (nicht) unterstützen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Universität Hamburg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uvjv016</dc:creator>
  <cp:lastModifiedBy>Riekmann</cp:lastModifiedBy>
  <cp:revision>534</cp:revision>
  <cp:lastPrinted>2014-11-17T12:54:14Z</cp:lastPrinted>
  <dcterms:created xsi:type="dcterms:W3CDTF">2010-05-25T08:23:06Z</dcterms:created>
  <dcterms:modified xsi:type="dcterms:W3CDTF">2015-03-04T07:50:01Z</dcterms:modified>
</cp:coreProperties>
</file>