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6" r:id="rId2"/>
  </p:sldMasterIdLst>
  <p:notesMasterIdLst>
    <p:notesMasterId r:id="rId14"/>
  </p:notesMasterIdLst>
  <p:handoutMasterIdLst>
    <p:handoutMasterId r:id="rId15"/>
  </p:handoutMasterIdLst>
  <p:sldIdLst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0" r:id="rId13"/>
  </p:sldIdLst>
  <p:sldSz cx="9144000" cy="6858000" type="screen4x3"/>
  <p:notesSz cx="6797675" cy="9926638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12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12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12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12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758D"/>
    <a:srgbClr val="FFFF14"/>
    <a:srgbClr val="0F01FB"/>
    <a:srgbClr val="000995"/>
    <a:srgbClr val="00285A"/>
    <a:srgbClr val="2B7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77F7AE7-3D0A-44EC-8AAF-BFDBF04DCDE3}" type="datetimeFigureOut">
              <a:rPr lang="de-DE"/>
              <a:pPr/>
              <a:t>04.03.2015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476921D-BF4E-4C67-A2B2-9D5F111E2EA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290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13603B8-B91C-4C4C-9167-69FCF617E37D}" type="datetimeFigureOut">
              <a:rPr lang="de-DE"/>
              <a:pPr/>
              <a:t>04.03.2015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FEC8F19-92D1-4203-8503-7F582C318A1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4513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7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7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7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7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/Users/wolfganggast/Desktop/vhs_HEUTE/vhs-dvv_logo_RGB_pos_hor.png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/Users/wolfganggast/Desktop/vhs_HEUTE/vhs-dvv_logo_RGB_pos_hor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/Users/wolfganggast/Desktop/vhs_HEUTE/vhs-dvv_logo_RGB_pos_hor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/Users/wolfganggast/Desktop/vhs_HEUTE/vhs-dvv_logo_RGB_pos_hor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463550"/>
            <a:ext cx="730250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vhs-dvv_logo_RGB_pos_hor.png" descr="/Users/wolfganggast/Desktop/vhs_HEUTE/vhs-dvv_logo_RGB_pos_hor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404813"/>
            <a:ext cx="5364163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Inhaltsplatzhalter 2"/>
          <p:cNvSpPr>
            <a:spLocks noGrp="1"/>
          </p:cNvSpPr>
          <p:nvPr>
            <p:ph idx="13"/>
          </p:nvPr>
        </p:nvSpPr>
        <p:spPr>
          <a:xfrm>
            <a:off x="2509537" y="2588052"/>
            <a:ext cx="6075894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>
                <a:solidFill>
                  <a:schemeClr val="tx1"/>
                </a:solidFill>
                <a:latin typeface="+mn-lt"/>
              </a:defRPr>
            </a:lvl1pPr>
            <a:lvl4pPr>
              <a:defRPr sz="2000" b="1" i="0"/>
            </a:lvl4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27" name="Inhaltsplatzhalter 2"/>
          <p:cNvSpPr>
            <a:spLocks noGrp="1"/>
          </p:cNvSpPr>
          <p:nvPr>
            <p:ph idx="14"/>
          </p:nvPr>
        </p:nvSpPr>
        <p:spPr>
          <a:xfrm>
            <a:off x="2509537" y="2988163"/>
            <a:ext cx="6075894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>
                <a:solidFill>
                  <a:schemeClr val="tx1"/>
                </a:solidFill>
                <a:latin typeface="+mj-lt"/>
              </a:defRPr>
            </a:lvl1pPr>
            <a:lvl4pPr>
              <a:defRPr sz="2000" b="1" i="0"/>
            </a:lvl4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8" name="Inhaltsplatzhalter 2"/>
          <p:cNvSpPr>
            <a:spLocks noGrp="1"/>
          </p:cNvSpPr>
          <p:nvPr>
            <p:ph idx="15"/>
          </p:nvPr>
        </p:nvSpPr>
        <p:spPr>
          <a:xfrm>
            <a:off x="2509536" y="4244732"/>
            <a:ext cx="6075895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>
                <a:solidFill>
                  <a:schemeClr val="tx1"/>
                </a:solidFill>
                <a:latin typeface="+mj-lt"/>
              </a:defRPr>
            </a:lvl1pPr>
            <a:lvl4pPr>
              <a:defRPr sz="2000" b="1" i="0"/>
            </a:lvl4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46" name="Textplatzhalter 13"/>
          <p:cNvSpPr>
            <a:spLocks noGrp="1"/>
          </p:cNvSpPr>
          <p:nvPr>
            <p:ph type="body" sz="quarter" idx="17"/>
          </p:nvPr>
        </p:nvSpPr>
        <p:spPr>
          <a:xfrm>
            <a:off x="2512089" y="4496963"/>
            <a:ext cx="6091484" cy="338554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>
              <a:buNone/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8" name="Datumsplatzhalter 27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E1EFB84D-E5CD-4063-90C1-113845D8B6C9}" type="datetime1">
              <a:rPr lang="de-DE"/>
              <a:pPr/>
              <a:t>04.03.2015</a:t>
            </a:fld>
            <a:endParaRPr lang="de-DE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769" y="271004"/>
            <a:ext cx="2503740" cy="177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30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C74F3-D3F2-4CEE-B4D4-5E8047A68E0D}" type="datetime1">
              <a:rPr lang="de-DE"/>
              <a:pPr/>
              <a:t>04.03.2015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E2F10-23EE-4DE2-849A-E07E4C32420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32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C74F3-D3F2-4CEE-B4D4-5E8047A68E0D}" type="datetime1">
              <a:rPr lang="de-DE"/>
              <a:pPr/>
              <a:t>04.03.2015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541B1-9ABA-4E0A-B3AB-F585D3D73CD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1138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C74F3-D3F2-4CEE-B4D4-5E8047A68E0D}" type="datetime1">
              <a:rPr lang="de-DE"/>
              <a:pPr/>
              <a:t>04.03.2015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0CF37-D33A-4E30-86B8-477F4A6044C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3410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C74F3-D3F2-4CEE-B4D4-5E8047A68E0D}" type="datetime1">
              <a:rPr lang="de-DE"/>
              <a:pPr/>
              <a:t>04.03.2015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8E2A0-249F-4413-9B37-2FCB98E480B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385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C74F3-D3F2-4CEE-B4D4-5E8047A68E0D}" type="datetime1">
              <a:rPr lang="de-DE"/>
              <a:pPr/>
              <a:t>04.03.2015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D2948-2495-42E5-8681-B1F82CB359D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2003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C74F3-D3F2-4CEE-B4D4-5E8047A68E0D}" type="datetime1">
              <a:rPr lang="de-DE"/>
              <a:pPr/>
              <a:t>04.03.2015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C2237-23DE-42A5-A967-CB80E4F5FC3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372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C74F3-D3F2-4CEE-B4D4-5E8047A68E0D}" type="datetime1">
              <a:rPr lang="de-DE"/>
              <a:pPr/>
              <a:t>04.03.2015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4FE81-0EC9-434B-836B-4E88F786067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050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C74F3-D3F2-4CEE-B4D4-5E8047A68E0D}" type="datetime1">
              <a:rPr lang="de-DE"/>
              <a:pPr/>
              <a:t>04.03.2015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F0FCA-F95F-4729-B27A-2F1721B0C53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809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C74F3-D3F2-4CEE-B4D4-5E8047A68E0D}" type="datetime1">
              <a:rPr lang="de-DE"/>
              <a:pPr/>
              <a:t>04.03.2015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E55FC-A7BA-4DCD-8CA3-606B6C1DCC2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378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hs-dvv_logo_RGB_pos_hor.png" descr="/Users/wolfganggast/Desktop/vhs_HEUTE/vhs-dvv_logo_RGB_pos_hor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44463"/>
            <a:ext cx="28448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platzhalter 18"/>
          <p:cNvSpPr>
            <a:spLocks noGrp="1"/>
          </p:cNvSpPr>
          <p:nvPr>
            <p:ph type="body" sz="quarter" idx="10"/>
          </p:nvPr>
        </p:nvSpPr>
        <p:spPr>
          <a:xfrm>
            <a:off x="419371" y="1213721"/>
            <a:ext cx="8258327" cy="400110"/>
          </a:xfrm>
          <a:custGeom>
            <a:avLst/>
            <a:gdLst>
              <a:gd name="connsiteX0" fmla="*/ 0 w 4350143"/>
              <a:gd name="connsiteY0" fmla="*/ 0 h 1139315"/>
              <a:gd name="connsiteX1" fmla="*/ 4350143 w 4350143"/>
              <a:gd name="connsiteY1" fmla="*/ 0 h 1139315"/>
              <a:gd name="connsiteX2" fmla="*/ 4350143 w 4350143"/>
              <a:gd name="connsiteY2" fmla="*/ 1139315 h 1139315"/>
              <a:gd name="connsiteX3" fmla="*/ 0 w 4350143"/>
              <a:gd name="connsiteY3" fmla="*/ 1139315 h 1139315"/>
              <a:gd name="connsiteX4" fmla="*/ 0 w 4350143"/>
              <a:gd name="connsiteY4" fmla="*/ 0 h 113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143" h="1139315">
                <a:moveTo>
                  <a:pt x="0" y="0"/>
                </a:moveTo>
                <a:lnTo>
                  <a:pt x="4350143" y="0"/>
                </a:lnTo>
                <a:lnTo>
                  <a:pt x="4350143" y="1139315"/>
                </a:lnTo>
                <a:lnTo>
                  <a:pt x="0" y="113931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/>
              </a:defRPr>
            </a:lvl1pPr>
            <a:lvl4pPr>
              <a:buNone/>
              <a:defRPr/>
            </a:lvl4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41" name="Textplatzhalter 18"/>
          <p:cNvSpPr>
            <a:spLocks noGrp="1"/>
          </p:cNvSpPr>
          <p:nvPr>
            <p:ph type="body" sz="quarter" idx="12"/>
          </p:nvPr>
        </p:nvSpPr>
        <p:spPr>
          <a:xfrm>
            <a:off x="418656" y="846258"/>
            <a:ext cx="8259042" cy="400110"/>
          </a:xfrm>
          <a:custGeom>
            <a:avLst/>
            <a:gdLst>
              <a:gd name="connsiteX0" fmla="*/ 0 w 4350143"/>
              <a:gd name="connsiteY0" fmla="*/ 0 h 1139315"/>
              <a:gd name="connsiteX1" fmla="*/ 4350143 w 4350143"/>
              <a:gd name="connsiteY1" fmla="*/ 0 h 1139315"/>
              <a:gd name="connsiteX2" fmla="*/ 4350143 w 4350143"/>
              <a:gd name="connsiteY2" fmla="*/ 1139315 h 1139315"/>
              <a:gd name="connsiteX3" fmla="*/ 0 w 4350143"/>
              <a:gd name="connsiteY3" fmla="*/ 1139315 h 1139315"/>
              <a:gd name="connsiteX4" fmla="*/ 0 w 4350143"/>
              <a:gd name="connsiteY4" fmla="*/ 0 h 113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143" h="1139315">
                <a:moveTo>
                  <a:pt x="0" y="0"/>
                </a:moveTo>
                <a:lnTo>
                  <a:pt x="4350143" y="0"/>
                </a:lnTo>
                <a:lnTo>
                  <a:pt x="4350143" y="1139315"/>
                </a:lnTo>
                <a:lnTo>
                  <a:pt x="0" y="113931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cs typeface="Arial"/>
              </a:defRPr>
            </a:lvl1pPr>
            <a:lvl4pPr>
              <a:buNone/>
              <a:defRPr/>
            </a:lvl4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43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385732" y="306417"/>
            <a:ext cx="4291965" cy="369332"/>
          </a:xfrm>
          <a:custGeom>
            <a:avLst/>
            <a:gdLst>
              <a:gd name="connsiteX0" fmla="*/ 0 w 4350143"/>
              <a:gd name="connsiteY0" fmla="*/ 0 h 1139315"/>
              <a:gd name="connsiteX1" fmla="*/ 4350143 w 4350143"/>
              <a:gd name="connsiteY1" fmla="*/ 0 h 1139315"/>
              <a:gd name="connsiteX2" fmla="*/ 4350143 w 4350143"/>
              <a:gd name="connsiteY2" fmla="*/ 1139315 h 1139315"/>
              <a:gd name="connsiteX3" fmla="*/ 0 w 4350143"/>
              <a:gd name="connsiteY3" fmla="*/ 1139315 h 1139315"/>
              <a:gd name="connsiteX4" fmla="*/ 0 w 4350143"/>
              <a:gd name="connsiteY4" fmla="*/ 0 h 113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143" h="1139315">
                <a:moveTo>
                  <a:pt x="0" y="0"/>
                </a:moveTo>
                <a:lnTo>
                  <a:pt x="4350143" y="0"/>
                </a:lnTo>
                <a:lnTo>
                  <a:pt x="4350143" y="1139315"/>
                </a:lnTo>
                <a:lnTo>
                  <a:pt x="0" y="113931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none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/>
              </a:defRPr>
            </a:lvl1pPr>
            <a:lvl4pPr>
              <a:buNone/>
              <a:defRPr/>
            </a:lvl4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3" name="Textplatzhalter 18"/>
          <p:cNvSpPr>
            <a:spLocks noGrp="1"/>
          </p:cNvSpPr>
          <p:nvPr>
            <p:ph type="body" sz="quarter" idx="14"/>
          </p:nvPr>
        </p:nvSpPr>
        <p:spPr>
          <a:xfrm>
            <a:off x="418656" y="2574387"/>
            <a:ext cx="8259042" cy="3561991"/>
          </a:xfrm>
          <a:custGeom>
            <a:avLst/>
            <a:gdLst>
              <a:gd name="connsiteX0" fmla="*/ 0 w 4350143"/>
              <a:gd name="connsiteY0" fmla="*/ 0 h 1139315"/>
              <a:gd name="connsiteX1" fmla="*/ 4350143 w 4350143"/>
              <a:gd name="connsiteY1" fmla="*/ 0 h 1139315"/>
              <a:gd name="connsiteX2" fmla="*/ 4350143 w 4350143"/>
              <a:gd name="connsiteY2" fmla="*/ 1139315 h 1139315"/>
              <a:gd name="connsiteX3" fmla="*/ 0 w 4350143"/>
              <a:gd name="connsiteY3" fmla="*/ 1139315 h 1139315"/>
              <a:gd name="connsiteX4" fmla="*/ 0 w 4350143"/>
              <a:gd name="connsiteY4" fmla="*/ 0 h 113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143" h="1139315">
                <a:moveTo>
                  <a:pt x="0" y="0"/>
                </a:moveTo>
                <a:lnTo>
                  <a:pt x="4350143" y="0"/>
                </a:lnTo>
                <a:lnTo>
                  <a:pt x="4350143" y="1139315"/>
                </a:lnTo>
                <a:lnTo>
                  <a:pt x="0" y="113931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cs typeface="Arial"/>
              </a:defRPr>
            </a:lvl1pPr>
            <a:lvl4pPr>
              <a:buNone/>
              <a:defRPr/>
            </a:lvl4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dirty="0"/>
          </a:p>
        </p:txBody>
      </p:sp>
      <p:sp>
        <p:nvSpPr>
          <p:cNvPr id="7" name="Datumsplatzhalter 2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561B8B63-2F36-4663-9F09-6674F510D140}" type="datetime1">
              <a:rPr lang="de-DE"/>
              <a:pPr/>
              <a:t>04.03.2015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660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hs-dvv_logo_RGB_pos_hor.png" descr="/Users/wolfganggast/Desktop/vhs_HEUTE/vhs-dvv_logo_RGB_pos_hor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44463"/>
            <a:ext cx="28448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platzhalter 18"/>
          <p:cNvSpPr>
            <a:spLocks noGrp="1"/>
          </p:cNvSpPr>
          <p:nvPr>
            <p:ph type="body" sz="quarter" idx="10"/>
          </p:nvPr>
        </p:nvSpPr>
        <p:spPr>
          <a:xfrm>
            <a:off x="419372" y="1213721"/>
            <a:ext cx="8173812" cy="400110"/>
          </a:xfrm>
          <a:custGeom>
            <a:avLst/>
            <a:gdLst>
              <a:gd name="connsiteX0" fmla="*/ 0 w 4350143"/>
              <a:gd name="connsiteY0" fmla="*/ 0 h 1139315"/>
              <a:gd name="connsiteX1" fmla="*/ 4350143 w 4350143"/>
              <a:gd name="connsiteY1" fmla="*/ 0 h 1139315"/>
              <a:gd name="connsiteX2" fmla="*/ 4350143 w 4350143"/>
              <a:gd name="connsiteY2" fmla="*/ 1139315 h 1139315"/>
              <a:gd name="connsiteX3" fmla="*/ 0 w 4350143"/>
              <a:gd name="connsiteY3" fmla="*/ 1139315 h 1139315"/>
              <a:gd name="connsiteX4" fmla="*/ 0 w 4350143"/>
              <a:gd name="connsiteY4" fmla="*/ 0 h 113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143" h="1139315">
                <a:moveTo>
                  <a:pt x="0" y="0"/>
                </a:moveTo>
                <a:lnTo>
                  <a:pt x="4350143" y="0"/>
                </a:lnTo>
                <a:lnTo>
                  <a:pt x="4350143" y="1139315"/>
                </a:lnTo>
                <a:lnTo>
                  <a:pt x="0" y="113931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/>
              </a:defRPr>
            </a:lvl1pPr>
            <a:lvl4pPr>
              <a:buNone/>
              <a:defRPr/>
            </a:lvl4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2"/>
          </p:nvPr>
        </p:nvSpPr>
        <p:spPr>
          <a:xfrm>
            <a:off x="418656" y="846258"/>
            <a:ext cx="8173812" cy="400110"/>
          </a:xfrm>
          <a:custGeom>
            <a:avLst/>
            <a:gdLst>
              <a:gd name="connsiteX0" fmla="*/ 0 w 4350143"/>
              <a:gd name="connsiteY0" fmla="*/ 0 h 1139315"/>
              <a:gd name="connsiteX1" fmla="*/ 4350143 w 4350143"/>
              <a:gd name="connsiteY1" fmla="*/ 0 h 1139315"/>
              <a:gd name="connsiteX2" fmla="*/ 4350143 w 4350143"/>
              <a:gd name="connsiteY2" fmla="*/ 1139315 h 1139315"/>
              <a:gd name="connsiteX3" fmla="*/ 0 w 4350143"/>
              <a:gd name="connsiteY3" fmla="*/ 1139315 h 1139315"/>
              <a:gd name="connsiteX4" fmla="*/ 0 w 4350143"/>
              <a:gd name="connsiteY4" fmla="*/ 0 h 113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143" h="1139315">
                <a:moveTo>
                  <a:pt x="0" y="0"/>
                </a:moveTo>
                <a:lnTo>
                  <a:pt x="4350143" y="0"/>
                </a:lnTo>
                <a:lnTo>
                  <a:pt x="4350143" y="1139315"/>
                </a:lnTo>
                <a:lnTo>
                  <a:pt x="0" y="113931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cs typeface="Arial"/>
              </a:defRPr>
            </a:lvl1pPr>
            <a:lvl4pPr>
              <a:buNone/>
              <a:defRPr/>
            </a:lvl4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idx="14"/>
          </p:nvPr>
        </p:nvSpPr>
        <p:spPr>
          <a:xfrm>
            <a:off x="418656" y="1809749"/>
            <a:ext cx="8266557" cy="43227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6" name="Datumsplatzhalter 2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851A1DBA-34BA-4955-A600-49A9CB6A61A5}" type="datetime1">
              <a:rPr lang="de-DE"/>
              <a:pPr/>
              <a:t>04.03.2015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021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hs-dvv_logo_RGB_pos_hor.png" descr="/Users/wolfganggast/Desktop/vhs_HEUTE/vhs-dvv_logo_RGB_pos_hor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44463"/>
            <a:ext cx="28448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platzhalter 15"/>
          <p:cNvSpPr>
            <a:spLocks noGrp="1"/>
          </p:cNvSpPr>
          <p:nvPr>
            <p:ph type="body" idx="11"/>
          </p:nvPr>
        </p:nvSpPr>
        <p:spPr>
          <a:xfrm>
            <a:off x="416687" y="1809749"/>
            <a:ext cx="4035117" cy="4322763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de-DE" sz="1600" baseline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2" name="Bildplatzhalter 2"/>
          <p:cNvSpPr>
            <a:spLocks noGrp="1"/>
          </p:cNvSpPr>
          <p:nvPr>
            <p:ph type="pic" idx="1"/>
          </p:nvPr>
        </p:nvSpPr>
        <p:spPr>
          <a:xfrm>
            <a:off x="4648200" y="1809750"/>
            <a:ext cx="4037012" cy="432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29" name="Textplatzhalter 18"/>
          <p:cNvSpPr>
            <a:spLocks noGrp="1"/>
          </p:cNvSpPr>
          <p:nvPr>
            <p:ph type="body" sz="quarter" idx="10"/>
          </p:nvPr>
        </p:nvSpPr>
        <p:spPr>
          <a:xfrm>
            <a:off x="419372" y="1213721"/>
            <a:ext cx="8173812" cy="400110"/>
          </a:xfrm>
          <a:custGeom>
            <a:avLst/>
            <a:gdLst>
              <a:gd name="connsiteX0" fmla="*/ 0 w 4350143"/>
              <a:gd name="connsiteY0" fmla="*/ 0 h 1139315"/>
              <a:gd name="connsiteX1" fmla="*/ 4350143 w 4350143"/>
              <a:gd name="connsiteY1" fmla="*/ 0 h 1139315"/>
              <a:gd name="connsiteX2" fmla="*/ 4350143 w 4350143"/>
              <a:gd name="connsiteY2" fmla="*/ 1139315 h 1139315"/>
              <a:gd name="connsiteX3" fmla="*/ 0 w 4350143"/>
              <a:gd name="connsiteY3" fmla="*/ 1139315 h 1139315"/>
              <a:gd name="connsiteX4" fmla="*/ 0 w 4350143"/>
              <a:gd name="connsiteY4" fmla="*/ 0 h 113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143" h="1139315">
                <a:moveTo>
                  <a:pt x="0" y="0"/>
                </a:moveTo>
                <a:lnTo>
                  <a:pt x="4350143" y="0"/>
                </a:lnTo>
                <a:lnTo>
                  <a:pt x="4350143" y="1139315"/>
                </a:lnTo>
                <a:lnTo>
                  <a:pt x="0" y="113931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/>
              </a:defRPr>
            </a:lvl1pPr>
            <a:lvl4pPr>
              <a:buNone/>
              <a:defRPr/>
            </a:lvl4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30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18656" y="846258"/>
            <a:ext cx="8173812" cy="400110"/>
          </a:xfrm>
          <a:custGeom>
            <a:avLst/>
            <a:gdLst>
              <a:gd name="connsiteX0" fmla="*/ 0 w 4350143"/>
              <a:gd name="connsiteY0" fmla="*/ 0 h 1139315"/>
              <a:gd name="connsiteX1" fmla="*/ 4350143 w 4350143"/>
              <a:gd name="connsiteY1" fmla="*/ 0 h 1139315"/>
              <a:gd name="connsiteX2" fmla="*/ 4350143 w 4350143"/>
              <a:gd name="connsiteY2" fmla="*/ 1139315 h 1139315"/>
              <a:gd name="connsiteX3" fmla="*/ 0 w 4350143"/>
              <a:gd name="connsiteY3" fmla="*/ 1139315 h 1139315"/>
              <a:gd name="connsiteX4" fmla="*/ 0 w 4350143"/>
              <a:gd name="connsiteY4" fmla="*/ 0 h 113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143" h="1139315">
                <a:moveTo>
                  <a:pt x="0" y="0"/>
                </a:moveTo>
                <a:lnTo>
                  <a:pt x="4350143" y="0"/>
                </a:lnTo>
                <a:lnTo>
                  <a:pt x="4350143" y="1139315"/>
                </a:lnTo>
                <a:lnTo>
                  <a:pt x="0" y="113931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cs typeface="Arial"/>
              </a:defRPr>
            </a:lvl1pPr>
            <a:lvl4pPr>
              <a:buNone/>
              <a:defRPr/>
            </a:lvl4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Datumsplatzhalter 2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89A7C806-0BED-43CF-B62A-0867356001A0}" type="datetime1">
              <a:rPr lang="de-DE"/>
              <a:pPr/>
              <a:t>04.03.2015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53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94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0587" y="640251"/>
            <a:ext cx="4207323" cy="10859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CCFE3B-7DB0-4E7B-A831-448D34D25A37}" type="datetime1">
              <a:rPr lang="de-DE"/>
              <a:pPr/>
              <a:t>04.03.2015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88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C74F3-D3F2-4CEE-B4D4-5E8047A68E0D}" type="datetime1">
              <a:rPr lang="de-DE"/>
              <a:pPr/>
              <a:t>04.03.2015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73D98-87D8-40CE-B578-C9FF9703792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36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C74F3-D3F2-4CEE-B4D4-5E8047A68E0D}" type="datetime1">
              <a:rPr lang="de-DE"/>
              <a:pPr/>
              <a:t>04.03.2015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9CBC5-EDB2-432D-9188-667EC422CFA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52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C74F3-D3F2-4CEE-B4D4-5E8047A68E0D}" type="datetime1">
              <a:rPr lang="de-DE"/>
              <a:pPr/>
              <a:t>04.03.2015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1F183-75A2-45AB-A6B7-44B584442C7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21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elplatzhalter 31"/>
          <p:cNvSpPr>
            <a:spLocks noGrp="1"/>
          </p:cNvSpPr>
          <p:nvPr>
            <p:ph type="title"/>
          </p:nvPr>
        </p:nvSpPr>
        <p:spPr>
          <a:xfrm>
            <a:off x="2500313" y="639763"/>
            <a:ext cx="1525587" cy="369887"/>
          </a:xfrm>
          <a:prstGeom prst="rect">
            <a:avLst/>
          </a:prstGeom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Titel der Präsentation</a:t>
            </a:r>
            <a:br>
              <a:rPr lang="de-DE" smtClean="0"/>
            </a:br>
            <a:r>
              <a:rPr lang="de-DE" smtClean="0"/>
              <a:t>Untertitel der Präsentation</a:t>
            </a:r>
          </a:p>
        </p:txBody>
      </p:sp>
      <p:sp>
        <p:nvSpPr>
          <p:cNvPr id="1027" name="Textfeld 11"/>
          <p:cNvSpPr txBox="1">
            <a:spLocks noChangeArrowheads="1"/>
          </p:cNvSpPr>
          <p:nvPr/>
        </p:nvSpPr>
        <p:spPr bwMode="auto">
          <a:xfrm>
            <a:off x="6481763" y="6162675"/>
            <a:ext cx="60483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44000" b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Geneva" pitchFamily="12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Geneva" pitchFamily="12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Geneva" pitchFamily="12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Geneva" pitchFamily="12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Geneva" pitchFamily="127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127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127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127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127" charset="-128"/>
              </a:defRPr>
            </a:lvl9pPr>
          </a:lstStyle>
          <a:p>
            <a:pPr algn="r"/>
            <a:fld id="{7868A189-418D-499D-8DB6-B696D2391958}" type="slidenum">
              <a:rPr lang="de-DE" sz="900">
                <a:solidFill>
                  <a:schemeClr val="tx2"/>
                </a:solidFill>
                <a:cs typeface="Arial" pitchFamily="34" charset="0"/>
              </a:rPr>
              <a:pPr algn="r"/>
              <a:t>‹Nr.›</a:t>
            </a:fld>
            <a:endParaRPr lang="de-DE" sz="90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6" name="Datumsplatzhalter 27"/>
          <p:cNvSpPr>
            <a:spLocks noGrp="1"/>
          </p:cNvSpPr>
          <p:nvPr>
            <p:ph type="dt" sz="half" idx="2"/>
          </p:nvPr>
        </p:nvSpPr>
        <p:spPr>
          <a:xfrm>
            <a:off x="2501900" y="6162675"/>
            <a:ext cx="2070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D9B"/>
                </a:solidFill>
              </a:defRPr>
            </a:lvl1pPr>
          </a:lstStyle>
          <a:p>
            <a:fld id="{CB221AC3-F008-4976-AD5D-EC81C4422B1A}" type="datetime1">
              <a:rPr lang="de-DE"/>
              <a:pPr/>
              <a:t>04.03.2015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684" r:id="rId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de-DE" sz="4400" kern="1200">
          <a:solidFill>
            <a:srgbClr val="00285A"/>
          </a:solidFill>
          <a:latin typeface="+mj-lt"/>
          <a:ea typeface="Geneva" pitchFamily="127" charset="-128"/>
          <a:cs typeface="Arial 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285A"/>
          </a:solidFill>
          <a:latin typeface="Arial" pitchFamily="34" charset="0"/>
          <a:ea typeface="Geneva" pitchFamily="12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285A"/>
          </a:solidFill>
          <a:latin typeface="Arial" pitchFamily="34" charset="0"/>
          <a:ea typeface="Geneva" pitchFamily="12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285A"/>
          </a:solidFill>
          <a:latin typeface="Arial" pitchFamily="34" charset="0"/>
          <a:ea typeface="Geneva" pitchFamily="12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285A"/>
          </a:solidFill>
          <a:latin typeface="Arial" pitchFamily="34" charset="0"/>
          <a:ea typeface="Geneva" pitchFamily="12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285A"/>
          </a:solidFill>
          <a:latin typeface="Arial" pitchFamily="34" charset="0"/>
          <a:ea typeface="Geneva" pitchFamily="12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285A"/>
          </a:solidFill>
          <a:latin typeface="Arial" pitchFamily="34" charset="0"/>
          <a:ea typeface="Geneva" pitchFamily="12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285A"/>
          </a:solidFill>
          <a:latin typeface="Arial" pitchFamily="34" charset="0"/>
          <a:ea typeface="Geneva" pitchFamily="12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285A"/>
          </a:solidFill>
          <a:latin typeface="Arial" pitchFamily="34" charset="0"/>
          <a:ea typeface="Geneva" pitchFamily="127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127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12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12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12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12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B8C74F3-D3F2-4CEE-B4D4-5E8047A68E0D}" type="datetime1">
              <a:rPr lang="de-DE"/>
              <a:pPr/>
              <a:t>04.03.2015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2757DD2-50EF-485C-8C7A-807E25DC5377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7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7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7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7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7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7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7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7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7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127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127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127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127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12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286000" y="2216153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b="1" dirty="0" smtClean="0"/>
              <a:t>Grundbildung online</a:t>
            </a:r>
          </a:p>
          <a:p>
            <a:endParaRPr lang="de-DE" sz="2000" b="1" dirty="0" smtClean="0"/>
          </a:p>
          <a:p>
            <a:r>
              <a:rPr lang="de-DE" dirty="0" smtClean="0"/>
              <a:t>Celia </a:t>
            </a:r>
            <a:r>
              <a:rPr lang="de-DE" dirty="0"/>
              <a:t>Sokolowsky, </a:t>
            </a:r>
            <a:r>
              <a:rPr lang="de-DE" dirty="0" smtClean="0"/>
              <a:t>DVV</a:t>
            </a:r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59831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dvv-fortbildung.de, Gruppe „Grundbildung online“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61B8B63-2F36-4663-9F09-6674F510D140}" type="datetime1">
              <a:rPr lang="de-DE" smtClean="0"/>
              <a:pPr/>
              <a:t>04.03.2015</a:t>
            </a:fld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68" y="1983208"/>
            <a:ext cx="5709451" cy="454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911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5510463" y="2267596"/>
            <a:ext cx="36335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e-DE" b="1" dirty="0">
              <a:solidFill>
                <a:schemeClr val="bg2"/>
              </a:solidFill>
            </a:endParaRPr>
          </a:p>
          <a:p>
            <a:pPr algn="ctr"/>
            <a:r>
              <a:rPr lang="de-DE" b="1" dirty="0" smtClean="0">
                <a:solidFill>
                  <a:schemeClr val="bg2"/>
                </a:solidFill>
              </a:rPr>
              <a:t>…u</a:t>
            </a:r>
            <a:r>
              <a:rPr lang="de-DE" b="1" dirty="0" smtClean="0">
                <a:solidFill>
                  <a:schemeClr val="bg2"/>
                </a:solidFill>
              </a:rPr>
              <a:t>nd auf Wiedersehen auf dvv-fortbildung.de</a:t>
            </a:r>
            <a:endParaRPr lang="de-DE" b="1" dirty="0" smtClean="0">
              <a:solidFill>
                <a:schemeClr val="bg2"/>
              </a:solidFill>
            </a:endParaRPr>
          </a:p>
          <a:p>
            <a:pPr algn="ctr"/>
            <a:endParaRPr lang="de-DE" b="1" dirty="0">
              <a:solidFill>
                <a:schemeClr val="bg2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86600" y="887580"/>
            <a:ext cx="3633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/>
              <a:t>Vielen Dank …</a:t>
            </a:r>
            <a:endParaRPr lang="de-DE" b="1" dirty="0"/>
          </a:p>
          <a:p>
            <a:pPr algn="ctr"/>
            <a:endParaRPr lang="de-DE" b="1" dirty="0"/>
          </a:p>
        </p:txBody>
      </p:sp>
      <p:sp>
        <p:nvSpPr>
          <p:cNvPr id="4" name="Rechteck 3"/>
          <p:cNvSpPr/>
          <p:nvPr/>
        </p:nvSpPr>
        <p:spPr>
          <a:xfrm>
            <a:off x="4940968" y="4903314"/>
            <a:ext cx="2893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e-DE" b="1" dirty="0">
              <a:solidFill>
                <a:schemeClr val="bg2"/>
              </a:solidFill>
            </a:endParaRPr>
          </a:p>
          <a:p>
            <a:pPr algn="ctr"/>
            <a:endParaRPr lang="de-DE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19371" y="1213721"/>
            <a:ext cx="8258327" cy="40011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418655" y="1958567"/>
            <a:ext cx="8259042" cy="4093428"/>
          </a:xfrm>
        </p:spPr>
        <p:txBody>
          <a:bodyPr/>
          <a:lstStyle/>
          <a:p>
            <a:r>
              <a:rPr lang="de-DE" dirty="0"/>
              <a:t>Grundbildung muss digitale Wege gehen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Größe der Zielgruppe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Reichweite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Differenzierung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Nachhaltigkeit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 smtClean="0"/>
              <a:t>Doppelte Funktion von Medien in der Grundbildung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d</a:t>
            </a:r>
            <a:r>
              <a:rPr lang="de-DE" dirty="0" smtClean="0"/>
              <a:t>igitale Medien als Lerninstrumente für Grundbildungsinhalte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d</a:t>
            </a:r>
            <a:r>
              <a:rPr lang="de-DE" dirty="0" smtClean="0"/>
              <a:t>igital </a:t>
            </a:r>
            <a:r>
              <a:rPr lang="de-DE" dirty="0" err="1" smtClean="0"/>
              <a:t>literacy</a:t>
            </a:r>
            <a:r>
              <a:rPr lang="de-DE" dirty="0" smtClean="0"/>
              <a:t> als eigenständiges Lernziel der Grundbildung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61B8B63-2F36-4663-9F09-6674F510D140}" type="datetime1">
              <a:rPr lang="de-DE" smtClean="0"/>
              <a:pPr/>
              <a:t>04.03.2015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0246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18656" y="1921607"/>
            <a:ext cx="8258327" cy="707886"/>
          </a:xfrm>
        </p:spPr>
        <p:txBody>
          <a:bodyPr/>
          <a:lstStyle/>
          <a:p>
            <a:r>
              <a:rPr lang="de-DE" dirty="0"/>
              <a:t>Ich-will-lernen.de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Beispiel: Lernportale des Deutschen Volkshochschul-Verbandes 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5122700" y="2126595"/>
            <a:ext cx="3499486" cy="4401205"/>
          </a:xfrm>
        </p:spPr>
        <p:txBody>
          <a:bodyPr/>
          <a:lstStyle/>
          <a:p>
            <a:r>
              <a:rPr lang="de-DE" sz="1400" b="1" dirty="0" smtClean="0"/>
              <a:t>Alphabetisierung und Grundbildung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Lesen und Schreiben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Rechnen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Alltagsbezogene Übungen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r>
              <a:rPr lang="de-DE" sz="1400" b="1" dirty="0" smtClean="0"/>
              <a:t>Schulabschluss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Deutsch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Mathematik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Englisch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Berufsbezogene Übungen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r>
              <a:rPr lang="de-DE" sz="1400" b="1" dirty="0" smtClean="0"/>
              <a:t>Leben und Geld (ökonomische Grundbildung)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Arbeit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Banken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Haushalt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Konsum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Schulden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Vorsorge</a:t>
            </a:r>
          </a:p>
          <a:p>
            <a:endParaRPr lang="de-DE" sz="14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61B8B63-2F36-4663-9F09-6674F510D140}" type="datetime1">
              <a:rPr lang="de-DE" smtClean="0"/>
              <a:pPr/>
              <a:t>04.03.2015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71" y="2629493"/>
            <a:ext cx="4703329" cy="292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927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18656" y="1876573"/>
            <a:ext cx="8258327" cy="707886"/>
          </a:xfrm>
        </p:spPr>
        <p:txBody>
          <a:bodyPr/>
          <a:lstStyle/>
          <a:p>
            <a:r>
              <a:rPr lang="de-DE" dirty="0"/>
              <a:t>Ich-will-deutsch-lernen.de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18656" y="846258"/>
            <a:ext cx="8259042" cy="400110"/>
          </a:xfrm>
        </p:spPr>
        <p:txBody>
          <a:bodyPr/>
          <a:lstStyle/>
          <a:p>
            <a:r>
              <a:rPr lang="de-DE" dirty="0"/>
              <a:t>Beispiel: Lernportale des Deutschen Volkshochschul-Verbandes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61B8B63-2F36-4663-9F09-6674F510D140}" type="datetime1">
              <a:rPr lang="de-DE" smtClean="0"/>
              <a:pPr/>
              <a:t>04.03.2015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8432"/>
            <a:ext cx="4389805" cy="398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56" y="2368432"/>
            <a:ext cx="4114800" cy="336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402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53342" y="1926249"/>
            <a:ext cx="8258327" cy="707886"/>
          </a:xfrm>
        </p:spPr>
        <p:txBody>
          <a:bodyPr/>
          <a:lstStyle/>
          <a:p>
            <a:r>
              <a:rPr lang="de-DE" dirty="0"/>
              <a:t>G</a:t>
            </a:r>
            <a:r>
              <a:rPr lang="de-DE" dirty="0" smtClean="0"/>
              <a:t>ruppe 1:</a:t>
            </a:r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18656" y="846258"/>
            <a:ext cx="8259042" cy="707886"/>
          </a:xfrm>
        </p:spPr>
        <p:txBody>
          <a:bodyPr/>
          <a:lstStyle/>
          <a:p>
            <a:r>
              <a:rPr lang="de-DE" dirty="0" smtClean="0"/>
              <a:t>Wie lassen sich digitale und Online-Lernangebote konzeptionell in den Bildungseinrichtungen verankern?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72347" y="2751669"/>
            <a:ext cx="8259042" cy="2246769"/>
          </a:xfrm>
        </p:spPr>
        <p:txBody>
          <a:bodyPr/>
          <a:lstStyle/>
          <a:p>
            <a:r>
              <a:rPr lang="de-DE" b="1" dirty="0" smtClean="0"/>
              <a:t>Ausstattung /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Welchen Zugang zu medialen Ressourcen hat der Grundbildungsbereich aktuell und welchen braucht 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Welche Ausstattung (Hardware / Software) brauchen Einrichtungen, um erfolgreich digitale Grundbildungsangebote machen zu können?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Welche Art und welcher Umfang an Support ist notwendig und wie kann dieser organisiert werden?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61B8B63-2F36-4663-9F09-6674F510D140}" type="datetime1">
              <a:rPr lang="de-DE" smtClean="0"/>
              <a:pPr/>
              <a:t>04.03.2015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174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18656" y="2053476"/>
            <a:ext cx="8258327" cy="400110"/>
          </a:xfrm>
        </p:spPr>
        <p:txBody>
          <a:bodyPr/>
          <a:lstStyle/>
          <a:p>
            <a:r>
              <a:rPr lang="de-DE" dirty="0" smtClean="0"/>
              <a:t>Gruppe 2: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18656" y="846258"/>
            <a:ext cx="8259042" cy="1015663"/>
          </a:xfrm>
        </p:spPr>
        <p:txBody>
          <a:bodyPr/>
          <a:lstStyle/>
          <a:p>
            <a:r>
              <a:rPr lang="de-DE" dirty="0"/>
              <a:t>Wie lassen sich digitale und Online-Lernangebote konzeptionell in den Bildungseinrichtungen verankern?</a:t>
            </a:r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418656" y="2574387"/>
            <a:ext cx="8259042" cy="2554545"/>
          </a:xfrm>
        </p:spPr>
        <p:txBody>
          <a:bodyPr/>
          <a:lstStyle/>
          <a:p>
            <a:r>
              <a:rPr lang="de-DE" b="1" dirty="0" smtClean="0"/>
              <a:t>Formate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Was bedeutet „Grundbildung online“ für die Formatentwicklung an den Einrichtungen?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Wo und wie sind Kurse mit Online-Anteilen denkbar?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Wie werden diese etabliert?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Und was bedeutet dieser Schritt für Teilnahme, Verbindlichkeiten etc.?</a:t>
            </a:r>
            <a:endParaRPr lang="de-DE" dirty="0"/>
          </a:p>
          <a:p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61B8B63-2F36-4663-9F09-6674F510D140}" type="datetime1">
              <a:rPr lang="de-DE" smtClean="0"/>
              <a:pPr/>
              <a:t>04.03.2015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7194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19371" y="1866501"/>
            <a:ext cx="8258327" cy="707886"/>
          </a:xfrm>
        </p:spPr>
        <p:txBody>
          <a:bodyPr/>
          <a:lstStyle/>
          <a:p>
            <a:r>
              <a:rPr lang="de-DE" smtClean="0"/>
              <a:t>Gruppe </a:t>
            </a:r>
            <a:r>
              <a:rPr lang="de-DE" dirty="0" smtClean="0"/>
              <a:t>3:</a:t>
            </a:r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18656" y="873989"/>
            <a:ext cx="8258327" cy="1015663"/>
          </a:xfrm>
        </p:spPr>
        <p:txBody>
          <a:bodyPr/>
          <a:lstStyle/>
          <a:p>
            <a:r>
              <a:rPr lang="de-DE" dirty="0" smtClean="0"/>
              <a:t>Wie lassen sich digitale und Online-Lernangebote konzeptionell in den Bildungseinrichtungen verankern?</a:t>
            </a:r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418656" y="2574387"/>
            <a:ext cx="8259042" cy="1938992"/>
          </a:xfrm>
        </p:spPr>
        <p:txBody>
          <a:bodyPr/>
          <a:lstStyle/>
          <a:p>
            <a:r>
              <a:rPr lang="de-DE" b="1" dirty="0"/>
              <a:t>Kursleitung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Welche Qualifikationen müssen Kursleiter/innen haben, um erfolgreich mit digitalen Medien im Kursraum zu arbeiten und Onlinelernen zu begleiten?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Wie können und müssen Kursleiter/innen fortgebildet werden?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Und wie wird Onlinebetreuung und –</a:t>
            </a:r>
            <a:r>
              <a:rPr lang="de-DE" dirty="0" err="1" smtClean="0"/>
              <a:t>unterricht</a:t>
            </a:r>
            <a:r>
              <a:rPr lang="de-DE" dirty="0" smtClean="0"/>
              <a:t> eigentlich honoriert?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61B8B63-2F36-4663-9F09-6674F510D140}" type="datetime1">
              <a:rPr lang="de-DE" smtClean="0"/>
              <a:pPr/>
              <a:t>04.03.2015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2512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19371" y="1213721"/>
            <a:ext cx="8258327" cy="707886"/>
          </a:xfrm>
        </p:spPr>
        <p:txBody>
          <a:bodyPr/>
          <a:lstStyle/>
          <a:p>
            <a:r>
              <a:rPr lang="de-DE" dirty="0"/>
              <a:t>grundbildung.de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61B8B63-2F36-4663-9F09-6674F510D140}" type="datetime1">
              <a:rPr lang="de-DE" smtClean="0"/>
              <a:pPr/>
              <a:t>04.03.2015</a:t>
            </a:fld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128" y="1921607"/>
            <a:ext cx="6005744" cy="459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955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d</a:t>
            </a:r>
            <a:r>
              <a:rPr lang="de-DE" dirty="0" smtClean="0"/>
              <a:t>vv-fortbildung.de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61B8B63-2F36-4663-9F09-6674F510D140}" type="datetime1">
              <a:rPr lang="de-DE" smtClean="0"/>
              <a:pPr/>
              <a:t>04.03.2015</a:t>
            </a:fld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26" y="1702608"/>
            <a:ext cx="6436311" cy="476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787272"/>
      </p:ext>
    </p:extLst>
  </p:cSld>
  <p:clrMapOvr>
    <a:masterClrMapping/>
  </p:clrMapOvr>
</p:sld>
</file>

<file path=ppt/theme/theme1.xml><?xml version="1.0" encoding="utf-8"?>
<a:theme xmlns:a="http://schemas.openxmlformats.org/drawingml/2006/main" name="Programm-Überschriften">
  <a:themeElements>
    <a:clrScheme name="Benutzerdefiniert 8">
      <a:dk1>
        <a:srgbClr val="00285A"/>
      </a:dk1>
      <a:lt1>
        <a:srgbClr val="B3BFCE"/>
      </a:lt1>
      <a:dk2>
        <a:srgbClr val="667E9C"/>
      </a:dk2>
      <a:lt2>
        <a:srgbClr val="FFFFFF"/>
      </a:lt2>
      <a:accent1>
        <a:srgbClr val="FAB90F"/>
      </a:accent1>
      <a:accent2>
        <a:srgbClr val="EB640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Programm-Überschriften</Template>
  <TotalTime>0</TotalTime>
  <Words>280</Words>
  <Application>Microsoft Office PowerPoint</Application>
  <PresentationFormat>Bildschirmpräsentation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3" baseType="lpstr">
      <vt:lpstr>Programm-Überschriften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Kathrin Hendrischk</dc:creator>
  <cp:lastModifiedBy>Celia Sokolowsky</cp:lastModifiedBy>
  <cp:revision>23</cp:revision>
  <cp:lastPrinted>2015-03-04T13:52:53Z</cp:lastPrinted>
  <dcterms:created xsi:type="dcterms:W3CDTF">2015-01-26T09:49:13Z</dcterms:created>
  <dcterms:modified xsi:type="dcterms:W3CDTF">2015-03-04T13:53:02Z</dcterms:modified>
</cp:coreProperties>
</file>