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701" r:id="rId4"/>
  </p:sldMasterIdLst>
  <p:notesMasterIdLst>
    <p:notesMasterId r:id="rId13"/>
  </p:notesMasterIdLst>
  <p:handoutMasterIdLst>
    <p:handoutMasterId r:id="rId14"/>
  </p:handoutMasterIdLst>
  <p:sldIdLst>
    <p:sldId id="351" r:id="rId5"/>
    <p:sldId id="370" r:id="rId6"/>
    <p:sldId id="354" r:id="rId7"/>
    <p:sldId id="355" r:id="rId8"/>
    <p:sldId id="352" r:id="rId9"/>
    <p:sldId id="353" r:id="rId10"/>
    <p:sldId id="368" r:id="rId11"/>
    <p:sldId id="350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ise Lauppe" initials="L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4F81BD"/>
    <a:srgbClr val="990000"/>
    <a:srgbClr val="F79646"/>
    <a:srgbClr val="4BACC6"/>
    <a:srgbClr val="9BBB59"/>
    <a:srgbClr val="806484"/>
    <a:srgbClr val="C0504D"/>
    <a:srgbClr val="4B7575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3077" autoAdjust="0"/>
  </p:normalViewPr>
  <p:slideViewPr>
    <p:cSldViewPr snapToObjects="1">
      <p:cViewPr>
        <p:scale>
          <a:sx n="75" d="100"/>
          <a:sy n="75" d="100"/>
        </p:scale>
        <p:origin x="-1944" y="-486"/>
      </p:cViewPr>
      <p:guideLst>
        <p:guide orient="horz" pos="799"/>
        <p:guide orient="horz" pos="4031"/>
        <p:guide pos="4808"/>
        <p:guide pos="3135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>
        <p:scale>
          <a:sx n="200" d="100"/>
          <a:sy n="200" d="100"/>
        </p:scale>
        <p:origin x="-714" y="4248"/>
      </p:cViewPr>
      <p:guideLst>
        <p:guide orient="horz" pos="3127"/>
        <p:guide pos="214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55" y="0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0037F2DA-C835-4916-ABFE-0FCF7DBF1483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55" y="9429039"/>
            <a:ext cx="2946135" cy="496015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2AB0D5C1-281C-40E8-9F6B-39B523BC261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83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88120625-22CC-45BE-AB05-870ACB140ADF}" type="datetimeFigureOut">
              <a:rPr lang="de-DE" smtClean="0"/>
              <a:t>12.03.2015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381000"/>
            <a:ext cx="4459288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342068" y="3885096"/>
            <a:ext cx="6248397" cy="5750524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226AD04-8D99-4C93-9968-5733C9898A2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225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4118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632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381000"/>
            <a:ext cx="4459288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93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381000"/>
            <a:ext cx="4459288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87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381000"/>
            <a:ext cx="4459288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1354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381000"/>
            <a:ext cx="4459288" cy="33432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325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2170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6AD04-8D99-4C93-9968-5733C9898A2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7538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Relationship Id="rId4" Type="http://schemas.openxmlformats.org/officeDocument/2006/relationships/image" Target="/Users/wolfganggast/Desktop/vhs_HEUTE/vhs-dvv_logo_RGB_pos_hor.png" TargetMode="Externa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/Users/wolfganggast/Desktop/vhs_HEUTE/vhs-dvv_logo_RGB_pos_hor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Relationship Id="rId4" Type="http://schemas.openxmlformats.org/officeDocument/2006/relationships/image" Target="/Users/wolfganggast/Desktop/vhs_HEUTE/vhs-dvv_logo_RGB_pos_hor.png" TargetMode="Externa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/Users/wolfganggast/Desktop/vhs_HEUTE/vhs-dvv_logo_RGB_pos_hor.png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6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CED2D7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7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78A8D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pic>
        <p:nvPicPr>
          <p:cNvPr id="7" name="Picture 79" descr="TELC_WEI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3"/>
            <a:ext cx="1066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33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743200"/>
            <a:ext cx="5486400" cy="1081088"/>
          </a:xfrm>
          <a:extLst/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altLang="en-US" noProof="0" smtClean="0"/>
              <a:t>Titelmasterformat durch Klicken bearbeiten</a:t>
            </a:r>
          </a:p>
        </p:txBody>
      </p:sp>
      <p:sp>
        <p:nvSpPr>
          <p:cNvPr id="5433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035175"/>
            <a:ext cx="5486400" cy="457200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de-DE" altLang="en-US" noProof="0" smtClean="0"/>
              <a:t>Formatvorlage des Untertitelmasters durch Klicken bearbeiten</a:t>
            </a:r>
          </a:p>
        </p:txBody>
      </p:sp>
      <p:sp>
        <p:nvSpPr>
          <p:cNvPr id="8" name="Rectangle 81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Datumsplatzhalter 3"/>
          <p:cNvSpPr txBox="1">
            <a:spLocks/>
          </p:cNvSpPr>
          <p:nvPr userDrawn="1"/>
        </p:nvSpPr>
        <p:spPr bwMode="auto">
          <a:xfrm>
            <a:off x="228600" y="64008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r" defTabSz="914400" rtl="0" eaLnBrk="1" latinLnBrk="0" hangingPunct="1">
              <a:defRPr sz="1000" kern="1200">
                <a:solidFill>
                  <a:srgbClr val="878A8D"/>
                </a:solidFill>
                <a:latin typeface="Helvetica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dirty="0" smtClean="0"/>
              <a:t>25.11.2014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81187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B27A0-6B8D-4924-BF37-B9826917EF2E}" type="datetime1">
              <a:rPr lang="de-DE" smtClean="0"/>
              <a:t>12.03.2015</a:t>
            </a:fld>
            <a:endParaRPr lang="de-DE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89F70F-B6C9-4FB1-9604-FA81E17DD53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990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5A5925-42C9-4E13-B3A1-B543314FE8E9}" type="datetime1">
              <a:rPr lang="de-DE" smtClean="0"/>
              <a:t>12.03.2015</a:t>
            </a:fld>
            <a:endParaRPr lang="de-DE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4245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67513" y="1347788"/>
            <a:ext cx="2147887" cy="474821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23850" y="1347788"/>
            <a:ext cx="6291263" cy="47482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A80DE-2D8E-493A-8082-61C54135DB1E}" type="datetime1">
              <a:rPr lang="de-DE" smtClean="0"/>
              <a:t>12.03.2015</a:t>
            </a:fld>
            <a:endParaRPr lang="de-DE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513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E7886B-510F-465D-9901-3D31DCF0D0CD}" type="datetime1">
              <a:rPr lang="de-DE" smtClean="0"/>
              <a:t>12.03.2015</a:t>
            </a:fld>
            <a:endParaRPr lang="de-DE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17067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3B72E-86D2-4868-A955-16B3F93391F2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7BE5-E992-49F3-9814-73D0746B614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27438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13B62-F8AF-4636-ACE5-D4AC3EEC3DFB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94219-9EB8-4F0A-A90B-BCE88E5DF8F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9333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D449-066F-4FF5-A2E3-7310BF4397D2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2D64B-80A0-4D02-BF96-661F03A1533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157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F1695-F112-4DDE-A89F-8BC6A3194777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D63AD-14C2-4164-99EE-3CA3E44A6E3A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5437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55081-667B-4DD9-80F2-C1CBB47F5F90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39AAD-4283-436C-AAFE-BF14215851E1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65014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BBFF1-0C9E-42FE-B5BC-89C7DAEB7542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01E4A-D701-420C-947B-7BE12D4D839E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337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192626-861A-4523-8E92-B996B737B46C}" type="datetime1">
              <a:rPr lang="de-DE" smtClean="0"/>
              <a:t>12.03.2015</a:t>
            </a:fld>
            <a:endParaRPr lang="de-DE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89F70F-B6C9-4FB1-9604-FA81E17DD53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0968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DD117-3C74-45E5-B750-20E0097AD441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B32E6-8CB4-44D5-A1CF-C7A96CA5A92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37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16F44-9D13-440D-BA0D-4A613696DF45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D3A97-C399-447C-852D-510D1ABC87B5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32730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90082-8B24-4BEF-A561-CF9C75381E6B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B0361-0384-4A8E-8C40-721D646EA388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39471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08971-ABBB-4C4D-B847-63777B77B05D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C9DC-5E36-480B-8F56-1EDA730D8E13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2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0BE98-028C-40C1-B86C-931BA07902AD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315A-97F8-4821-BAB5-BBEE7DA099D9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7722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651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096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082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90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29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6854CA-95BF-4052-BDB6-9588CBEBE96D}" type="datetime1">
              <a:rPr lang="de-DE" smtClean="0"/>
              <a:t>12.03.2015</a:t>
            </a:fld>
            <a:endParaRPr lang="de-DE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89F70F-B6C9-4FB1-9604-FA81E17DD53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6231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6920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374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6078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2098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806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32818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63550"/>
            <a:ext cx="7302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04813"/>
            <a:ext cx="53641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3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idx="14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8" name="Inhaltsplatzhalter 2"/>
          <p:cNvSpPr>
            <a:spLocks noGrp="1"/>
          </p:cNvSpPr>
          <p:nvPr>
            <p:ph idx="15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619086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463"/>
            <a:ext cx="284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3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385732" y="306417"/>
            <a:ext cx="4291965" cy="369332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3561991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3377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216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535931-293F-46F2-B76D-C0758BF3DCB3}" type="datetime1">
              <a:rPr lang="de-DE" smtClean="0"/>
              <a:t>12.03.2015</a:t>
            </a:fld>
            <a:endParaRPr lang="de-DE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2602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1598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38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6622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318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662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5784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0566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4494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2544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756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23850" y="2514600"/>
            <a:ext cx="42195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95825" y="2514600"/>
            <a:ext cx="4219575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CA88B-DD5B-4817-8C2F-2E8855694B15}" type="datetime1">
              <a:rPr lang="de-DE" smtClean="0"/>
              <a:t>12.03.2015</a:t>
            </a:fld>
            <a:endParaRPr lang="de-DE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084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63550"/>
            <a:ext cx="7302500" cy="643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404813"/>
            <a:ext cx="5364163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Inhaltsplatzhalter 2"/>
          <p:cNvSpPr>
            <a:spLocks noGrp="1"/>
          </p:cNvSpPr>
          <p:nvPr>
            <p:ph idx="13"/>
          </p:nvPr>
        </p:nvSpPr>
        <p:spPr>
          <a:xfrm>
            <a:off x="2509537" y="2588052"/>
            <a:ext cx="6075894" cy="40011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>
                <a:solidFill>
                  <a:schemeClr val="tx1"/>
                </a:solidFill>
                <a:latin typeface="+mn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27" name="Inhaltsplatzhalter 2"/>
          <p:cNvSpPr>
            <a:spLocks noGrp="1"/>
          </p:cNvSpPr>
          <p:nvPr>
            <p:ph idx="14"/>
          </p:nvPr>
        </p:nvSpPr>
        <p:spPr>
          <a:xfrm>
            <a:off x="2509537" y="2988163"/>
            <a:ext cx="6075894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</p:txBody>
      </p:sp>
      <p:sp>
        <p:nvSpPr>
          <p:cNvPr id="28" name="Inhaltsplatzhalter 2"/>
          <p:cNvSpPr>
            <a:spLocks noGrp="1"/>
          </p:cNvSpPr>
          <p:nvPr>
            <p:ph idx="15"/>
          </p:nvPr>
        </p:nvSpPr>
        <p:spPr>
          <a:xfrm>
            <a:off x="2509536" y="4244732"/>
            <a:ext cx="6075895" cy="3385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 i="0">
                <a:solidFill>
                  <a:schemeClr val="tx1"/>
                </a:solidFill>
                <a:latin typeface="+mj-lt"/>
              </a:defRPr>
            </a:lvl1pPr>
            <a:lvl4pPr>
              <a:defRPr sz="2000" b="1" i="0"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6" name="Textplatzhalter 13"/>
          <p:cNvSpPr>
            <a:spLocks noGrp="1"/>
          </p:cNvSpPr>
          <p:nvPr>
            <p:ph type="body" sz="quarter" idx="17"/>
          </p:nvPr>
        </p:nvSpPr>
        <p:spPr>
          <a:xfrm>
            <a:off x="2512089" y="4496963"/>
            <a:ext cx="6091484" cy="338554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>
              <a:buNone/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43140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vhs-dvv_logo_RGB_pos_hor.png" descr="/Users/wolfganggast/Desktop/vhs_HEUTE/vhs-dvv_logo_RGB_pos_hor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44463"/>
            <a:ext cx="2844800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Textplatzhalter 18"/>
          <p:cNvSpPr>
            <a:spLocks noGrp="1"/>
          </p:cNvSpPr>
          <p:nvPr>
            <p:ph type="body" sz="quarter" idx="10"/>
          </p:nvPr>
        </p:nvSpPr>
        <p:spPr>
          <a:xfrm>
            <a:off x="419371" y="1213721"/>
            <a:ext cx="8258327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1" name="Textplatzhalter 18"/>
          <p:cNvSpPr>
            <a:spLocks noGrp="1"/>
          </p:cNvSpPr>
          <p:nvPr>
            <p:ph type="body" sz="quarter" idx="12"/>
          </p:nvPr>
        </p:nvSpPr>
        <p:spPr>
          <a:xfrm>
            <a:off x="418656" y="846258"/>
            <a:ext cx="8259042" cy="400110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 smtClean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43" name="Textplatzhalter 18"/>
          <p:cNvSpPr>
            <a:spLocks noGrp="1"/>
          </p:cNvSpPr>
          <p:nvPr>
            <p:ph type="body" sz="quarter" idx="13"/>
          </p:nvPr>
        </p:nvSpPr>
        <p:spPr>
          <a:xfrm>
            <a:off x="4385732" y="306417"/>
            <a:ext cx="4291965" cy="369332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none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sp>
        <p:nvSpPr>
          <p:cNvPr id="13" name="Textplatzhalter 18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3561991"/>
          </a:xfrm>
          <a:custGeom>
            <a:avLst/>
            <a:gdLst>
              <a:gd name="connsiteX0" fmla="*/ 0 w 4350143"/>
              <a:gd name="connsiteY0" fmla="*/ 0 h 1139315"/>
              <a:gd name="connsiteX1" fmla="*/ 4350143 w 4350143"/>
              <a:gd name="connsiteY1" fmla="*/ 0 h 1139315"/>
              <a:gd name="connsiteX2" fmla="*/ 4350143 w 4350143"/>
              <a:gd name="connsiteY2" fmla="*/ 1139315 h 1139315"/>
              <a:gd name="connsiteX3" fmla="*/ 0 w 4350143"/>
              <a:gd name="connsiteY3" fmla="*/ 1139315 h 1139315"/>
              <a:gd name="connsiteX4" fmla="*/ 0 w 4350143"/>
              <a:gd name="connsiteY4" fmla="*/ 0 h 113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 wrap="square">
            <a:sp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de-DE" sz="2000" b="0" i="0" u="none" strike="noStrike" kern="1200" cap="none" spc="0" normalizeH="0" baseline="0" noProof="0">
                <a:ln>
                  <a:noFill/>
                </a:ln>
                <a:solidFill>
                  <a:srgbClr val="00285A"/>
                </a:solidFill>
                <a:effectLst/>
                <a:uLnTx/>
                <a:uFillTx/>
                <a:cs typeface="Arial"/>
              </a:defRPr>
            </a:lvl1pPr>
            <a:lvl4pPr>
              <a:buNone/>
              <a:defRPr/>
            </a:lvl4pPr>
          </a:lstStyle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84293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0202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37FBD-962C-4BA2-9786-4AD4B97ABB03}" type="datetime1">
              <a:rPr lang="de-DE" smtClean="0"/>
              <a:t>12.03.2015</a:t>
            </a:fld>
            <a:endParaRPr lang="de-DE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E889F70F-B6C9-4FB1-9604-FA81E17DD53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72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64F97-6FBC-475C-B9B7-BF111EFA6B14}" type="datetime1">
              <a:rPr lang="de-DE" smtClean="0"/>
              <a:t>12.03.2015</a:t>
            </a:fld>
            <a:endParaRPr lang="de-DE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786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37F98E-355D-4011-BD5B-E4844B110594}" type="datetime1">
              <a:rPr lang="de-DE" smtClean="0"/>
              <a:t>12.03.2015</a:t>
            </a:fld>
            <a:endParaRPr lang="de-DE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2660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795A56-C7C8-433D-83A8-659DA84BB988}" type="datetime1">
              <a:rPr lang="de-DE" smtClean="0"/>
              <a:t>12.03.2015</a:t>
            </a:fld>
            <a:endParaRPr lang="de-DE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58200" y="6438900"/>
            <a:ext cx="6858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889F70F-B6C9-4FB1-9604-FA81E17DD5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574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solidFill>
            <a:srgbClr val="CED2D7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1347788"/>
            <a:ext cx="8591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Faktoren, die zu Bewertungsfehlern führen können</a:t>
            </a:r>
          </a:p>
        </p:txBody>
      </p:sp>
      <p:sp>
        <p:nvSpPr>
          <p:cNvPr id="1028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2514600"/>
            <a:ext cx="85915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Kontaminationseffekt</a:t>
            </a:r>
          </a:p>
          <a:p>
            <a:pPr lvl="0"/>
            <a:r>
              <a:rPr lang="de-DE" altLang="en-US" smtClean="0"/>
              <a:t>Bewertungsfehler, der aufgrund persönlicher Verhaltensreaktionen und Präferenzen des Bewertenden auftritt</a:t>
            </a:r>
          </a:p>
          <a:p>
            <a:pPr lvl="0"/>
            <a:endParaRPr lang="de-DE" altLang="en-US" smtClean="0"/>
          </a:p>
          <a:p>
            <a:pPr lvl="0"/>
            <a:r>
              <a:rPr lang="de-DE" altLang="en-US" smtClean="0"/>
              <a:t>Halo-Effekt oder Hof-Effekt</a:t>
            </a:r>
          </a:p>
          <a:p>
            <a:pPr lvl="0"/>
            <a:r>
              <a:rPr lang="de-DE" altLang="en-US" smtClean="0"/>
              <a:t>Bewertungsfehler aufgrund der Kenntnis anderer (sehr guter oder schlechter) Leistungen des KandidatenMastertextformat bearbeiten</a:t>
            </a:r>
          </a:p>
        </p:txBody>
      </p:sp>
      <p:sp>
        <p:nvSpPr>
          <p:cNvPr id="53315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78A8D"/>
                </a:solidFill>
                <a:cs typeface="Times New Roman" charset="0"/>
              </a:defRPr>
            </a:lvl1pPr>
          </a:lstStyle>
          <a:p>
            <a:fld id="{D7509E1A-CA82-4E3A-AFF6-2D5553FEB6E7}" type="datetime1">
              <a:rPr lang="de-DE" smtClean="0"/>
              <a:t>12.03.2015</a:t>
            </a:fld>
            <a:endParaRPr lang="de-DE" dirty="0"/>
          </a:p>
        </p:txBody>
      </p:sp>
      <p:sp>
        <p:nvSpPr>
          <p:cNvPr id="1030" name="Rectangle 73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78A8D"/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" pitchFamily="34" charset="0"/>
                <a:cs typeface="Times New Roman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331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0855" y="6400800"/>
            <a:ext cx="3276600" cy="342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78A8D"/>
                </a:solidFill>
                <a:latin typeface="Helvetica" pitchFamily="34" charset="0"/>
                <a:ea typeface="+mn-ea"/>
                <a:cs typeface="+mn-cs"/>
              </a:defRPr>
            </a:lvl1pPr>
          </a:lstStyle>
          <a:p>
            <a:r>
              <a:rPr lang="de-DE" dirty="0" err="1" smtClean="0"/>
              <a:t>telc</a:t>
            </a:r>
            <a:r>
              <a:rPr lang="de-DE" dirty="0" smtClean="0"/>
              <a:t> </a:t>
            </a:r>
            <a:r>
              <a:rPr lang="de-DE" dirty="0" err="1" smtClean="0"/>
              <a:t>gGmbH</a:t>
            </a:r>
            <a:endParaRPr lang="de-DE" dirty="0"/>
          </a:p>
        </p:txBody>
      </p:sp>
      <p:pic>
        <p:nvPicPr>
          <p:cNvPr id="1034" name="Picture 76" descr="TELC_WEISS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0813"/>
            <a:ext cx="10668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+mj-lt"/>
          <a:ea typeface="Times New Roman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ea typeface="Times New Roman" charset="0"/>
          <a:cs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ea typeface="Times New Roman" charset="0"/>
          <a:cs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ea typeface="Times New Roman" charset="0"/>
          <a:cs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ea typeface="Times New Roman" charset="0"/>
          <a:cs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cs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cs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cs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hlink"/>
          </a:solidFill>
          <a:latin typeface="Akzidenz-Grotesk Std Regular" pitchFamily="50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1pPr>
      <a:lvl2pPr marL="957263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Arial" charset="0"/>
        <a:buAutoNum type="arabicPeriod"/>
        <a:defRPr sz="2000">
          <a:solidFill>
            <a:schemeClr val="tx1"/>
          </a:solidFill>
          <a:latin typeface="Helvetica" pitchFamily="34" charset="0"/>
          <a:ea typeface="Times New Roman" charset="0"/>
          <a:cs typeface="+mn-cs"/>
        </a:defRPr>
      </a:lvl2pPr>
      <a:lvl3pPr marL="1484313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rabicPeriod"/>
        <a:defRPr sz="2000">
          <a:solidFill>
            <a:schemeClr val="tx1"/>
          </a:solidFill>
          <a:latin typeface="Helvetica" pitchFamily="34" charset="0"/>
          <a:ea typeface="Times New Roman" charset="0"/>
          <a:cs typeface="+mn-cs"/>
        </a:defRPr>
      </a:lvl3pPr>
      <a:lvl4pPr marL="2044700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AutoNum type="arabicPeriod"/>
        <a:defRPr sz="2000">
          <a:solidFill>
            <a:schemeClr val="tx1"/>
          </a:solidFill>
          <a:latin typeface="Helvetica" pitchFamily="34" charset="0"/>
          <a:ea typeface="Times New Roman" charset="0"/>
          <a:cs typeface="+mn-cs"/>
        </a:defRPr>
      </a:lvl4pPr>
      <a:lvl5pPr marL="2605088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charset="0"/>
        <a:buAutoNum type="arabicPeriod"/>
        <a:defRPr sz="2000">
          <a:solidFill>
            <a:schemeClr val="tx1"/>
          </a:solidFill>
          <a:latin typeface="Helvetica" pitchFamily="34" charset="0"/>
          <a:ea typeface="Times New Roman" charset="0"/>
          <a:cs typeface="+mn-cs"/>
        </a:defRPr>
      </a:lvl5pPr>
      <a:lvl6pPr marL="3062288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AutoNum type="arabicPeriod"/>
        <a:defRPr sz="2000">
          <a:solidFill>
            <a:schemeClr val="tx1"/>
          </a:solidFill>
          <a:latin typeface="Helvetica" pitchFamily="34" charset="0"/>
          <a:cs typeface="+mn-cs"/>
        </a:defRPr>
      </a:lvl6pPr>
      <a:lvl7pPr marL="3519488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AutoNum type="arabicPeriod"/>
        <a:defRPr sz="2000">
          <a:solidFill>
            <a:schemeClr val="tx1"/>
          </a:solidFill>
          <a:latin typeface="Helvetica" pitchFamily="34" charset="0"/>
          <a:cs typeface="+mn-cs"/>
        </a:defRPr>
      </a:lvl7pPr>
      <a:lvl8pPr marL="3976688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AutoNum type="arabicPeriod"/>
        <a:defRPr sz="2000">
          <a:solidFill>
            <a:schemeClr val="tx1"/>
          </a:solidFill>
          <a:latin typeface="Helvetica" pitchFamily="34" charset="0"/>
          <a:cs typeface="+mn-cs"/>
        </a:defRPr>
      </a:lvl8pPr>
      <a:lvl9pPr marL="4433888" indent="-3810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5000"/>
        <a:buFont typeface="Arial" pitchFamily="34" charset="0"/>
        <a:buAutoNum type="arabicPeriod"/>
        <a:defRPr sz="2000">
          <a:solidFill>
            <a:schemeClr val="tx1"/>
          </a:solidFill>
          <a:latin typeface="Helvetic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Titelmasterformat durch Klicken bearbeiten</a:t>
            </a:r>
            <a:endParaRPr lang="en-US" altLang="en-US" smtClean="0"/>
          </a:p>
        </p:txBody>
      </p:sp>
      <p:sp>
        <p:nvSpPr>
          <p:cNvPr id="2051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en-US" smtClean="0"/>
              <a:t>Textmasterformat bearbeiten</a:t>
            </a:r>
          </a:p>
          <a:p>
            <a:pPr lvl="1"/>
            <a:r>
              <a:rPr lang="de-DE" altLang="en-US" smtClean="0"/>
              <a:t>Zweite Ebene</a:t>
            </a:r>
          </a:p>
          <a:p>
            <a:pPr lvl="2"/>
            <a:r>
              <a:rPr lang="de-DE" altLang="en-US" smtClean="0"/>
              <a:t>Dritte Ebene</a:t>
            </a:r>
          </a:p>
          <a:p>
            <a:pPr lvl="3"/>
            <a:r>
              <a:rPr lang="de-DE" altLang="en-US" smtClean="0"/>
              <a:t>Vierte Ebene</a:t>
            </a:r>
          </a:p>
          <a:p>
            <a:pPr lvl="4"/>
            <a:r>
              <a:rPr lang="de-DE" altLang="en-US" smtClean="0"/>
              <a:t>Fünfte Ebene</a:t>
            </a:r>
            <a:endParaRPr lang="en-US" alt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CBDDE6D2-205F-4168-A2BE-6E016DD2B3EC}" type="datetime1">
              <a:rPr lang="de-DE" altLang="en-US" smtClean="0"/>
              <a:t>12.03.2015</a:t>
            </a:fld>
            <a:endParaRPr lang="en-US" alt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Times New Roman" charset="0"/>
              </a:defRPr>
            </a:lvl1pPr>
          </a:lstStyle>
          <a:p>
            <a:pPr>
              <a:defRPr/>
            </a:pPr>
            <a:fld id="{5C5C76A9-A906-4486-8503-FD38087A8302}" type="slidenum">
              <a:rPr lang="en-US" altLang="en-US"/>
              <a:pPr>
                <a:defRPr/>
              </a:pPr>
              <a:t>‹Nr.›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24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4B646-5B39-4E75-A50A-CEC6246717E4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12.03.2015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7B4D8-0F05-43B1-B8AB-D88AE62EEF41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34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Inhaltsplatzhalter 3"/>
          <p:cNvSpPr>
            <a:spLocks noGrp="1"/>
          </p:cNvSpPr>
          <p:nvPr>
            <p:ph idx="13"/>
          </p:nvPr>
        </p:nvSpPr>
        <p:spPr bwMode="auto">
          <a:xfrm>
            <a:off x="1359889" y="1898830"/>
            <a:ext cx="7712611" cy="310854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sz="28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Herzlich willkommen!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sz="24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de-DE" sz="28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Workshop 1:</a:t>
            </a:r>
            <a:endParaRPr lang="de-DE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sz="2800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„Rahmencurricula und Tests“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Bundesfachkonferenz Grundbildung,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de-DE" b="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März 2015 </a:t>
            </a:r>
            <a:endParaRPr lang="de-DE" b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de-DE" sz="2800" b="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72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193899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Rahmencurricula: Warum? Für wen?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Produkte: Rahmencurricula, Unterrichtsmaterial und mehr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Fortbildungen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Die nächsten Schritte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1506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bgerundetes Rechteck 6"/>
          <p:cNvSpPr/>
          <p:nvPr/>
        </p:nvSpPr>
        <p:spPr>
          <a:xfrm>
            <a:off x="539552" y="3573016"/>
            <a:ext cx="352839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gibt keinen strukturierten Lehrplan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539552" y="5038129"/>
            <a:ext cx="3528392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Es gibt kein systematisch aufbereitetes Unterrichtsmaterial </a:t>
            </a:r>
          </a:p>
        </p:txBody>
      </p:sp>
      <p:sp>
        <p:nvSpPr>
          <p:cNvPr id="14" name="Abgerundetes Rechteck 13"/>
          <p:cNvSpPr/>
          <p:nvPr/>
        </p:nvSpPr>
        <p:spPr>
          <a:xfrm>
            <a:off x="539552" y="2204864"/>
            <a:ext cx="3528392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Personen mit Kenntnissen auf Alpha-Level 3 und 4 werden mit dem derzeitigen Angebot kaum erreicht</a:t>
            </a:r>
          </a:p>
        </p:txBody>
      </p:sp>
      <p:sp>
        <p:nvSpPr>
          <p:cNvPr id="1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444714"/>
            <a:ext cx="8258327" cy="400110"/>
          </a:xfrm>
        </p:spPr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1077251"/>
            <a:ext cx="8259042" cy="707886"/>
          </a:xfrm>
        </p:spPr>
        <p:txBody>
          <a:bodyPr/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Rahmencurricula – warum?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5580112" y="2204864"/>
            <a:ext cx="3024336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neue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Kursformate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mit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klarer Zielorientierung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Abgerundetes Rechteck 18"/>
          <p:cNvSpPr/>
          <p:nvPr/>
        </p:nvSpPr>
        <p:spPr>
          <a:xfrm>
            <a:off x="5652120" y="3573016"/>
            <a:ext cx="3024336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Beschreibung und Gliederung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des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Lernstoffs</a:t>
            </a:r>
            <a:endParaRPr lang="de-DE" dirty="0">
              <a:latin typeface="Arial" pitchFamily="34" charset="0"/>
              <a:cs typeface="Arial" pitchFamily="34" charset="0"/>
              <a:sym typeface="Wingdings" pitchFamily="2" charset="2"/>
            </a:endParaRPr>
          </a:p>
        </p:txBody>
      </p:sp>
      <p:sp>
        <p:nvSpPr>
          <p:cNvPr id="24" name="Pfeil nach rechts 23"/>
          <p:cNvSpPr/>
          <p:nvPr/>
        </p:nvSpPr>
        <p:spPr>
          <a:xfrm>
            <a:off x="4211960" y="2708920"/>
            <a:ext cx="1224136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rechts 24"/>
          <p:cNvSpPr/>
          <p:nvPr/>
        </p:nvSpPr>
        <p:spPr>
          <a:xfrm>
            <a:off x="4211960" y="5517232"/>
            <a:ext cx="1224136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rechts 25"/>
          <p:cNvSpPr/>
          <p:nvPr/>
        </p:nvSpPr>
        <p:spPr>
          <a:xfrm>
            <a:off x="4211960" y="4077072"/>
            <a:ext cx="1224136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Abgerundetes Rechteck 26"/>
          <p:cNvSpPr/>
          <p:nvPr/>
        </p:nvSpPr>
        <p:spPr>
          <a:xfrm>
            <a:off x="5652120" y="5013176"/>
            <a:ext cx="3024336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Entwicklung von Materialien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für den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direkten Einsatz 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im Unterricht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72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419371" y="1444714"/>
            <a:ext cx="8258327" cy="400110"/>
          </a:xfrm>
        </p:spPr>
        <p:txBody>
          <a:bodyPr/>
          <a:lstStyle/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18656" y="1077251"/>
            <a:ext cx="8259042" cy="707886"/>
          </a:xfrm>
        </p:spPr>
        <p:txBody>
          <a:bodyPr/>
          <a:lstStyle/>
          <a:p>
            <a:r>
              <a:rPr lang="de-DE" dirty="0">
                <a:latin typeface="Arial" pitchFamily="34" charset="0"/>
                <a:cs typeface="Arial" pitchFamily="34" charset="0"/>
              </a:rPr>
              <a:t>Rahmencurricula – für wen?</a:t>
            </a:r>
          </a:p>
          <a:p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M:\Rahmencurriculum\Gefördert vom BM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64" y="5614193"/>
            <a:ext cx="1576387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bgerundetes Rechteck 8"/>
          <p:cNvSpPr/>
          <p:nvPr/>
        </p:nvSpPr>
        <p:spPr>
          <a:xfrm>
            <a:off x="539552" y="2323927"/>
            <a:ext cx="5516462" cy="124908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Erwachsene (mit guten mündlichen Deutschkenntnissen), die ihre Schreib- und Lesekenntnisse verbessern wollen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3232002" y="3861048"/>
            <a:ext cx="5516462" cy="124908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Personen mit Kenntnissen auf Alpha-Level 3 und 4</a:t>
            </a: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;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jüngere Teilnehmer/-innen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:\Rahmencurriculum\Gefördert vom BM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64" y="5614193"/>
            <a:ext cx="1576387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4644008" y="3573016"/>
            <a:ext cx="352839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Rahmencurriculum Rechnen 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Stufe 1-3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419100" y="1516782"/>
            <a:ext cx="8258175" cy="400050"/>
          </a:xfrm>
          <a:custGeom>
            <a:avLst/>
            <a:gdLst>
              <a:gd name="T0" fmla="*/ 0 w 4350143"/>
              <a:gd name="T1" fmla="*/ 0 h 1139315"/>
              <a:gd name="T2" fmla="*/ 8258327 w 4350143"/>
              <a:gd name="T3" fmla="*/ 0 h 1139315"/>
              <a:gd name="T4" fmla="*/ 8258327 w 4350143"/>
              <a:gd name="T5" fmla="*/ 400110 h 1139315"/>
              <a:gd name="T6" fmla="*/ 0 w 4350143"/>
              <a:gd name="T7" fmla="*/ 400110 h 1139315"/>
              <a:gd name="T8" fmla="*/ 0 w 4350143"/>
              <a:gd name="T9" fmla="*/ 0 h 1139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19100" y="1148482"/>
            <a:ext cx="8258175" cy="400050"/>
          </a:xfrm>
          <a:custGeom>
            <a:avLst/>
            <a:gdLst>
              <a:gd name="T0" fmla="*/ 0 w 4350143"/>
              <a:gd name="T1" fmla="*/ 0 h 1139315"/>
              <a:gd name="T2" fmla="*/ 8259042 w 4350143"/>
              <a:gd name="T3" fmla="*/ 0 h 1139315"/>
              <a:gd name="T4" fmla="*/ 8259042 w 4350143"/>
              <a:gd name="T5" fmla="*/ 400110 h 1139315"/>
              <a:gd name="T6" fmla="*/ 0 w 4350143"/>
              <a:gd name="T7" fmla="*/ 400110 h 1139315"/>
              <a:gd name="T8" fmla="*/ 0 w 4350143"/>
              <a:gd name="T9" fmla="*/ 0 h 1139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Rahmencurricula und Unterrichtsmaterial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39552" y="3573016"/>
            <a:ext cx="3528392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Branchenspezifische Varianten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Altenpflegehilfe und Metallverarbeitung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39552" y="2204864"/>
            <a:ext cx="3528392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Rahmencurriculum Schreiben</a:t>
            </a:r>
            <a:b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Alpha-Level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1-4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644008" y="2204864"/>
            <a:ext cx="352839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Rahmencurriculum Lesen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Alpha-Level 1-4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2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M:\Rahmencurriculum\Gefördert vom BM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864" y="5614193"/>
            <a:ext cx="1576387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gerundetes Rechteck 6"/>
          <p:cNvSpPr/>
          <p:nvPr/>
        </p:nvSpPr>
        <p:spPr>
          <a:xfrm>
            <a:off x="4644008" y="3573016"/>
            <a:ext cx="3528392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Handreichung zu Kurs-konzepten, Lernberatung und sozialpädagogischer Beratung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platzhalter 1"/>
          <p:cNvSpPr>
            <a:spLocks noGrp="1"/>
          </p:cNvSpPr>
          <p:nvPr>
            <p:ph type="body" sz="quarter" idx="10"/>
          </p:nvPr>
        </p:nvSpPr>
        <p:spPr bwMode="auto">
          <a:xfrm>
            <a:off x="419100" y="1516782"/>
            <a:ext cx="8258175" cy="400050"/>
          </a:xfrm>
          <a:custGeom>
            <a:avLst/>
            <a:gdLst>
              <a:gd name="T0" fmla="*/ 0 w 4350143"/>
              <a:gd name="T1" fmla="*/ 0 h 1139315"/>
              <a:gd name="T2" fmla="*/ 8258327 w 4350143"/>
              <a:gd name="T3" fmla="*/ 0 h 1139315"/>
              <a:gd name="T4" fmla="*/ 8258327 w 4350143"/>
              <a:gd name="T5" fmla="*/ 400110 h 1139315"/>
              <a:gd name="T6" fmla="*/ 0 w 4350143"/>
              <a:gd name="T7" fmla="*/ 400110 h 1139315"/>
              <a:gd name="T8" fmla="*/ 0 w 4350143"/>
              <a:gd name="T9" fmla="*/ 0 h 1139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ph type="body" sz="quarter" idx="12"/>
          </p:nvPr>
        </p:nvSpPr>
        <p:spPr bwMode="auto">
          <a:xfrm>
            <a:off x="419100" y="1148482"/>
            <a:ext cx="8258175" cy="400050"/>
          </a:xfrm>
          <a:custGeom>
            <a:avLst/>
            <a:gdLst>
              <a:gd name="T0" fmla="*/ 0 w 4350143"/>
              <a:gd name="T1" fmla="*/ 0 h 1139315"/>
              <a:gd name="T2" fmla="*/ 8259042 w 4350143"/>
              <a:gd name="T3" fmla="*/ 0 h 1139315"/>
              <a:gd name="T4" fmla="*/ 8259042 w 4350143"/>
              <a:gd name="T5" fmla="*/ 400110 h 1139315"/>
              <a:gd name="T6" fmla="*/ 0 w 4350143"/>
              <a:gd name="T7" fmla="*/ 400110 h 1139315"/>
              <a:gd name="T8" fmla="*/ 0 w 4350143"/>
              <a:gd name="T9" fmla="*/ 0 h 1139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350143" h="1139315">
                <a:moveTo>
                  <a:pt x="0" y="0"/>
                </a:moveTo>
                <a:lnTo>
                  <a:pt x="4350143" y="0"/>
                </a:lnTo>
                <a:lnTo>
                  <a:pt x="4350143" y="1139315"/>
                </a:lnTo>
                <a:lnTo>
                  <a:pt x="0" y="1139315"/>
                </a:lnTo>
                <a:lnTo>
                  <a:pt x="0" y="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Was noch?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539552" y="3573016"/>
            <a:ext cx="3528392" cy="1152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undesweite Schulungen</a:t>
            </a: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von 07/2014 bis 02/2015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nach Projektende über LV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539552" y="2204864"/>
            <a:ext cx="3528392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Standardisierte Zwischen- und Abschlusstests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Abgerundetes Rechteck 17"/>
          <p:cNvSpPr/>
          <p:nvPr/>
        </p:nvSpPr>
        <p:spPr>
          <a:xfrm>
            <a:off x="4644008" y="2204864"/>
            <a:ext cx="3528392" cy="115212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Handreichung zum Einsatz </a:t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der Testvarianten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bgerundetes Rechteck 9"/>
          <p:cNvSpPr/>
          <p:nvPr/>
        </p:nvSpPr>
        <p:spPr>
          <a:xfrm>
            <a:off x="521550" y="5150241"/>
            <a:ext cx="5516462" cy="124908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Handreichung </a:t>
            </a:r>
            <a:r>
              <a:rPr lang="de-DE" i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Kurskonzept 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und Ordner mit Ansichtsexemplaren der Tests werden im Februar 2015 an alle VHS verschickt.</a:t>
            </a:r>
            <a:endParaRPr lang="de-DE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22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Die nächsten Schritte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>
          <a:xfrm>
            <a:off x="418656" y="2574387"/>
            <a:ext cx="8259042" cy="4093428"/>
          </a:xfrm>
        </p:spPr>
        <p:txBody>
          <a:bodyPr/>
          <a:lstStyle/>
          <a:p>
            <a:pPr lvl="0"/>
            <a:r>
              <a:rPr lang="de-DE" b="1" dirty="0" smtClean="0"/>
              <a:t>Weiter entstehen</a:t>
            </a:r>
            <a:r>
              <a:rPr lang="de-DE" b="1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ein Online-Pool mit weiteren Aufgaben zu den Rahmencurricula Schreiben und Lesen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Unterrichtsleitfäden zu den drei Kompetenzstufen des Rahmencurriculums Rechnen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Unterrichtsmaterial zum Rechnen in der ökonomischen Grundbildung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Unterrichtsmaterial für den branchenspezifischen Lese-, Schreib- und Rechenunterricht (Hilfstätigkeiten auf dem Bau, in der Gebäudereinigung, im Hotel- und Gaststättengewerbe) und Konzepte für seine Implementierung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Online-Fortbildungen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5700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652120" y="1546627"/>
            <a:ext cx="33123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PD Dr. Angela Rustemeyer </a:t>
            </a:r>
          </a:p>
          <a:p>
            <a:r>
              <a:rPr lang="de-DE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rustemeyer@dvv-vhs.de</a:t>
            </a:r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de-DE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Ulrike Arnold</a:t>
            </a:r>
          </a:p>
          <a:p>
            <a:r>
              <a:rPr lang="de-DE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arnold@dvv-vhs.de</a:t>
            </a:r>
            <a:endParaRPr lang="de-DE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endParaRPr lang="de-DE" dirty="0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Annegret Ernst</a:t>
            </a:r>
            <a:br>
              <a:rPr lang="de-DE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</a:br>
            <a:r>
              <a:rPr lang="de-DE" i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ernst@dvv-vhs.de</a:t>
            </a:r>
            <a:endParaRPr lang="de-DE" i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996825" y="2888940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Kontakt</a:t>
            </a:r>
            <a:endParaRPr lang="de-DE" sz="2800" b="1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M:\Rahmencurriculum\Gefördert vom BMB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08" y="5877272"/>
            <a:ext cx="1292067" cy="8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1520" y="4858124"/>
            <a:ext cx="49505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Deutscher Volkshochschul-Verband e.V.</a:t>
            </a:r>
          </a:p>
          <a:p>
            <a:pPr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Obere Wilhelmstr. 32</a:t>
            </a:r>
          </a:p>
          <a:p>
            <a:pPr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53225 Bonn</a:t>
            </a:r>
          </a:p>
          <a:p>
            <a:pPr>
              <a:spcBef>
                <a:spcPts val="0"/>
              </a:spcBef>
              <a:defRPr/>
            </a:pPr>
            <a:endParaRPr lang="de-DE" sz="20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defRPr/>
            </a:pPr>
            <a:r>
              <a:rPr lang="de-DE" sz="20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www.grundbildung.de</a:t>
            </a:r>
            <a:endParaRPr lang="de-DE" sz="20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892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1">
  <a:themeElements>
    <a:clrScheme name="Breite Streifen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reite Streifen">
      <a:majorFont>
        <a:latin typeface="Akzidenz-Grotesk Std Regular"/>
        <a:ea typeface=""/>
        <a:cs typeface="Times New Roman"/>
      </a:majorFont>
      <a:minorFont>
        <a:latin typeface="Akzidenz-Grotesk Std Regular"/>
        <a:ea typeface=""/>
        <a:cs typeface="Times New Roma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Helvetica" pitchFamily="34" charset="0"/>
          </a:defRPr>
        </a:defPPr>
      </a:lstStyle>
    </a:lnDef>
    <a:txDef>
      <a:spPr bwMode="auto">
        <a:noFill/>
        <a:ln>
          <a:noFill/>
        </a:ln>
        <a:effectLst/>
        <a:ex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algn="l">
          <a:defRPr dirty="0" smtClean="0"/>
        </a:defPPr>
      </a:lstStyle>
    </a:txDef>
  </a:objectDefaults>
  <a:extraClrSchemeLst>
    <a:extraClrScheme>
      <a:clrScheme name="Breite Streifen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eite Streifen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ite Streifen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eite Streifen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Design1</Template>
  <TotalTime>0</TotalTime>
  <Words>261</Words>
  <Application>Microsoft Office PowerPoint</Application>
  <PresentationFormat>Bildschirmpräsentation (4:3)</PresentationFormat>
  <Paragraphs>64</Paragraphs>
  <Slides>8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8</vt:i4>
      </vt:variant>
    </vt:vector>
  </HeadingPairs>
  <TitlesOfParts>
    <vt:vector size="12" baseType="lpstr">
      <vt:lpstr>Design1</vt:lpstr>
      <vt:lpstr>Benutzerdefiniertes Design</vt:lpstr>
      <vt:lpstr>Larissa</vt:lpstr>
      <vt:lpstr>1_Larissa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Cross-Language Benchmarking:</dc:title>
  <dc:creator>Louise Lauppe</dc:creator>
  <cp:lastModifiedBy>Rustemeyer</cp:lastModifiedBy>
  <cp:revision>1531</cp:revision>
  <cp:lastPrinted>2015-03-04T14:29:02Z</cp:lastPrinted>
  <dcterms:created xsi:type="dcterms:W3CDTF">2014-01-22T11:04:57Z</dcterms:created>
  <dcterms:modified xsi:type="dcterms:W3CDTF">2015-03-12T14:23:56Z</dcterms:modified>
</cp:coreProperties>
</file>