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28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0028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28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5270" cy="6858634"/>
          </a:xfrm>
          <a:custGeom>
            <a:avLst/>
            <a:gdLst/>
            <a:ahLst/>
            <a:cxnLst/>
            <a:rect l="l" t="t" r="r" b="b"/>
            <a:pathLst>
              <a:path w="9145270" h="6858634">
                <a:moveTo>
                  <a:pt x="9144889" y="169"/>
                </a:moveTo>
                <a:lnTo>
                  <a:pt x="0" y="169"/>
                </a:lnTo>
                <a:lnTo>
                  <a:pt x="0" y="6858030"/>
                </a:lnTo>
                <a:lnTo>
                  <a:pt x="9144889" y="6858030"/>
                </a:lnTo>
                <a:lnTo>
                  <a:pt x="9144889" y="169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5525" y="0"/>
            <a:ext cx="8268347" cy="683135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28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7535" y="871855"/>
            <a:ext cx="4044315" cy="5311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28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41272" y="2790571"/>
            <a:ext cx="6257290" cy="1724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0028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9.png"/><Relationship Id="rId21" Type="http://schemas.openxmlformats.org/officeDocument/2006/relationships/image" Target="../media/image26.png"/><Relationship Id="rId7" Type="http://schemas.openxmlformats.org/officeDocument/2006/relationships/image" Target="../media/image13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3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6.png"/><Relationship Id="rId24" Type="http://schemas.openxmlformats.org/officeDocument/2006/relationships/image" Target="../media/image29.png"/><Relationship Id="rId5" Type="http://schemas.openxmlformats.org/officeDocument/2006/relationships/image" Target="../media/image11.png"/><Relationship Id="rId15" Type="http://schemas.openxmlformats.org/officeDocument/2006/relationships/image" Target="../media/image20.png"/><Relationship Id="rId23" Type="http://schemas.openxmlformats.org/officeDocument/2006/relationships/image" Target="../media/image28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10.png"/><Relationship Id="rId9" Type="http://schemas.openxmlformats.org/officeDocument/2006/relationships/image" Target="../media/image8.png"/><Relationship Id="rId14" Type="http://schemas.openxmlformats.org/officeDocument/2006/relationships/image" Target="../media/image19.png"/><Relationship Id="rId22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26" Type="http://schemas.openxmlformats.org/officeDocument/2006/relationships/image" Target="../media/image52.png"/><Relationship Id="rId3" Type="http://schemas.openxmlformats.org/officeDocument/2006/relationships/image" Target="../media/image8.png"/><Relationship Id="rId21" Type="http://schemas.openxmlformats.org/officeDocument/2006/relationships/image" Target="../media/image47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5" Type="http://schemas.openxmlformats.org/officeDocument/2006/relationships/image" Target="../media/image51.png"/><Relationship Id="rId2" Type="http://schemas.openxmlformats.org/officeDocument/2006/relationships/image" Target="../media/image3.png"/><Relationship Id="rId16" Type="http://schemas.openxmlformats.org/officeDocument/2006/relationships/image" Target="../media/image42.png"/><Relationship Id="rId20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24" Type="http://schemas.openxmlformats.org/officeDocument/2006/relationships/image" Target="../media/image50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23" Type="http://schemas.openxmlformats.org/officeDocument/2006/relationships/image" Target="../media/image49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Relationship Id="rId22" Type="http://schemas.openxmlformats.org/officeDocument/2006/relationships/image" Target="../media/image48.png"/><Relationship Id="rId27" Type="http://schemas.openxmlformats.org/officeDocument/2006/relationships/image" Target="../media/image5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66381" y="6258255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667D9C"/>
                </a:solidFill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30175" y="404812"/>
            <a:ext cx="8587105" cy="6453505"/>
            <a:chOff x="130175" y="404812"/>
            <a:chExt cx="8587105" cy="6453505"/>
          </a:xfrm>
        </p:grpSpPr>
        <p:sp>
          <p:nvSpPr>
            <p:cNvPr id="4" name="object 4"/>
            <p:cNvSpPr/>
            <p:nvPr/>
          </p:nvSpPr>
          <p:spPr>
            <a:xfrm>
              <a:off x="1680780" y="473290"/>
              <a:ext cx="5855970" cy="5856605"/>
            </a:xfrm>
            <a:custGeom>
              <a:avLst/>
              <a:gdLst/>
              <a:ahLst/>
              <a:cxnLst/>
              <a:rect l="l" t="t" r="r" b="b"/>
              <a:pathLst>
                <a:path w="5855970" h="5856605">
                  <a:moveTo>
                    <a:pt x="3240740" y="5843597"/>
                  </a:moveTo>
                  <a:lnTo>
                    <a:pt x="2642314" y="5843597"/>
                  </a:lnTo>
                  <a:lnTo>
                    <a:pt x="2687781" y="5856301"/>
                  </a:lnTo>
                  <a:lnTo>
                    <a:pt x="3194308" y="5856301"/>
                  </a:lnTo>
                  <a:lnTo>
                    <a:pt x="3240740" y="5843597"/>
                  </a:lnTo>
                  <a:close/>
                </a:path>
                <a:path w="5855970" h="5856605">
                  <a:moveTo>
                    <a:pt x="3303145" y="12703"/>
                  </a:moveTo>
                  <a:lnTo>
                    <a:pt x="2521017" y="12703"/>
                  </a:lnTo>
                  <a:lnTo>
                    <a:pt x="2427961" y="38110"/>
                  </a:lnTo>
                  <a:lnTo>
                    <a:pt x="2381426" y="38110"/>
                  </a:lnTo>
                  <a:lnTo>
                    <a:pt x="1919199" y="165145"/>
                  </a:lnTo>
                  <a:lnTo>
                    <a:pt x="1874352" y="190552"/>
                  </a:lnTo>
                  <a:lnTo>
                    <a:pt x="1785939" y="215959"/>
                  </a:lnTo>
                  <a:lnTo>
                    <a:pt x="1742381" y="241365"/>
                  </a:lnTo>
                  <a:lnTo>
                    <a:pt x="1699261" y="254069"/>
                  </a:lnTo>
                  <a:lnTo>
                    <a:pt x="1614351" y="304883"/>
                  </a:lnTo>
                  <a:lnTo>
                    <a:pt x="1572568" y="317586"/>
                  </a:lnTo>
                  <a:lnTo>
                    <a:pt x="1531238" y="342993"/>
                  </a:lnTo>
                  <a:lnTo>
                    <a:pt x="1449956" y="393807"/>
                  </a:lnTo>
                  <a:lnTo>
                    <a:pt x="1410010" y="406511"/>
                  </a:lnTo>
                  <a:lnTo>
                    <a:pt x="1370534" y="431918"/>
                  </a:lnTo>
                  <a:lnTo>
                    <a:pt x="1293006" y="482731"/>
                  </a:lnTo>
                  <a:lnTo>
                    <a:pt x="1217402" y="533545"/>
                  </a:lnTo>
                  <a:lnTo>
                    <a:pt x="1180331" y="571656"/>
                  </a:lnTo>
                  <a:lnTo>
                    <a:pt x="1143753" y="597063"/>
                  </a:lnTo>
                  <a:lnTo>
                    <a:pt x="1072093" y="647877"/>
                  </a:lnTo>
                  <a:lnTo>
                    <a:pt x="1037017" y="685987"/>
                  </a:lnTo>
                  <a:lnTo>
                    <a:pt x="1002451" y="711394"/>
                  </a:lnTo>
                  <a:lnTo>
                    <a:pt x="968397" y="736801"/>
                  </a:lnTo>
                  <a:lnTo>
                    <a:pt x="934859" y="774911"/>
                  </a:lnTo>
                  <a:lnTo>
                    <a:pt x="901843" y="800318"/>
                  </a:lnTo>
                  <a:lnTo>
                    <a:pt x="869350" y="838429"/>
                  </a:lnTo>
                  <a:lnTo>
                    <a:pt x="837386" y="863836"/>
                  </a:lnTo>
                  <a:lnTo>
                    <a:pt x="805955" y="901946"/>
                  </a:lnTo>
                  <a:lnTo>
                    <a:pt x="775059" y="927353"/>
                  </a:lnTo>
                  <a:lnTo>
                    <a:pt x="744704" y="965463"/>
                  </a:lnTo>
                  <a:lnTo>
                    <a:pt x="714893" y="1003574"/>
                  </a:lnTo>
                  <a:lnTo>
                    <a:pt x="685630" y="1028981"/>
                  </a:lnTo>
                  <a:lnTo>
                    <a:pt x="656919" y="1067091"/>
                  </a:lnTo>
                  <a:lnTo>
                    <a:pt x="628765" y="1105202"/>
                  </a:lnTo>
                  <a:lnTo>
                    <a:pt x="601170" y="1143312"/>
                  </a:lnTo>
                  <a:lnTo>
                    <a:pt x="574139" y="1181422"/>
                  </a:lnTo>
                  <a:lnTo>
                    <a:pt x="547675" y="1206829"/>
                  </a:lnTo>
                  <a:lnTo>
                    <a:pt x="521784" y="1244940"/>
                  </a:lnTo>
                  <a:lnTo>
                    <a:pt x="496468" y="1283050"/>
                  </a:lnTo>
                  <a:lnTo>
                    <a:pt x="471732" y="1321161"/>
                  </a:lnTo>
                  <a:lnTo>
                    <a:pt x="447579" y="1359271"/>
                  </a:lnTo>
                  <a:lnTo>
                    <a:pt x="424014" y="1397382"/>
                  </a:lnTo>
                  <a:lnTo>
                    <a:pt x="401041" y="1435492"/>
                  </a:lnTo>
                  <a:lnTo>
                    <a:pt x="378662" y="1473602"/>
                  </a:lnTo>
                  <a:lnTo>
                    <a:pt x="356883" y="1511713"/>
                  </a:lnTo>
                  <a:lnTo>
                    <a:pt x="335708" y="1562527"/>
                  </a:lnTo>
                  <a:lnTo>
                    <a:pt x="315140" y="1600637"/>
                  </a:lnTo>
                  <a:lnTo>
                    <a:pt x="295182" y="1638748"/>
                  </a:lnTo>
                  <a:lnTo>
                    <a:pt x="275840" y="1676858"/>
                  </a:lnTo>
                  <a:lnTo>
                    <a:pt x="257117" y="1714968"/>
                  </a:lnTo>
                  <a:lnTo>
                    <a:pt x="239017" y="1765782"/>
                  </a:lnTo>
                  <a:lnTo>
                    <a:pt x="221544" y="1803893"/>
                  </a:lnTo>
                  <a:lnTo>
                    <a:pt x="204702" y="1842003"/>
                  </a:lnTo>
                  <a:lnTo>
                    <a:pt x="188494" y="1880114"/>
                  </a:lnTo>
                  <a:lnTo>
                    <a:pt x="172926" y="1930927"/>
                  </a:lnTo>
                  <a:lnTo>
                    <a:pt x="158000" y="1969038"/>
                  </a:lnTo>
                  <a:lnTo>
                    <a:pt x="143721" y="2019852"/>
                  </a:lnTo>
                  <a:lnTo>
                    <a:pt x="130092" y="2057962"/>
                  </a:lnTo>
                  <a:lnTo>
                    <a:pt x="117118" y="2096073"/>
                  </a:lnTo>
                  <a:lnTo>
                    <a:pt x="104802" y="2146886"/>
                  </a:lnTo>
                  <a:lnTo>
                    <a:pt x="93149" y="2184997"/>
                  </a:lnTo>
                  <a:lnTo>
                    <a:pt x="82162" y="2235811"/>
                  </a:lnTo>
                  <a:lnTo>
                    <a:pt x="71845" y="2273921"/>
                  </a:lnTo>
                  <a:lnTo>
                    <a:pt x="62203" y="2324735"/>
                  </a:lnTo>
                  <a:lnTo>
                    <a:pt x="53238" y="2362845"/>
                  </a:lnTo>
                  <a:lnTo>
                    <a:pt x="44956" y="2413659"/>
                  </a:lnTo>
                  <a:lnTo>
                    <a:pt x="37360" y="2451770"/>
                  </a:lnTo>
                  <a:lnTo>
                    <a:pt x="30454" y="2502584"/>
                  </a:lnTo>
                  <a:lnTo>
                    <a:pt x="24242" y="2540694"/>
                  </a:lnTo>
                  <a:lnTo>
                    <a:pt x="18728" y="2591508"/>
                  </a:lnTo>
                  <a:lnTo>
                    <a:pt x="13915" y="2629618"/>
                  </a:lnTo>
                  <a:lnTo>
                    <a:pt x="9808" y="2680432"/>
                  </a:lnTo>
                  <a:lnTo>
                    <a:pt x="6411" y="2731246"/>
                  </a:lnTo>
                  <a:lnTo>
                    <a:pt x="3728" y="2769357"/>
                  </a:lnTo>
                  <a:lnTo>
                    <a:pt x="1762" y="2820171"/>
                  </a:lnTo>
                  <a:lnTo>
                    <a:pt x="518" y="2858281"/>
                  </a:lnTo>
                  <a:lnTo>
                    <a:pt x="0" y="2909095"/>
                  </a:lnTo>
                  <a:lnTo>
                    <a:pt x="210" y="2959909"/>
                  </a:lnTo>
                  <a:lnTo>
                    <a:pt x="1154" y="2998019"/>
                  </a:lnTo>
                  <a:lnTo>
                    <a:pt x="2836" y="3048833"/>
                  </a:lnTo>
                  <a:lnTo>
                    <a:pt x="5258" y="3099647"/>
                  </a:lnTo>
                  <a:lnTo>
                    <a:pt x="8426" y="3137757"/>
                  </a:lnTo>
                  <a:lnTo>
                    <a:pt x="12343" y="3188571"/>
                  </a:lnTo>
                  <a:lnTo>
                    <a:pt x="17013" y="3239385"/>
                  </a:lnTo>
                  <a:lnTo>
                    <a:pt x="22440" y="3277496"/>
                  </a:lnTo>
                  <a:lnTo>
                    <a:pt x="28628" y="3328309"/>
                  </a:lnTo>
                  <a:lnTo>
                    <a:pt x="35580" y="3379123"/>
                  </a:lnTo>
                  <a:lnTo>
                    <a:pt x="43302" y="3417234"/>
                  </a:lnTo>
                  <a:lnTo>
                    <a:pt x="51797" y="3468048"/>
                  </a:lnTo>
                  <a:lnTo>
                    <a:pt x="61068" y="3518862"/>
                  </a:lnTo>
                  <a:lnTo>
                    <a:pt x="71119" y="3556972"/>
                  </a:lnTo>
                  <a:lnTo>
                    <a:pt x="81956" y="3607786"/>
                  </a:lnTo>
                  <a:lnTo>
                    <a:pt x="93581" y="3658600"/>
                  </a:lnTo>
                  <a:lnTo>
                    <a:pt x="105998" y="3696710"/>
                  </a:lnTo>
                  <a:lnTo>
                    <a:pt x="119212" y="3747524"/>
                  </a:lnTo>
                  <a:lnTo>
                    <a:pt x="133226" y="3798338"/>
                  </a:lnTo>
                  <a:lnTo>
                    <a:pt x="147989" y="3836448"/>
                  </a:lnTo>
                  <a:lnTo>
                    <a:pt x="163441" y="3887262"/>
                  </a:lnTo>
                  <a:lnTo>
                    <a:pt x="179575" y="3938076"/>
                  </a:lnTo>
                  <a:lnTo>
                    <a:pt x="196383" y="3976187"/>
                  </a:lnTo>
                  <a:lnTo>
                    <a:pt x="213857" y="4027000"/>
                  </a:lnTo>
                  <a:lnTo>
                    <a:pt x="231991" y="4065111"/>
                  </a:lnTo>
                  <a:lnTo>
                    <a:pt x="250775" y="4103221"/>
                  </a:lnTo>
                  <a:lnTo>
                    <a:pt x="270204" y="4154035"/>
                  </a:lnTo>
                  <a:lnTo>
                    <a:pt x="290269" y="4192146"/>
                  </a:lnTo>
                  <a:lnTo>
                    <a:pt x="310962" y="4242959"/>
                  </a:lnTo>
                  <a:lnTo>
                    <a:pt x="332277" y="4281070"/>
                  </a:lnTo>
                  <a:lnTo>
                    <a:pt x="354205" y="4319180"/>
                  </a:lnTo>
                  <a:lnTo>
                    <a:pt x="376739" y="4357291"/>
                  </a:lnTo>
                  <a:lnTo>
                    <a:pt x="399872" y="4408105"/>
                  </a:lnTo>
                  <a:lnTo>
                    <a:pt x="423595" y="4446215"/>
                  </a:lnTo>
                  <a:lnTo>
                    <a:pt x="447902" y="4484325"/>
                  </a:lnTo>
                  <a:lnTo>
                    <a:pt x="472784" y="4522436"/>
                  </a:lnTo>
                  <a:lnTo>
                    <a:pt x="498235" y="4560546"/>
                  </a:lnTo>
                  <a:lnTo>
                    <a:pt x="524247" y="4598657"/>
                  </a:lnTo>
                  <a:lnTo>
                    <a:pt x="550811" y="4636767"/>
                  </a:lnTo>
                  <a:lnTo>
                    <a:pt x="577921" y="4674878"/>
                  </a:lnTo>
                  <a:lnTo>
                    <a:pt x="605569" y="4712988"/>
                  </a:lnTo>
                  <a:lnTo>
                    <a:pt x="633747" y="4751098"/>
                  </a:lnTo>
                  <a:lnTo>
                    <a:pt x="662448" y="4776505"/>
                  </a:lnTo>
                  <a:lnTo>
                    <a:pt x="691665" y="4814616"/>
                  </a:lnTo>
                  <a:lnTo>
                    <a:pt x="721389" y="4852726"/>
                  </a:lnTo>
                  <a:lnTo>
                    <a:pt x="751613" y="4890837"/>
                  </a:lnTo>
                  <a:lnTo>
                    <a:pt x="782330" y="4916244"/>
                  </a:lnTo>
                  <a:lnTo>
                    <a:pt x="813532" y="4954354"/>
                  </a:lnTo>
                  <a:lnTo>
                    <a:pt x="845211" y="4979761"/>
                  </a:lnTo>
                  <a:lnTo>
                    <a:pt x="877360" y="5017871"/>
                  </a:lnTo>
                  <a:lnTo>
                    <a:pt x="909971" y="5055982"/>
                  </a:lnTo>
                  <a:lnTo>
                    <a:pt x="943038" y="5081389"/>
                  </a:lnTo>
                  <a:lnTo>
                    <a:pt x="976551" y="5106796"/>
                  </a:lnTo>
                  <a:lnTo>
                    <a:pt x="1010504" y="5144906"/>
                  </a:lnTo>
                  <a:lnTo>
                    <a:pt x="1079699" y="5195720"/>
                  </a:lnTo>
                  <a:lnTo>
                    <a:pt x="1114925" y="5233830"/>
                  </a:lnTo>
                  <a:lnTo>
                    <a:pt x="1186599" y="5284644"/>
                  </a:lnTo>
                  <a:lnTo>
                    <a:pt x="1259850" y="5335458"/>
                  </a:lnTo>
                  <a:lnTo>
                    <a:pt x="1334618" y="5386272"/>
                  </a:lnTo>
                  <a:lnTo>
                    <a:pt x="1449480" y="5462493"/>
                  </a:lnTo>
                  <a:lnTo>
                    <a:pt x="1488460" y="5475196"/>
                  </a:lnTo>
                  <a:lnTo>
                    <a:pt x="1567414" y="5526010"/>
                  </a:lnTo>
                  <a:lnTo>
                    <a:pt x="1607373" y="5538714"/>
                  </a:lnTo>
                  <a:lnTo>
                    <a:pt x="1688216" y="5589528"/>
                  </a:lnTo>
                  <a:lnTo>
                    <a:pt x="1770243" y="5614935"/>
                  </a:lnTo>
                  <a:lnTo>
                    <a:pt x="1811682" y="5640342"/>
                  </a:lnTo>
                  <a:lnTo>
                    <a:pt x="1895371" y="5665748"/>
                  </a:lnTo>
                  <a:lnTo>
                    <a:pt x="1937607" y="5691155"/>
                  </a:lnTo>
                  <a:lnTo>
                    <a:pt x="2283877" y="5792783"/>
                  </a:lnTo>
                  <a:lnTo>
                    <a:pt x="2328096" y="5792783"/>
                  </a:lnTo>
                  <a:lnTo>
                    <a:pt x="2417073" y="5818190"/>
                  </a:lnTo>
                  <a:lnTo>
                    <a:pt x="2461817" y="5818190"/>
                  </a:lnTo>
                  <a:lnTo>
                    <a:pt x="2551776" y="5843597"/>
                  </a:lnTo>
                  <a:lnTo>
                    <a:pt x="3287204" y="5843597"/>
                  </a:lnTo>
                  <a:lnTo>
                    <a:pt x="3333691" y="5830894"/>
                  </a:lnTo>
                  <a:lnTo>
                    <a:pt x="3380194" y="5830894"/>
                  </a:lnTo>
                  <a:lnTo>
                    <a:pt x="3473219" y="5805487"/>
                  </a:lnTo>
                  <a:lnTo>
                    <a:pt x="3519726" y="5805487"/>
                  </a:lnTo>
                  <a:lnTo>
                    <a:pt x="3889993" y="5703859"/>
                  </a:lnTo>
                  <a:lnTo>
                    <a:pt x="3935265" y="5678452"/>
                  </a:lnTo>
                  <a:lnTo>
                    <a:pt x="4024542" y="5653045"/>
                  </a:lnTo>
                  <a:lnTo>
                    <a:pt x="4068539" y="5627638"/>
                  </a:lnTo>
                  <a:lnTo>
                    <a:pt x="4112103" y="5614935"/>
                  </a:lnTo>
                  <a:lnTo>
                    <a:pt x="4155231" y="5589528"/>
                  </a:lnTo>
                  <a:lnTo>
                    <a:pt x="4197917" y="5576824"/>
                  </a:lnTo>
                  <a:lnTo>
                    <a:pt x="4281953" y="5526010"/>
                  </a:lnTo>
                  <a:lnTo>
                    <a:pt x="4323294" y="5513307"/>
                  </a:lnTo>
                  <a:lnTo>
                    <a:pt x="4404602" y="5462493"/>
                  </a:lnTo>
                  <a:lnTo>
                    <a:pt x="4484051" y="5411679"/>
                  </a:lnTo>
                  <a:lnTo>
                    <a:pt x="4561611" y="5360865"/>
                  </a:lnTo>
                  <a:lnTo>
                    <a:pt x="4637249" y="5310051"/>
                  </a:lnTo>
                  <a:lnTo>
                    <a:pt x="4710933" y="5259237"/>
                  </a:lnTo>
                  <a:lnTo>
                    <a:pt x="4747033" y="5233830"/>
                  </a:lnTo>
                  <a:lnTo>
                    <a:pt x="4782633" y="5195720"/>
                  </a:lnTo>
                  <a:lnTo>
                    <a:pt x="4817728" y="5170313"/>
                  </a:lnTo>
                  <a:lnTo>
                    <a:pt x="4852315" y="5144906"/>
                  </a:lnTo>
                  <a:lnTo>
                    <a:pt x="4886389" y="5106796"/>
                  </a:lnTo>
                  <a:lnTo>
                    <a:pt x="4919948" y="5081389"/>
                  </a:lnTo>
                  <a:lnTo>
                    <a:pt x="4952986" y="5055982"/>
                  </a:lnTo>
                  <a:lnTo>
                    <a:pt x="4985501" y="5017871"/>
                  </a:lnTo>
                  <a:lnTo>
                    <a:pt x="5017487" y="4992464"/>
                  </a:lnTo>
                  <a:lnTo>
                    <a:pt x="5048941" y="4954354"/>
                  </a:lnTo>
                  <a:lnTo>
                    <a:pt x="5079859" y="4916244"/>
                  </a:lnTo>
                  <a:lnTo>
                    <a:pt x="5110237" y="4890837"/>
                  </a:lnTo>
                  <a:lnTo>
                    <a:pt x="5140072" y="4852726"/>
                  </a:lnTo>
                  <a:lnTo>
                    <a:pt x="5169358" y="4814616"/>
                  </a:lnTo>
                  <a:lnTo>
                    <a:pt x="5198092" y="4789209"/>
                  </a:lnTo>
                  <a:lnTo>
                    <a:pt x="5226271" y="4751098"/>
                  </a:lnTo>
                  <a:lnTo>
                    <a:pt x="5253889" y="4712988"/>
                  </a:lnTo>
                  <a:lnTo>
                    <a:pt x="5280944" y="4674878"/>
                  </a:lnTo>
                  <a:lnTo>
                    <a:pt x="5307431" y="4636767"/>
                  </a:lnTo>
                  <a:lnTo>
                    <a:pt x="5333347" y="4598657"/>
                  </a:lnTo>
                  <a:lnTo>
                    <a:pt x="5358686" y="4560546"/>
                  </a:lnTo>
                  <a:lnTo>
                    <a:pt x="5383446" y="4535139"/>
                  </a:lnTo>
                  <a:lnTo>
                    <a:pt x="5407622" y="4497029"/>
                  </a:lnTo>
                  <a:lnTo>
                    <a:pt x="5431211" y="4458919"/>
                  </a:lnTo>
                  <a:lnTo>
                    <a:pt x="5454208" y="4408105"/>
                  </a:lnTo>
                  <a:lnTo>
                    <a:pt x="5476609" y="4369994"/>
                  </a:lnTo>
                  <a:lnTo>
                    <a:pt x="5498411" y="4331884"/>
                  </a:lnTo>
                  <a:lnTo>
                    <a:pt x="5519609" y="4293773"/>
                  </a:lnTo>
                  <a:lnTo>
                    <a:pt x="5540200" y="4255663"/>
                  </a:lnTo>
                  <a:lnTo>
                    <a:pt x="5560179" y="4217553"/>
                  </a:lnTo>
                  <a:lnTo>
                    <a:pt x="5579543" y="4179442"/>
                  </a:lnTo>
                  <a:lnTo>
                    <a:pt x="5598287" y="4128628"/>
                  </a:lnTo>
                  <a:lnTo>
                    <a:pt x="5616408" y="4090518"/>
                  </a:lnTo>
                  <a:lnTo>
                    <a:pt x="5633902" y="4052407"/>
                  </a:lnTo>
                  <a:lnTo>
                    <a:pt x="5650764" y="4014297"/>
                  </a:lnTo>
                  <a:lnTo>
                    <a:pt x="5666992" y="3963483"/>
                  </a:lnTo>
                  <a:lnTo>
                    <a:pt x="5682579" y="3925373"/>
                  </a:lnTo>
                  <a:lnTo>
                    <a:pt x="5697524" y="3887262"/>
                  </a:lnTo>
                  <a:lnTo>
                    <a:pt x="5711821" y="3836448"/>
                  </a:lnTo>
                  <a:lnTo>
                    <a:pt x="5725468" y="3798338"/>
                  </a:lnTo>
                  <a:lnTo>
                    <a:pt x="5738459" y="3747524"/>
                  </a:lnTo>
                  <a:lnTo>
                    <a:pt x="5750791" y="3709414"/>
                  </a:lnTo>
                  <a:lnTo>
                    <a:pt x="5762460" y="3671303"/>
                  </a:lnTo>
                  <a:lnTo>
                    <a:pt x="5773462" y="3620489"/>
                  </a:lnTo>
                  <a:lnTo>
                    <a:pt x="5783792" y="3582379"/>
                  </a:lnTo>
                  <a:lnTo>
                    <a:pt x="5793448" y="3531565"/>
                  </a:lnTo>
                  <a:lnTo>
                    <a:pt x="5802425" y="3493455"/>
                  </a:lnTo>
                  <a:lnTo>
                    <a:pt x="5810719" y="3442641"/>
                  </a:lnTo>
                  <a:lnTo>
                    <a:pt x="5818326" y="3404530"/>
                  </a:lnTo>
                  <a:lnTo>
                    <a:pt x="5825242" y="3353716"/>
                  </a:lnTo>
                  <a:lnTo>
                    <a:pt x="5831463" y="3315606"/>
                  </a:lnTo>
                  <a:lnTo>
                    <a:pt x="5836986" y="3264792"/>
                  </a:lnTo>
                  <a:lnTo>
                    <a:pt x="5841806" y="3213978"/>
                  </a:lnTo>
                  <a:lnTo>
                    <a:pt x="5845918" y="3175868"/>
                  </a:lnTo>
                  <a:lnTo>
                    <a:pt x="5849321" y="3125054"/>
                  </a:lnTo>
                  <a:lnTo>
                    <a:pt x="5852008" y="3086943"/>
                  </a:lnTo>
                  <a:lnTo>
                    <a:pt x="5853977" y="3036130"/>
                  </a:lnTo>
                  <a:lnTo>
                    <a:pt x="5855223" y="2985316"/>
                  </a:lnTo>
                  <a:lnTo>
                    <a:pt x="5855743" y="2947205"/>
                  </a:lnTo>
                  <a:lnTo>
                    <a:pt x="5855531" y="2896391"/>
                  </a:lnTo>
                  <a:lnTo>
                    <a:pt x="5854586" y="2845577"/>
                  </a:lnTo>
                  <a:lnTo>
                    <a:pt x="5852902" y="2807467"/>
                  </a:lnTo>
                  <a:lnTo>
                    <a:pt x="5850475" y="2756653"/>
                  </a:lnTo>
                  <a:lnTo>
                    <a:pt x="5847302" y="2705839"/>
                  </a:lnTo>
                  <a:lnTo>
                    <a:pt x="5843378" y="2667729"/>
                  </a:lnTo>
                  <a:lnTo>
                    <a:pt x="5838701" y="2616915"/>
                  </a:lnTo>
                  <a:lnTo>
                    <a:pt x="5833264" y="2566101"/>
                  </a:lnTo>
                  <a:lnTo>
                    <a:pt x="5827066" y="2527991"/>
                  </a:lnTo>
                  <a:lnTo>
                    <a:pt x="5820101" y="2477177"/>
                  </a:lnTo>
                  <a:lnTo>
                    <a:pt x="5812365" y="2426363"/>
                  </a:lnTo>
                  <a:lnTo>
                    <a:pt x="5803856" y="2388252"/>
                  </a:lnTo>
                  <a:lnTo>
                    <a:pt x="5794568" y="2337439"/>
                  </a:lnTo>
                  <a:lnTo>
                    <a:pt x="5784498" y="2286625"/>
                  </a:lnTo>
                  <a:lnTo>
                    <a:pt x="5773642" y="2248514"/>
                  </a:lnTo>
                  <a:lnTo>
                    <a:pt x="5761995" y="2197700"/>
                  </a:lnTo>
                  <a:lnTo>
                    <a:pt x="5749555" y="2146886"/>
                  </a:lnTo>
                  <a:lnTo>
                    <a:pt x="5736316" y="2108776"/>
                  </a:lnTo>
                  <a:lnTo>
                    <a:pt x="5722276" y="2057962"/>
                  </a:lnTo>
                  <a:lnTo>
                    <a:pt x="5707483" y="2007148"/>
                  </a:lnTo>
                  <a:lnTo>
                    <a:pt x="5692001" y="1969038"/>
                  </a:lnTo>
                  <a:lnTo>
                    <a:pt x="5675840" y="1918224"/>
                  </a:lnTo>
                  <a:lnTo>
                    <a:pt x="5659005" y="1880114"/>
                  </a:lnTo>
                  <a:lnTo>
                    <a:pt x="5641505" y="1829300"/>
                  </a:lnTo>
                  <a:lnTo>
                    <a:pt x="5623347" y="1791189"/>
                  </a:lnTo>
                  <a:lnTo>
                    <a:pt x="5604539" y="1740375"/>
                  </a:lnTo>
                  <a:lnTo>
                    <a:pt x="5585088" y="1702265"/>
                  </a:lnTo>
                  <a:lnTo>
                    <a:pt x="5565002" y="1664154"/>
                  </a:lnTo>
                  <a:lnTo>
                    <a:pt x="5544288" y="1613341"/>
                  </a:lnTo>
                  <a:lnTo>
                    <a:pt x="5522954" y="1575230"/>
                  </a:lnTo>
                  <a:lnTo>
                    <a:pt x="5501007" y="1537120"/>
                  </a:lnTo>
                  <a:lnTo>
                    <a:pt x="5478456" y="1486306"/>
                  </a:lnTo>
                  <a:lnTo>
                    <a:pt x="5455306" y="1448195"/>
                  </a:lnTo>
                  <a:lnTo>
                    <a:pt x="5431567" y="1410085"/>
                  </a:lnTo>
                  <a:lnTo>
                    <a:pt x="5407245" y="1371975"/>
                  </a:lnTo>
                  <a:lnTo>
                    <a:pt x="5382349" y="1333864"/>
                  </a:lnTo>
                  <a:lnTo>
                    <a:pt x="5356885" y="1295754"/>
                  </a:lnTo>
                  <a:lnTo>
                    <a:pt x="5330861" y="1257643"/>
                  </a:lnTo>
                  <a:lnTo>
                    <a:pt x="5304285" y="1219533"/>
                  </a:lnTo>
                  <a:lnTo>
                    <a:pt x="5277164" y="1181422"/>
                  </a:lnTo>
                  <a:lnTo>
                    <a:pt x="5249506" y="1143312"/>
                  </a:lnTo>
                  <a:lnTo>
                    <a:pt x="5221318" y="1105202"/>
                  </a:lnTo>
                  <a:lnTo>
                    <a:pt x="5192608" y="1067091"/>
                  </a:lnTo>
                  <a:lnTo>
                    <a:pt x="5163383" y="1041684"/>
                  </a:lnTo>
                  <a:lnTo>
                    <a:pt x="5133651" y="1003574"/>
                  </a:lnTo>
                  <a:lnTo>
                    <a:pt x="5103420" y="965463"/>
                  </a:lnTo>
                  <a:lnTo>
                    <a:pt x="5072697" y="927353"/>
                  </a:lnTo>
                  <a:lnTo>
                    <a:pt x="5041489" y="901946"/>
                  </a:lnTo>
                  <a:lnTo>
                    <a:pt x="5009804" y="863836"/>
                  </a:lnTo>
                  <a:lnTo>
                    <a:pt x="4977650" y="838429"/>
                  </a:lnTo>
                  <a:lnTo>
                    <a:pt x="4945034" y="800318"/>
                  </a:lnTo>
                  <a:lnTo>
                    <a:pt x="4911964" y="774911"/>
                  </a:lnTo>
                  <a:lnTo>
                    <a:pt x="4878447" y="736801"/>
                  </a:lnTo>
                  <a:lnTo>
                    <a:pt x="4810102" y="685987"/>
                  </a:lnTo>
                  <a:lnTo>
                    <a:pt x="4775290" y="647877"/>
                  </a:lnTo>
                  <a:lnTo>
                    <a:pt x="4704423" y="597063"/>
                  </a:lnTo>
                  <a:lnTo>
                    <a:pt x="4631950" y="546249"/>
                  </a:lnTo>
                  <a:lnTo>
                    <a:pt x="4557932" y="495435"/>
                  </a:lnTo>
                  <a:lnTo>
                    <a:pt x="4444137" y="419214"/>
                  </a:lnTo>
                  <a:lnTo>
                    <a:pt x="4366517" y="368400"/>
                  </a:lnTo>
                  <a:lnTo>
                    <a:pt x="4327202" y="355697"/>
                  </a:lnTo>
                  <a:lnTo>
                    <a:pt x="4247603" y="304883"/>
                  </a:lnTo>
                  <a:lnTo>
                    <a:pt x="4207333" y="292179"/>
                  </a:lnTo>
                  <a:lnTo>
                    <a:pt x="4166759" y="266772"/>
                  </a:lnTo>
                  <a:lnTo>
                    <a:pt x="4125889" y="254069"/>
                  </a:lnTo>
                  <a:lnTo>
                    <a:pt x="4084731" y="228662"/>
                  </a:lnTo>
                  <a:lnTo>
                    <a:pt x="4001579" y="203255"/>
                  </a:lnTo>
                  <a:lnTo>
                    <a:pt x="3959601" y="177848"/>
                  </a:lnTo>
                  <a:lnTo>
                    <a:pt x="3526852" y="50813"/>
                  </a:lnTo>
                  <a:lnTo>
                    <a:pt x="3482446" y="50813"/>
                  </a:lnTo>
                  <a:lnTo>
                    <a:pt x="3393116" y="25406"/>
                  </a:lnTo>
                  <a:lnTo>
                    <a:pt x="3348207" y="25406"/>
                  </a:lnTo>
                  <a:lnTo>
                    <a:pt x="3303145" y="12703"/>
                  </a:lnTo>
                  <a:close/>
                </a:path>
                <a:path w="5855970" h="5856605">
                  <a:moveTo>
                    <a:pt x="3212593" y="0"/>
                  </a:moveTo>
                  <a:lnTo>
                    <a:pt x="2660455" y="0"/>
                  </a:lnTo>
                  <a:lnTo>
                    <a:pt x="2614005" y="12703"/>
                  </a:lnTo>
                  <a:lnTo>
                    <a:pt x="3257938" y="12703"/>
                  </a:lnTo>
                  <a:lnTo>
                    <a:pt x="3212593" y="0"/>
                  </a:lnTo>
                  <a:close/>
                </a:path>
              </a:pathLst>
            </a:custGeom>
            <a:solidFill>
              <a:srgbClr val="E6EA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502186" y="3270818"/>
              <a:ext cx="3215005" cy="3227070"/>
            </a:xfrm>
            <a:custGeom>
              <a:avLst/>
              <a:gdLst/>
              <a:ahLst/>
              <a:cxnLst/>
              <a:rect l="l" t="t" r="r" b="b"/>
              <a:pathLst>
                <a:path w="3215004" h="3227070">
                  <a:moveTo>
                    <a:pt x="1594431" y="0"/>
                  </a:moveTo>
                  <a:lnTo>
                    <a:pt x="1548265" y="1042"/>
                  </a:lnTo>
                  <a:lnTo>
                    <a:pt x="1501981" y="3434"/>
                  </a:lnTo>
                  <a:lnTo>
                    <a:pt x="1455603" y="7189"/>
                  </a:lnTo>
                  <a:lnTo>
                    <a:pt x="1409157" y="12321"/>
                  </a:lnTo>
                  <a:lnTo>
                    <a:pt x="1362666" y="18842"/>
                  </a:lnTo>
                  <a:lnTo>
                    <a:pt x="1316157" y="26765"/>
                  </a:lnTo>
                  <a:lnTo>
                    <a:pt x="1269653" y="36105"/>
                  </a:lnTo>
                  <a:lnTo>
                    <a:pt x="1223181" y="46874"/>
                  </a:lnTo>
                  <a:lnTo>
                    <a:pt x="1176764" y="59085"/>
                  </a:lnTo>
                  <a:lnTo>
                    <a:pt x="1130427" y="72752"/>
                  </a:lnTo>
                  <a:lnTo>
                    <a:pt x="1084521" y="87726"/>
                  </a:lnTo>
                  <a:lnTo>
                    <a:pt x="1039373" y="103946"/>
                  </a:lnTo>
                  <a:lnTo>
                    <a:pt x="994996" y="121386"/>
                  </a:lnTo>
                  <a:lnTo>
                    <a:pt x="951403" y="140022"/>
                  </a:lnTo>
                  <a:lnTo>
                    <a:pt x="908607" y="159828"/>
                  </a:lnTo>
                  <a:lnTo>
                    <a:pt x="866622" y="180780"/>
                  </a:lnTo>
                  <a:lnTo>
                    <a:pt x="825459" y="202852"/>
                  </a:lnTo>
                  <a:lnTo>
                    <a:pt x="785132" y="226019"/>
                  </a:lnTo>
                  <a:lnTo>
                    <a:pt x="745655" y="250257"/>
                  </a:lnTo>
                  <a:lnTo>
                    <a:pt x="707040" y="275541"/>
                  </a:lnTo>
                  <a:lnTo>
                    <a:pt x="669300" y="301845"/>
                  </a:lnTo>
                  <a:lnTo>
                    <a:pt x="632448" y="329144"/>
                  </a:lnTo>
                  <a:lnTo>
                    <a:pt x="596498" y="357414"/>
                  </a:lnTo>
                  <a:lnTo>
                    <a:pt x="561462" y="386630"/>
                  </a:lnTo>
                  <a:lnTo>
                    <a:pt x="527354" y="416766"/>
                  </a:lnTo>
                  <a:lnTo>
                    <a:pt x="494186" y="447797"/>
                  </a:lnTo>
                  <a:lnTo>
                    <a:pt x="461971" y="479699"/>
                  </a:lnTo>
                  <a:lnTo>
                    <a:pt x="430723" y="512447"/>
                  </a:lnTo>
                  <a:lnTo>
                    <a:pt x="400455" y="546015"/>
                  </a:lnTo>
                  <a:lnTo>
                    <a:pt x="371179" y="580378"/>
                  </a:lnTo>
                  <a:lnTo>
                    <a:pt x="342908" y="615512"/>
                  </a:lnTo>
                  <a:lnTo>
                    <a:pt x="315657" y="651392"/>
                  </a:lnTo>
                  <a:lnTo>
                    <a:pt x="289437" y="687992"/>
                  </a:lnTo>
                  <a:lnTo>
                    <a:pt x="264262" y="725287"/>
                  </a:lnTo>
                  <a:lnTo>
                    <a:pt x="240144" y="763254"/>
                  </a:lnTo>
                  <a:lnTo>
                    <a:pt x="217098" y="801865"/>
                  </a:lnTo>
                  <a:lnTo>
                    <a:pt x="195135" y="841098"/>
                  </a:lnTo>
                  <a:lnTo>
                    <a:pt x="174269" y="880925"/>
                  </a:lnTo>
                  <a:lnTo>
                    <a:pt x="154513" y="921324"/>
                  </a:lnTo>
                  <a:lnTo>
                    <a:pt x="135880" y="962268"/>
                  </a:lnTo>
                  <a:lnTo>
                    <a:pt x="118383" y="1003732"/>
                  </a:lnTo>
                  <a:lnTo>
                    <a:pt x="102034" y="1045692"/>
                  </a:lnTo>
                  <a:lnTo>
                    <a:pt x="86848" y="1088123"/>
                  </a:lnTo>
                  <a:lnTo>
                    <a:pt x="72837" y="1130999"/>
                  </a:lnTo>
                  <a:lnTo>
                    <a:pt x="60014" y="1174296"/>
                  </a:lnTo>
                  <a:lnTo>
                    <a:pt x="48393" y="1217988"/>
                  </a:lnTo>
                  <a:lnTo>
                    <a:pt x="37985" y="1262051"/>
                  </a:lnTo>
                  <a:lnTo>
                    <a:pt x="28805" y="1306460"/>
                  </a:lnTo>
                  <a:lnTo>
                    <a:pt x="20865" y="1351189"/>
                  </a:lnTo>
                  <a:lnTo>
                    <a:pt x="14178" y="1396214"/>
                  </a:lnTo>
                  <a:lnTo>
                    <a:pt x="8757" y="1441510"/>
                  </a:lnTo>
                  <a:lnTo>
                    <a:pt x="4616" y="1487051"/>
                  </a:lnTo>
                  <a:lnTo>
                    <a:pt x="1768" y="1532812"/>
                  </a:lnTo>
                  <a:lnTo>
                    <a:pt x="224" y="1578770"/>
                  </a:lnTo>
                  <a:lnTo>
                    <a:pt x="0" y="1624898"/>
                  </a:lnTo>
                  <a:lnTo>
                    <a:pt x="1106" y="1671171"/>
                  </a:lnTo>
                  <a:lnTo>
                    <a:pt x="3557" y="1717565"/>
                  </a:lnTo>
                  <a:lnTo>
                    <a:pt x="7366" y="1764055"/>
                  </a:lnTo>
                  <a:lnTo>
                    <a:pt x="12546" y="1810616"/>
                  </a:lnTo>
                  <a:lnTo>
                    <a:pt x="19109" y="1857222"/>
                  </a:lnTo>
                  <a:lnTo>
                    <a:pt x="27068" y="1903849"/>
                  </a:lnTo>
                  <a:lnTo>
                    <a:pt x="36438" y="1950471"/>
                  </a:lnTo>
                  <a:lnTo>
                    <a:pt x="47230" y="1997065"/>
                  </a:lnTo>
                  <a:lnTo>
                    <a:pt x="59458" y="2043604"/>
                  </a:lnTo>
                  <a:lnTo>
                    <a:pt x="73134" y="2090063"/>
                  </a:lnTo>
                  <a:lnTo>
                    <a:pt x="88169" y="2136111"/>
                  </a:lnTo>
                  <a:lnTo>
                    <a:pt x="104446" y="2181402"/>
                  </a:lnTo>
                  <a:lnTo>
                    <a:pt x="121940" y="2225924"/>
                  </a:lnTo>
                  <a:lnTo>
                    <a:pt x="140625" y="2269664"/>
                  </a:lnTo>
                  <a:lnTo>
                    <a:pt x="160478" y="2312608"/>
                  </a:lnTo>
                  <a:lnTo>
                    <a:pt x="181472" y="2354743"/>
                  </a:lnTo>
                  <a:lnTo>
                    <a:pt x="203583" y="2396057"/>
                  </a:lnTo>
                  <a:lnTo>
                    <a:pt x="226786" y="2436535"/>
                  </a:lnTo>
                  <a:lnTo>
                    <a:pt x="251056" y="2476165"/>
                  </a:lnTo>
                  <a:lnTo>
                    <a:pt x="276367" y="2514933"/>
                  </a:lnTo>
                  <a:lnTo>
                    <a:pt x="302695" y="2552827"/>
                  </a:lnTo>
                  <a:lnTo>
                    <a:pt x="330015" y="2589834"/>
                  </a:lnTo>
                  <a:lnTo>
                    <a:pt x="358301" y="2625939"/>
                  </a:lnTo>
                  <a:lnTo>
                    <a:pt x="387529" y="2661130"/>
                  </a:lnTo>
                  <a:lnTo>
                    <a:pt x="417674" y="2695394"/>
                  </a:lnTo>
                  <a:lnTo>
                    <a:pt x="448710" y="2728718"/>
                  </a:lnTo>
                  <a:lnTo>
                    <a:pt x="480612" y="2761088"/>
                  </a:lnTo>
                  <a:lnTo>
                    <a:pt x="513356" y="2792492"/>
                  </a:lnTo>
                  <a:lnTo>
                    <a:pt x="546917" y="2822915"/>
                  </a:lnTo>
                  <a:lnTo>
                    <a:pt x="581269" y="2852346"/>
                  </a:lnTo>
                  <a:lnTo>
                    <a:pt x="616387" y="2880771"/>
                  </a:lnTo>
                  <a:lnTo>
                    <a:pt x="652247" y="2908176"/>
                  </a:lnTo>
                  <a:lnTo>
                    <a:pt x="688823" y="2934548"/>
                  </a:lnTo>
                  <a:lnTo>
                    <a:pt x="726090" y="2959875"/>
                  </a:lnTo>
                  <a:lnTo>
                    <a:pt x="764024" y="2984144"/>
                  </a:lnTo>
                  <a:lnTo>
                    <a:pt x="802598" y="3007340"/>
                  </a:lnTo>
                  <a:lnTo>
                    <a:pt x="841789" y="3029451"/>
                  </a:lnTo>
                  <a:lnTo>
                    <a:pt x="881572" y="3050464"/>
                  </a:lnTo>
                  <a:lnTo>
                    <a:pt x="921920" y="3070365"/>
                  </a:lnTo>
                  <a:lnTo>
                    <a:pt x="962809" y="3089142"/>
                  </a:lnTo>
                  <a:lnTo>
                    <a:pt x="1004215" y="3106781"/>
                  </a:lnTo>
                  <a:lnTo>
                    <a:pt x="1046131" y="3123276"/>
                  </a:lnTo>
                  <a:lnTo>
                    <a:pt x="1088474" y="3138593"/>
                  </a:lnTo>
                  <a:lnTo>
                    <a:pt x="1131278" y="3152740"/>
                  </a:lnTo>
                  <a:lnTo>
                    <a:pt x="1174498" y="3165696"/>
                  </a:lnTo>
                  <a:lnTo>
                    <a:pt x="1218108" y="3177449"/>
                  </a:lnTo>
                  <a:lnTo>
                    <a:pt x="1262085" y="3187985"/>
                  </a:lnTo>
                  <a:lnTo>
                    <a:pt x="1306402" y="3197292"/>
                  </a:lnTo>
                  <a:lnTo>
                    <a:pt x="1351035" y="3205355"/>
                  </a:lnTo>
                  <a:lnTo>
                    <a:pt x="1395959" y="3212162"/>
                  </a:lnTo>
                  <a:lnTo>
                    <a:pt x="1441149" y="3217700"/>
                  </a:lnTo>
                  <a:lnTo>
                    <a:pt x="1486580" y="3221955"/>
                  </a:lnTo>
                  <a:lnTo>
                    <a:pt x="1532226" y="3224914"/>
                  </a:lnTo>
                  <a:lnTo>
                    <a:pt x="1578063" y="3226565"/>
                  </a:lnTo>
                  <a:lnTo>
                    <a:pt x="1624066" y="3226894"/>
                  </a:lnTo>
                  <a:lnTo>
                    <a:pt x="1670209" y="3225887"/>
                  </a:lnTo>
                  <a:lnTo>
                    <a:pt x="1716468" y="3223532"/>
                  </a:lnTo>
                  <a:lnTo>
                    <a:pt x="1762817" y="3219816"/>
                  </a:lnTo>
                  <a:lnTo>
                    <a:pt x="1809232" y="3214725"/>
                  </a:lnTo>
                  <a:lnTo>
                    <a:pt x="1855688" y="3208247"/>
                  </a:lnTo>
                  <a:lnTo>
                    <a:pt x="1902159" y="3200367"/>
                  </a:lnTo>
                  <a:lnTo>
                    <a:pt x="1948621" y="3191073"/>
                  </a:lnTo>
                  <a:lnTo>
                    <a:pt x="1995048" y="3180352"/>
                  </a:lnTo>
                  <a:lnTo>
                    <a:pt x="2041415" y="3168191"/>
                  </a:lnTo>
                  <a:lnTo>
                    <a:pt x="2087698" y="3154576"/>
                  </a:lnTo>
                  <a:lnTo>
                    <a:pt x="2133604" y="3139548"/>
                  </a:lnTo>
                  <a:lnTo>
                    <a:pt x="2178770" y="3123269"/>
                  </a:lnTo>
                  <a:lnTo>
                    <a:pt x="2223129" y="3105786"/>
                  </a:lnTo>
                  <a:lnTo>
                    <a:pt x="2266722" y="3087103"/>
                  </a:lnTo>
                  <a:lnTo>
                    <a:pt x="2309518" y="3067250"/>
                  </a:lnTo>
                  <a:lnTo>
                    <a:pt x="2351504" y="3046255"/>
                  </a:lnTo>
                  <a:lnTo>
                    <a:pt x="2392666" y="3024140"/>
                  </a:lnTo>
                  <a:lnTo>
                    <a:pt x="2432993" y="3000932"/>
                  </a:lnTo>
                  <a:lnTo>
                    <a:pt x="2472470" y="2976655"/>
                  </a:lnTo>
                  <a:lnTo>
                    <a:pt x="2511085" y="2951334"/>
                  </a:lnTo>
                  <a:lnTo>
                    <a:pt x="2548825" y="2924994"/>
                  </a:lnTo>
                  <a:lnTo>
                    <a:pt x="2585677" y="2897661"/>
                  </a:lnTo>
                  <a:lnTo>
                    <a:pt x="2621627" y="2869358"/>
                  </a:lnTo>
                  <a:lnTo>
                    <a:pt x="2656663" y="2840112"/>
                  </a:lnTo>
                  <a:lnTo>
                    <a:pt x="2690771" y="2809946"/>
                  </a:lnTo>
                  <a:lnTo>
                    <a:pt x="2723939" y="2778887"/>
                  </a:lnTo>
                  <a:lnTo>
                    <a:pt x="2756154" y="2746958"/>
                  </a:lnTo>
                  <a:lnTo>
                    <a:pt x="2787402" y="2714185"/>
                  </a:lnTo>
                  <a:lnTo>
                    <a:pt x="2817671" y="2680593"/>
                  </a:lnTo>
                  <a:lnTo>
                    <a:pt x="2846946" y="2646206"/>
                  </a:lnTo>
                  <a:lnTo>
                    <a:pt x="2875217" y="2611050"/>
                  </a:lnTo>
                  <a:lnTo>
                    <a:pt x="2902468" y="2575150"/>
                  </a:lnTo>
                  <a:lnTo>
                    <a:pt x="2928688" y="2538530"/>
                  </a:lnTo>
                  <a:lnTo>
                    <a:pt x="2953863" y="2501216"/>
                  </a:lnTo>
                  <a:lnTo>
                    <a:pt x="2977981" y="2463232"/>
                  </a:lnTo>
                  <a:lnTo>
                    <a:pt x="3001027" y="2424604"/>
                  </a:lnTo>
                  <a:lnTo>
                    <a:pt x="3022990" y="2385356"/>
                  </a:lnTo>
                  <a:lnTo>
                    <a:pt x="3043856" y="2345514"/>
                  </a:lnTo>
                  <a:lnTo>
                    <a:pt x="3063612" y="2305101"/>
                  </a:lnTo>
                  <a:lnTo>
                    <a:pt x="3082245" y="2264144"/>
                  </a:lnTo>
                  <a:lnTo>
                    <a:pt x="3099742" y="2222668"/>
                  </a:lnTo>
                  <a:lnTo>
                    <a:pt x="3116091" y="2180696"/>
                  </a:lnTo>
                  <a:lnTo>
                    <a:pt x="3131277" y="2138254"/>
                  </a:lnTo>
                  <a:lnTo>
                    <a:pt x="3145288" y="2095368"/>
                  </a:lnTo>
                  <a:lnTo>
                    <a:pt x="3158111" y="2052061"/>
                  </a:lnTo>
                  <a:lnTo>
                    <a:pt x="3169732" y="2008360"/>
                  </a:lnTo>
                  <a:lnTo>
                    <a:pt x="3180140" y="1964288"/>
                  </a:lnTo>
                  <a:lnTo>
                    <a:pt x="3189320" y="1919871"/>
                  </a:lnTo>
                  <a:lnTo>
                    <a:pt x="3197260" y="1875134"/>
                  </a:lnTo>
                  <a:lnTo>
                    <a:pt x="3203947" y="1830102"/>
                  </a:lnTo>
                  <a:lnTo>
                    <a:pt x="3209368" y="1784800"/>
                  </a:lnTo>
                  <a:lnTo>
                    <a:pt x="3213509" y="1739252"/>
                  </a:lnTo>
                  <a:lnTo>
                    <a:pt x="3214638" y="1721109"/>
                  </a:lnTo>
                  <a:lnTo>
                    <a:pt x="3214568" y="1508706"/>
                  </a:lnTo>
                  <a:lnTo>
                    <a:pt x="3210759" y="1462211"/>
                  </a:lnTo>
                  <a:lnTo>
                    <a:pt x="3205580" y="1415644"/>
                  </a:lnTo>
                  <a:lnTo>
                    <a:pt x="3199017" y="1369032"/>
                  </a:lnTo>
                  <a:lnTo>
                    <a:pt x="3191057" y="1322399"/>
                  </a:lnTo>
                  <a:lnTo>
                    <a:pt x="3181687" y="1275771"/>
                  </a:lnTo>
                  <a:lnTo>
                    <a:pt x="3170895" y="1229171"/>
                  </a:lnTo>
                  <a:lnTo>
                    <a:pt x="3158667" y="1182626"/>
                  </a:lnTo>
                  <a:lnTo>
                    <a:pt x="3144991" y="1136159"/>
                  </a:lnTo>
                  <a:lnTo>
                    <a:pt x="3129957" y="1090121"/>
                  </a:lnTo>
                  <a:lnTo>
                    <a:pt x="3113683" y="1044839"/>
                  </a:lnTo>
                  <a:lnTo>
                    <a:pt x="3096194" y="1000326"/>
                  </a:lnTo>
                  <a:lnTo>
                    <a:pt x="3077515" y="956594"/>
                  </a:lnTo>
                  <a:lnTo>
                    <a:pt x="3057670" y="913658"/>
                  </a:lnTo>
                  <a:lnTo>
                    <a:pt x="3036685" y="871531"/>
                  </a:lnTo>
                  <a:lnTo>
                    <a:pt x="3014585" y="830226"/>
                  </a:lnTo>
                  <a:lnTo>
                    <a:pt x="2991394" y="789755"/>
                  </a:lnTo>
                  <a:lnTo>
                    <a:pt x="2967138" y="750133"/>
                  </a:lnTo>
                  <a:lnTo>
                    <a:pt x="2941840" y="711372"/>
                  </a:lnTo>
                  <a:lnTo>
                    <a:pt x="2915527" y="673486"/>
                  </a:lnTo>
                  <a:lnTo>
                    <a:pt x="2888224" y="636487"/>
                  </a:lnTo>
                  <a:lnTo>
                    <a:pt x="2859954" y="600389"/>
                  </a:lnTo>
                  <a:lnTo>
                    <a:pt x="2830743" y="565206"/>
                  </a:lnTo>
                  <a:lnTo>
                    <a:pt x="2800616" y="530950"/>
                  </a:lnTo>
                  <a:lnTo>
                    <a:pt x="2769598" y="497635"/>
                  </a:lnTo>
                  <a:lnTo>
                    <a:pt x="2737714" y="465273"/>
                  </a:lnTo>
                  <a:lnTo>
                    <a:pt x="2704988" y="433879"/>
                  </a:lnTo>
                  <a:lnTo>
                    <a:pt x="2671446" y="403464"/>
                  </a:lnTo>
                  <a:lnTo>
                    <a:pt x="2637113" y="374043"/>
                  </a:lnTo>
                  <a:lnTo>
                    <a:pt x="2602013" y="345629"/>
                  </a:lnTo>
                  <a:lnTo>
                    <a:pt x="2566171" y="318234"/>
                  </a:lnTo>
                  <a:lnTo>
                    <a:pt x="2529613" y="291873"/>
                  </a:lnTo>
                  <a:lnTo>
                    <a:pt x="2492362" y="266558"/>
                  </a:lnTo>
                  <a:lnTo>
                    <a:pt x="2454445" y="242302"/>
                  </a:lnTo>
                  <a:lnTo>
                    <a:pt x="2415886" y="219119"/>
                  </a:lnTo>
                  <a:lnTo>
                    <a:pt x="2376710" y="197021"/>
                  </a:lnTo>
                  <a:lnTo>
                    <a:pt x="2336941" y="176023"/>
                  </a:lnTo>
                  <a:lnTo>
                    <a:pt x="2296606" y="156137"/>
                  </a:lnTo>
                  <a:lnTo>
                    <a:pt x="2255728" y="137377"/>
                  </a:lnTo>
                  <a:lnTo>
                    <a:pt x="2214333" y="119755"/>
                  </a:lnTo>
                  <a:lnTo>
                    <a:pt x="2172445" y="103284"/>
                  </a:lnTo>
                  <a:lnTo>
                    <a:pt x="2130090" y="87979"/>
                  </a:lnTo>
                  <a:lnTo>
                    <a:pt x="2087292" y="73853"/>
                  </a:lnTo>
                  <a:lnTo>
                    <a:pt x="2044077" y="60917"/>
                  </a:lnTo>
                  <a:lnTo>
                    <a:pt x="2000468" y="49187"/>
                  </a:lnTo>
                  <a:lnTo>
                    <a:pt x="1956492" y="38674"/>
                  </a:lnTo>
                  <a:lnTo>
                    <a:pt x="1912173" y="29392"/>
                  </a:lnTo>
                  <a:lnTo>
                    <a:pt x="1867536" y="21355"/>
                  </a:lnTo>
                  <a:lnTo>
                    <a:pt x="1822606" y="14575"/>
                  </a:lnTo>
                  <a:lnTo>
                    <a:pt x="1777408" y="9066"/>
                  </a:lnTo>
                  <a:lnTo>
                    <a:pt x="1731966" y="4840"/>
                  </a:lnTo>
                  <a:lnTo>
                    <a:pt x="1686306" y="1912"/>
                  </a:lnTo>
                  <a:lnTo>
                    <a:pt x="1640453" y="294"/>
                  </a:lnTo>
                  <a:lnTo>
                    <a:pt x="1594431" y="0"/>
                  </a:lnTo>
                  <a:close/>
                </a:path>
              </a:pathLst>
            </a:custGeom>
            <a:solidFill>
              <a:srgbClr val="63B8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992008" y="5435711"/>
              <a:ext cx="1463040" cy="1422400"/>
            </a:xfrm>
            <a:custGeom>
              <a:avLst/>
              <a:gdLst/>
              <a:ahLst/>
              <a:cxnLst/>
              <a:rect l="l" t="t" r="r" b="b"/>
              <a:pathLst>
                <a:path w="1463039" h="1422400">
                  <a:moveTo>
                    <a:pt x="745689" y="0"/>
                  </a:moveTo>
                  <a:lnTo>
                    <a:pt x="699549" y="489"/>
                  </a:lnTo>
                  <a:lnTo>
                    <a:pt x="653156" y="3959"/>
                  </a:lnTo>
                  <a:lnTo>
                    <a:pt x="606630" y="10474"/>
                  </a:lnTo>
                  <a:lnTo>
                    <a:pt x="560094" y="20098"/>
                  </a:lnTo>
                  <a:lnTo>
                    <a:pt x="513666" y="32895"/>
                  </a:lnTo>
                  <a:lnTo>
                    <a:pt x="468265" y="48574"/>
                  </a:lnTo>
                  <a:lnTo>
                    <a:pt x="424558" y="66930"/>
                  </a:lnTo>
                  <a:lnTo>
                    <a:pt x="382608" y="87842"/>
                  </a:lnTo>
                  <a:lnTo>
                    <a:pt x="342479" y="111191"/>
                  </a:lnTo>
                  <a:lnTo>
                    <a:pt x="304235" y="136853"/>
                  </a:lnTo>
                  <a:lnTo>
                    <a:pt x="267938" y="164709"/>
                  </a:lnTo>
                  <a:lnTo>
                    <a:pt x="233654" y="194638"/>
                  </a:lnTo>
                  <a:lnTo>
                    <a:pt x="201446" y="226517"/>
                  </a:lnTo>
                  <a:lnTo>
                    <a:pt x="171376" y="260227"/>
                  </a:lnTo>
                  <a:lnTo>
                    <a:pt x="143510" y="295646"/>
                  </a:lnTo>
                  <a:lnTo>
                    <a:pt x="117910" y="332652"/>
                  </a:lnTo>
                  <a:lnTo>
                    <a:pt x="94640" y="371126"/>
                  </a:lnTo>
                  <a:lnTo>
                    <a:pt x="73763" y="410945"/>
                  </a:lnTo>
                  <a:lnTo>
                    <a:pt x="55344" y="451989"/>
                  </a:lnTo>
                  <a:lnTo>
                    <a:pt x="39446" y="494136"/>
                  </a:lnTo>
                  <a:lnTo>
                    <a:pt x="26133" y="537266"/>
                  </a:lnTo>
                  <a:lnTo>
                    <a:pt x="15468" y="581257"/>
                  </a:lnTo>
                  <a:lnTo>
                    <a:pt x="7515" y="625989"/>
                  </a:lnTo>
                  <a:lnTo>
                    <a:pt x="2338" y="671340"/>
                  </a:lnTo>
                  <a:lnTo>
                    <a:pt x="0" y="717189"/>
                  </a:lnTo>
                  <a:lnTo>
                    <a:pt x="564" y="763415"/>
                  </a:lnTo>
                  <a:lnTo>
                    <a:pt x="4095" y="809897"/>
                  </a:lnTo>
                  <a:lnTo>
                    <a:pt x="10657" y="856513"/>
                  </a:lnTo>
                  <a:lnTo>
                    <a:pt x="20312" y="903144"/>
                  </a:lnTo>
                  <a:lnTo>
                    <a:pt x="33124" y="949667"/>
                  </a:lnTo>
                  <a:lnTo>
                    <a:pt x="48908" y="995265"/>
                  </a:lnTo>
                  <a:lnTo>
                    <a:pt x="67354" y="1039163"/>
                  </a:lnTo>
                  <a:lnTo>
                    <a:pt x="88343" y="1081296"/>
                  </a:lnTo>
                  <a:lnTo>
                    <a:pt x="111753" y="1121602"/>
                  </a:lnTo>
                  <a:lnTo>
                    <a:pt x="137464" y="1160017"/>
                  </a:lnTo>
                  <a:lnTo>
                    <a:pt x="165356" y="1196478"/>
                  </a:lnTo>
                  <a:lnTo>
                    <a:pt x="195307" y="1230921"/>
                  </a:lnTo>
                  <a:lnTo>
                    <a:pt x="227199" y="1263284"/>
                  </a:lnTo>
                  <a:lnTo>
                    <a:pt x="260909" y="1293503"/>
                  </a:lnTo>
                  <a:lnTo>
                    <a:pt x="296318" y="1321515"/>
                  </a:lnTo>
                  <a:lnTo>
                    <a:pt x="333305" y="1347256"/>
                  </a:lnTo>
                  <a:lnTo>
                    <a:pt x="371750" y="1370663"/>
                  </a:lnTo>
                  <a:lnTo>
                    <a:pt x="411531" y="1391673"/>
                  </a:lnTo>
                  <a:lnTo>
                    <a:pt x="452530" y="1410222"/>
                  </a:lnTo>
                  <a:lnTo>
                    <a:pt x="484219" y="1422286"/>
                  </a:lnTo>
                  <a:lnTo>
                    <a:pt x="982355" y="1422286"/>
                  </a:lnTo>
                  <a:lnTo>
                    <a:pt x="1038451" y="1399526"/>
                  </a:lnTo>
                  <a:lnTo>
                    <a:pt x="1080401" y="1378525"/>
                  </a:lnTo>
                  <a:lnTo>
                    <a:pt x="1120530" y="1355097"/>
                  </a:lnTo>
                  <a:lnTo>
                    <a:pt x="1158774" y="1329363"/>
                  </a:lnTo>
                  <a:lnTo>
                    <a:pt x="1195070" y="1301445"/>
                  </a:lnTo>
                  <a:lnTo>
                    <a:pt x="1229354" y="1271463"/>
                  </a:lnTo>
                  <a:lnTo>
                    <a:pt x="1261563" y="1239539"/>
                  </a:lnTo>
                  <a:lnTo>
                    <a:pt x="1291633" y="1205794"/>
                  </a:lnTo>
                  <a:lnTo>
                    <a:pt x="1319499" y="1170349"/>
                  </a:lnTo>
                  <a:lnTo>
                    <a:pt x="1345099" y="1133324"/>
                  </a:lnTo>
                  <a:lnTo>
                    <a:pt x="1368369" y="1094842"/>
                  </a:lnTo>
                  <a:lnTo>
                    <a:pt x="1389246" y="1055023"/>
                  </a:lnTo>
                  <a:lnTo>
                    <a:pt x="1407665" y="1013989"/>
                  </a:lnTo>
                  <a:lnTo>
                    <a:pt x="1423562" y="971859"/>
                  </a:lnTo>
                  <a:lnTo>
                    <a:pt x="1436876" y="928757"/>
                  </a:lnTo>
                  <a:lnTo>
                    <a:pt x="1447541" y="884802"/>
                  </a:lnTo>
                  <a:lnTo>
                    <a:pt x="1455494" y="840116"/>
                  </a:lnTo>
                  <a:lnTo>
                    <a:pt x="1460671" y="794819"/>
                  </a:lnTo>
                  <a:lnTo>
                    <a:pt x="1463009" y="749034"/>
                  </a:lnTo>
                  <a:lnTo>
                    <a:pt x="1462445" y="702881"/>
                  </a:lnTo>
                  <a:lnTo>
                    <a:pt x="1458914" y="656481"/>
                  </a:lnTo>
                  <a:lnTo>
                    <a:pt x="1452352" y="609956"/>
                  </a:lnTo>
                  <a:lnTo>
                    <a:pt x="1442697" y="563426"/>
                  </a:lnTo>
                  <a:lnTo>
                    <a:pt x="1429885" y="517012"/>
                  </a:lnTo>
                  <a:lnTo>
                    <a:pt x="1414101" y="471405"/>
                  </a:lnTo>
                  <a:lnTo>
                    <a:pt x="1395654" y="427492"/>
                  </a:lnTo>
                  <a:lnTo>
                    <a:pt x="1374666" y="385336"/>
                  </a:lnTo>
                  <a:lnTo>
                    <a:pt x="1351256" y="345003"/>
                  </a:lnTo>
                  <a:lnTo>
                    <a:pt x="1325545" y="306556"/>
                  </a:lnTo>
                  <a:lnTo>
                    <a:pt x="1297653" y="270061"/>
                  </a:lnTo>
                  <a:lnTo>
                    <a:pt x="1267701" y="235580"/>
                  </a:lnTo>
                  <a:lnTo>
                    <a:pt x="1235810" y="203179"/>
                  </a:lnTo>
                  <a:lnTo>
                    <a:pt x="1202100" y="172922"/>
                  </a:lnTo>
                  <a:lnTo>
                    <a:pt x="1166691" y="144873"/>
                  </a:lnTo>
                  <a:lnTo>
                    <a:pt x="1129704" y="119097"/>
                  </a:lnTo>
                  <a:lnTo>
                    <a:pt x="1091259" y="95658"/>
                  </a:lnTo>
                  <a:lnTo>
                    <a:pt x="1051477" y="74621"/>
                  </a:lnTo>
                  <a:lnTo>
                    <a:pt x="1010479" y="56049"/>
                  </a:lnTo>
                  <a:lnTo>
                    <a:pt x="968385" y="40007"/>
                  </a:lnTo>
                  <a:lnTo>
                    <a:pt x="925315" y="26559"/>
                  </a:lnTo>
                  <a:lnTo>
                    <a:pt x="881390" y="15770"/>
                  </a:lnTo>
                  <a:lnTo>
                    <a:pt x="836730" y="7704"/>
                  </a:lnTo>
                  <a:lnTo>
                    <a:pt x="791456" y="2426"/>
                  </a:lnTo>
                  <a:lnTo>
                    <a:pt x="745689" y="0"/>
                  </a:lnTo>
                  <a:close/>
                </a:path>
              </a:pathLst>
            </a:custGeom>
            <a:solidFill>
              <a:srgbClr val="EB63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604807" y="5436244"/>
              <a:ext cx="850265" cy="909319"/>
            </a:xfrm>
            <a:custGeom>
              <a:avLst/>
              <a:gdLst/>
              <a:ahLst/>
              <a:cxnLst/>
              <a:rect l="l" t="t" r="r" b="b"/>
              <a:pathLst>
                <a:path w="850264" h="909320">
                  <a:moveTo>
                    <a:pt x="144034" y="103"/>
                  </a:moveTo>
                  <a:lnTo>
                    <a:pt x="96260" y="0"/>
                  </a:lnTo>
                  <a:lnTo>
                    <a:pt x="48203" y="3107"/>
                  </a:lnTo>
                  <a:lnTo>
                    <a:pt x="0" y="9497"/>
                  </a:lnTo>
                  <a:lnTo>
                    <a:pt x="19038" y="58325"/>
                  </a:lnTo>
                  <a:lnTo>
                    <a:pt x="39499" y="106221"/>
                  </a:lnTo>
                  <a:lnTo>
                    <a:pt x="61349" y="153166"/>
                  </a:lnTo>
                  <a:lnTo>
                    <a:pt x="84558" y="199142"/>
                  </a:lnTo>
                  <a:lnTo>
                    <a:pt x="109092" y="244131"/>
                  </a:lnTo>
                  <a:lnTo>
                    <a:pt x="134919" y="288115"/>
                  </a:lnTo>
                  <a:lnTo>
                    <a:pt x="162007" y="331077"/>
                  </a:lnTo>
                  <a:lnTo>
                    <a:pt x="190324" y="372999"/>
                  </a:lnTo>
                  <a:lnTo>
                    <a:pt x="219838" y="413862"/>
                  </a:lnTo>
                  <a:lnTo>
                    <a:pt x="250517" y="453649"/>
                  </a:lnTo>
                  <a:lnTo>
                    <a:pt x="282327" y="492341"/>
                  </a:lnTo>
                  <a:lnTo>
                    <a:pt x="315238" y="529922"/>
                  </a:lnTo>
                  <a:lnTo>
                    <a:pt x="349216" y="566372"/>
                  </a:lnTo>
                  <a:lnTo>
                    <a:pt x="384230" y="601674"/>
                  </a:lnTo>
                  <a:lnTo>
                    <a:pt x="420248" y="635811"/>
                  </a:lnTo>
                  <a:lnTo>
                    <a:pt x="457236" y="668763"/>
                  </a:lnTo>
                  <a:lnTo>
                    <a:pt x="495164" y="700514"/>
                  </a:lnTo>
                  <a:lnTo>
                    <a:pt x="533999" y="731045"/>
                  </a:lnTo>
                  <a:lnTo>
                    <a:pt x="573708" y="760339"/>
                  </a:lnTo>
                  <a:lnTo>
                    <a:pt x="614259" y="788377"/>
                  </a:lnTo>
                  <a:lnTo>
                    <a:pt x="655620" y="815141"/>
                  </a:lnTo>
                  <a:lnTo>
                    <a:pt x="697760" y="840614"/>
                  </a:lnTo>
                  <a:lnTo>
                    <a:pt x="740645" y="864778"/>
                  </a:lnTo>
                  <a:lnTo>
                    <a:pt x="784244" y="887615"/>
                  </a:lnTo>
                  <a:lnTo>
                    <a:pt x="828524" y="909106"/>
                  </a:lnTo>
                  <a:lnTo>
                    <a:pt x="838765" y="861827"/>
                  </a:lnTo>
                  <a:lnTo>
                    <a:pt x="845806" y="813721"/>
                  </a:lnTo>
                  <a:lnTo>
                    <a:pt x="849580" y="764946"/>
                  </a:lnTo>
                  <a:lnTo>
                    <a:pt x="850018" y="715656"/>
                  </a:lnTo>
                  <a:lnTo>
                    <a:pt x="847055" y="666008"/>
                  </a:lnTo>
                  <a:lnTo>
                    <a:pt x="840623" y="616159"/>
                  </a:lnTo>
                  <a:lnTo>
                    <a:pt x="830656" y="566264"/>
                  </a:lnTo>
                  <a:lnTo>
                    <a:pt x="817085" y="516480"/>
                  </a:lnTo>
                  <a:lnTo>
                    <a:pt x="800529" y="469032"/>
                  </a:lnTo>
                  <a:lnTo>
                    <a:pt x="781105" y="423429"/>
                  </a:lnTo>
                  <a:lnTo>
                    <a:pt x="758950" y="379743"/>
                  </a:lnTo>
                  <a:lnTo>
                    <a:pt x="734200" y="338045"/>
                  </a:lnTo>
                  <a:lnTo>
                    <a:pt x="706992" y="298408"/>
                  </a:lnTo>
                  <a:lnTo>
                    <a:pt x="677460" y="260904"/>
                  </a:lnTo>
                  <a:lnTo>
                    <a:pt x="645741" y="225603"/>
                  </a:lnTo>
                  <a:lnTo>
                    <a:pt x="611971" y="192580"/>
                  </a:lnTo>
                  <a:lnTo>
                    <a:pt x="576287" y="161904"/>
                  </a:lnTo>
                  <a:lnTo>
                    <a:pt x="538823" y="133648"/>
                  </a:lnTo>
                  <a:lnTo>
                    <a:pt x="499716" y="107884"/>
                  </a:lnTo>
                  <a:lnTo>
                    <a:pt x="459103" y="84683"/>
                  </a:lnTo>
                  <a:lnTo>
                    <a:pt x="417118" y="64119"/>
                  </a:lnTo>
                  <a:lnTo>
                    <a:pt x="373898" y="46261"/>
                  </a:lnTo>
                  <a:lnTo>
                    <a:pt x="329579" y="31183"/>
                  </a:lnTo>
                  <a:lnTo>
                    <a:pt x="284298" y="18957"/>
                  </a:lnTo>
                  <a:lnTo>
                    <a:pt x="238189" y="9653"/>
                  </a:lnTo>
                  <a:lnTo>
                    <a:pt x="191389" y="3344"/>
                  </a:lnTo>
                  <a:lnTo>
                    <a:pt x="144034" y="103"/>
                  </a:lnTo>
                  <a:close/>
                </a:path>
              </a:pathLst>
            </a:custGeom>
            <a:solidFill>
              <a:srgbClr val="B42C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051567" y="6043601"/>
              <a:ext cx="585470" cy="586740"/>
            </a:xfrm>
            <a:custGeom>
              <a:avLst/>
              <a:gdLst/>
              <a:ahLst/>
              <a:cxnLst/>
              <a:rect l="l" t="t" r="r" b="b"/>
              <a:pathLst>
                <a:path w="585470" h="586740">
                  <a:moveTo>
                    <a:pt x="297952" y="0"/>
                  </a:moveTo>
                  <a:lnTo>
                    <a:pt x="251642" y="2668"/>
                  </a:lnTo>
                  <a:lnTo>
                    <a:pt x="205155" y="12999"/>
                  </a:lnTo>
                  <a:lnTo>
                    <a:pt x="161167" y="30682"/>
                  </a:lnTo>
                  <a:lnTo>
                    <a:pt x="121595" y="54633"/>
                  </a:lnTo>
                  <a:lnTo>
                    <a:pt x="86851" y="84084"/>
                  </a:lnTo>
                  <a:lnTo>
                    <a:pt x="57348" y="118269"/>
                  </a:lnTo>
                  <a:lnTo>
                    <a:pt x="33499" y="156422"/>
                  </a:lnTo>
                  <a:lnTo>
                    <a:pt x="15716" y="197777"/>
                  </a:lnTo>
                  <a:lnTo>
                    <a:pt x="4412" y="241567"/>
                  </a:lnTo>
                  <a:lnTo>
                    <a:pt x="0" y="287026"/>
                  </a:lnTo>
                  <a:lnTo>
                    <a:pt x="2891" y="333389"/>
                  </a:lnTo>
                  <a:lnTo>
                    <a:pt x="13498" y="379888"/>
                  </a:lnTo>
                  <a:lnTo>
                    <a:pt x="31159" y="424106"/>
                  </a:lnTo>
                  <a:lnTo>
                    <a:pt x="55043" y="463865"/>
                  </a:lnTo>
                  <a:lnTo>
                    <a:pt x="84397" y="498762"/>
                  </a:lnTo>
                  <a:lnTo>
                    <a:pt x="118465" y="528399"/>
                  </a:lnTo>
                  <a:lnTo>
                    <a:pt x="156494" y="552375"/>
                  </a:lnTo>
                  <a:lnTo>
                    <a:pt x="197730" y="570290"/>
                  </a:lnTo>
                  <a:lnTo>
                    <a:pt x="241418" y="581744"/>
                  </a:lnTo>
                  <a:lnTo>
                    <a:pt x="286804" y="586336"/>
                  </a:lnTo>
                  <a:lnTo>
                    <a:pt x="333135" y="583667"/>
                  </a:lnTo>
                  <a:lnTo>
                    <a:pt x="379655" y="573336"/>
                  </a:lnTo>
                  <a:lnTo>
                    <a:pt x="423857" y="555681"/>
                  </a:lnTo>
                  <a:lnTo>
                    <a:pt x="463552" y="531799"/>
                  </a:lnTo>
                  <a:lnTo>
                    <a:pt x="498352" y="502438"/>
                  </a:lnTo>
                  <a:lnTo>
                    <a:pt x="527867" y="468349"/>
                  </a:lnTo>
                  <a:lnTo>
                    <a:pt x="551708" y="430279"/>
                  </a:lnTo>
                  <a:lnTo>
                    <a:pt x="569487" y="388978"/>
                  </a:lnTo>
                  <a:lnTo>
                    <a:pt x="580815" y="345196"/>
                  </a:lnTo>
                  <a:lnTo>
                    <a:pt x="585303" y="299680"/>
                  </a:lnTo>
                  <a:lnTo>
                    <a:pt x="582561" y="253181"/>
                  </a:lnTo>
                  <a:lnTo>
                    <a:pt x="572202" y="206447"/>
                  </a:lnTo>
                  <a:lnTo>
                    <a:pt x="554266" y="162231"/>
                  </a:lnTo>
                  <a:lnTo>
                    <a:pt x="530161" y="122475"/>
                  </a:lnTo>
                  <a:lnTo>
                    <a:pt x="500639" y="87578"/>
                  </a:lnTo>
                  <a:lnTo>
                    <a:pt x="466446" y="57941"/>
                  </a:lnTo>
                  <a:lnTo>
                    <a:pt x="428332" y="33964"/>
                  </a:lnTo>
                  <a:lnTo>
                    <a:pt x="387046" y="16048"/>
                  </a:lnTo>
                  <a:lnTo>
                    <a:pt x="343336" y="4593"/>
                  </a:lnTo>
                  <a:lnTo>
                    <a:pt x="297952" y="0"/>
                  </a:lnTo>
                  <a:close/>
                </a:path>
              </a:pathLst>
            </a:custGeom>
            <a:solidFill>
              <a:srgbClr val="E000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14282" y="2977030"/>
              <a:ext cx="586740" cy="587375"/>
            </a:xfrm>
            <a:custGeom>
              <a:avLst/>
              <a:gdLst/>
              <a:ahLst/>
              <a:cxnLst/>
              <a:rect l="l" t="t" r="r" b="b"/>
              <a:pathLst>
                <a:path w="586739" h="587375">
                  <a:moveTo>
                    <a:pt x="299463" y="0"/>
                  </a:moveTo>
                  <a:lnTo>
                    <a:pt x="252942" y="2672"/>
                  </a:lnTo>
                  <a:lnTo>
                    <a:pt x="206186" y="13002"/>
                  </a:lnTo>
                  <a:lnTo>
                    <a:pt x="161972" y="30897"/>
                  </a:lnTo>
                  <a:lnTo>
                    <a:pt x="122261" y="54969"/>
                  </a:lnTo>
                  <a:lnTo>
                    <a:pt x="87434" y="84476"/>
                  </a:lnTo>
                  <a:lnTo>
                    <a:pt x="57877" y="118674"/>
                  </a:lnTo>
                  <a:lnTo>
                    <a:pt x="33972" y="156821"/>
                  </a:lnTo>
                  <a:lnTo>
                    <a:pt x="16101" y="198173"/>
                  </a:lnTo>
                  <a:lnTo>
                    <a:pt x="4649" y="241986"/>
                  </a:lnTo>
                  <a:lnTo>
                    <a:pt x="0" y="287519"/>
                  </a:lnTo>
                  <a:lnTo>
                    <a:pt x="2535" y="334027"/>
                  </a:lnTo>
                  <a:lnTo>
                    <a:pt x="12638" y="380767"/>
                  </a:lnTo>
                  <a:lnTo>
                    <a:pt x="30562" y="424976"/>
                  </a:lnTo>
                  <a:lnTo>
                    <a:pt x="54665" y="464724"/>
                  </a:lnTo>
                  <a:lnTo>
                    <a:pt x="84202" y="499604"/>
                  </a:lnTo>
                  <a:lnTo>
                    <a:pt x="118429" y="529211"/>
                  </a:lnTo>
                  <a:lnTo>
                    <a:pt x="156604" y="553138"/>
                  </a:lnTo>
                  <a:lnTo>
                    <a:pt x="197983" y="570978"/>
                  </a:lnTo>
                  <a:lnTo>
                    <a:pt x="241822" y="582326"/>
                  </a:lnTo>
                  <a:lnTo>
                    <a:pt x="287376" y="586775"/>
                  </a:lnTo>
                  <a:lnTo>
                    <a:pt x="333904" y="583919"/>
                  </a:lnTo>
                  <a:lnTo>
                    <a:pt x="380660" y="573352"/>
                  </a:lnTo>
                  <a:lnTo>
                    <a:pt x="424899" y="555664"/>
                  </a:lnTo>
                  <a:lnTo>
                    <a:pt x="464669" y="531757"/>
                  </a:lnTo>
                  <a:lnTo>
                    <a:pt x="499565" y="502379"/>
                  </a:lnTo>
                  <a:lnTo>
                    <a:pt x="529181" y="468277"/>
                  </a:lnTo>
                  <a:lnTo>
                    <a:pt x="553111" y="430200"/>
                  </a:lnTo>
                  <a:lnTo>
                    <a:pt x="570948" y="388894"/>
                  </a:lnTo>
                  <a:lnTo>
                    <a:pt x="582288" y="345109"/>
                  </a:lnTo>
                  <a:lnTo>
                    <a:pt x="586723" y="299591"/>
                  </a:lnTo>
                  <a:lnTo>
                    <a:pt x="583849" y="253088"/>
                  </a:lnTo>
                  <a:lnTo>
                    <a:pt x="573258" y="206349"/>
                  </a:lnTo>
                  <a:lnTo>
                    <a:pt x="555592" y="162142"/>
                  </a:lnTo>
                  <a:lnTo>
                    <a:pt x="531696" y="122398"/>
                  </a:lnTo>
                  <a:lnTo>
                    <a:pt x="502319" y="87515"/>
                  </a:lnTo>
                  <a:lnTo>
                    <a:pt x="468212" y="57893"/>
                  </a:lnTo>
                  <a:lnTo>
                    <a:pt x="430124" y="33931"/>
                  </a:lnTo>
                  <a:lnTo>
                    <a:pt x="388803" y="16028"/>
                  </a:lnTo>
                  <a:lnTo>
                    <a:pt x="344999" y="4585"/>
                  </a:lnTo>
                  <a:lnTo>
                    <a:pt x="299463" y="0"/>
                  </a:lnTo>
                  <a:close/>
                </a:path>
              </a:pathLst>
            </a:custGeom>
            <a:solidFill>
              <a:srgbClr val="F9B8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0175" y="404812"/>
              <a:ext cx="5364099" cy="1255712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169032" y="2465958"/>
            <a:ext cx="56572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Familienorientierte</a:t>
            </a:r>
            <a:r>
              <a:rPr sz="2800" spc="-15" dirty="0"/>
              <a:t> </a:t>
            </a:r>
            <a:r>
              <a:rPr sz="2800" spc="-10" dirty="0"/>
              <a:t>Lernangebote</a:t>
            </a:r>
            <a:endParaRPr sz="2800"/>
          </a:p>
        </p:txBody>
      </p:sp>
      <p:sp>
        <p:nvSpPr>
          <p:cNvPr id="12" name="object 12"/>
          <p:cNvSpPr txBox="1"/>
          <p:nvPr/>
        </p:nvSpPr>
        <p:spPr>
          <a:xfrm>
            <a:off x="2588767" y="3533647"/>
            <a:ext cx="1269365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00285A"/>
                </a:solidFill>
                <a:latin typeface="Arial"/>
                <a:cs typeface="Arial"/>
              </a:rPr>
              <a:t>am</a:t>
            </a:r>
            <a:r>
              <a:rPr sz="1400" b="1" spc="-1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285A"/>
                </a:solidFill>
                <a:latin typeface="Arial"/>
                <a:cs typeface="Arial"/>
              </a:rPr>
              <a:t>xx.</a:t>
            </a:r>
            <a:r>
              <a:rPr sz="1400" b="1" spc="-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285A"/>
                </a:solidFill>
                <a:latin typeface="Arial"/>
                <a:cs typeface="Arial"/>
              </a:rPr>
              <a:t>xx</a:t>
            </a:r>
            <a:r>
              <a:rPr sz="1400" b="1" spc="-20" dirty="0">
                <a:solidFill>
                  <a:srgbClr val="00285A"/>
                </a:solidFill>
                <a:latin typeface="Arial"/>
                <a:cs typeface="Arial"/>
              </a:rPr>
              <a:t> 20xx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00285A"/>
                </a:solidFill>
                <a:latin typeface="Arial"/>
                <a:cs typeface="Arial"/>
              </a:rPr>
              <a:t>in</a:t>
            </a:r>
            <a:r>
              <a:rPr sz="1400" b="1" spc="-25" dirty="0">
                <a:solidFill>
                  <a:srgbClr val="00285A"/>
                </a:solidFill>
                <a:latin typeface="Arial"/>
                <a:cs typeface="Arial"/>
              </a:rPr>
              <a:t> xx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spc="-10" dirty="0">
                <a:solidFill>
                  <a:srgbClr val="00285A"/>
                </a:solidFill>
                <a:latin typeface="Arial"/>
                <a:cs typeface="Arial"/>
              </a:rPr>
              <a:t>Dozent/-</a:t>
            </a:r>
            <a:r>
              <a:rPr sz="1400" b="1" dirty="0">
                <a:solidFill>
                  <a:srgbClr val="00285A"/>
                </a:solidFill>
                <a:latin typeface="Arial"/>
                <a:cs typeface="Arial"/>
              </a:rPr>
              <a:t>in:</a:t>
            </a:r>
            <a:r>
              <a:rPr sz="1400" b="1" spc="-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00285A"/>
                </a:solidFill>
                <a:latin typeface="Arial"/>
                <a:cs typeface="Arial"/>
              </a:rPr>
              <a:t>xx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15073" y="6281782"/>
            <a:ext cx="128270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spc="-25" dirty="0">
                <a:solidFill>
                  <a:srgbClr val="667D9C"/>
                </a:solidFill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81" y="304684"/>
            <a:ext cx="2553771" cy="34957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38474" y="1971446"/>
            <a:ext cx="5205525" cy="488655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97535" y="1511934"/>
            <a:ext cx="12566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Leitfragen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52678" y="2332735"/>
            <a:ext cx="7578725" cy="2769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Welche</a:t>
            </a:r>
            <a:r>
              <a:rPr sz="1800" spc="-10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Teilnehmenden</a:t>
            </a:r>
            <a:r>
              <a:rPr sz="1800" spc="-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werden</a:t>
            </a:r>
            <a:r>
              <a:rPr sz="1800" spc="-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vermutlich</a:t>
            </a:r>
            <a:r>
              <a:rPr sz="18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mein</a:t>
            </a:r>
            <a:r>
              <a:rPr sz="1800" spc="-1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Angebot</a:t>
            </a:r>
            <a:r>
              <a:rPr sz="18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besuchen?</a:t>
            </a:r>
            <a:endParaRPr sz="180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(Altersgruppe</a:t>
            </a:r>
            <a:r>
              <a:rPr sz="18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/</a:t>
            </a:r>
            <a:r>
              <a:rPr sz="18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Bildungshintergrund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/</a:t>
            </a:r>
            <a:r>
              <a:rPr sz="18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Mutter-</a:t>
            </a:r>
            <a:r>
              <a:rPr sz="18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oder</a:t>
            </a:r>
            <a:r>
              <a:rPr sz="18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Zweitsprachler</a:t>
            </a:r>
            <a:r>
              <a:rPr sz="1800" spc="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etc.)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Welche</a:t>
            </a:r>
            <a:r>
              <a:rPr sz="18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Bedarfe</a:t>
            </a:r>
            <a:r>
              <a:rPr sz="1800" spc="-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wird</a:t>
            </a:r>
            <a:r>
              <a:rPr sz="1800" spc="-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diese</a:t>
            </a:r>
            <a:r>
              <a:rPr sz="18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Zielgruppe</a:t>
            </a:r>
            <a:r>
              <a:rPr sz="1800" spc="-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vermutlich</a:t>
            </a:r>
            <a:r>
              <a:rPr sz="1800" spc="-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haben?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285A"/>
              </a:buClr>
              <a:buFont typeface="Arial"/>
              <a:buChar char="•"/>
            </a:pPr>
            <a:endParaRPr sz="18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Welche</a:t>
            </a:r>
            <a:r>
              <a:rPr sz="18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Ressourcen</a:t>
            </a:r>
            <a:r>
              <a:rPr sz="18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benötige</a:t>
            </a:r>
            <a:r>
              <a:rPr sz="18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ich</a:t>
            </a:r>
            <a:r>
              <a:rPr sz="18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bzw.</a:t>
            </a:r>
            <a:r>
              <a:rPr sz="18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meine</a:t>
            </a:r>
            <a:r>
              <a:rPr sz="18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Einrichtung?</a:t>
            </a:r>
            <a:endParaRPr sz="1800">
              <a:latin typeface="Arial"/>
              <a:cs typeface="Arial"/>
            </a:endParaRPr>
          </a:p>
          <a:p>
            <a:pPr marL="375285">
              <a:lnSpc>
                <a:spcPct val="100000"/>
              </a:lnSpc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(Häufigkeit,</a:t>
            </a:r>
            <a:r>
              <a:rPr sz="1800" spc="-7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Dauer,</a:t>
            </a:r>
            <a:r>
              <a:rPr sz="1800" spc="-7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Lernbegleiter*innen,</a:t>
            </a:r>
            <a:r>
              <a:rPr sz="1800" spc="-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Material,</a:t>
            </a:r>
            <a:r>
              <a:rPr sz="1800" spc="-8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Raumaustattung</a:t>
            </a:r>
            <a:r>
              <a:rPr sz="18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etc.)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Wie</a:t>
            </a:r>
            <a:r>
              <a:rPr sz="18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bewerbe</a:t>
            </a:r>
            <a:r>
              <a:rPr sz="1800" spc="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ich</a:t>
            </a:r>
            <a:r>
              <a:rPr sz="18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das</a:t>
            </a:r>
            <a:r>
              <a:rPr sz="1800" spc="-114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Angebot?</a:t>
            </a:r>
            <a:endParaRPr sz="1800">
              <a:latin typeface="Arial"/>
              <a:cs typeface="Arial"/>
            </a:endParaRPr>
          </a:p>
          <a:p>
            <a:pPr marL="375285">
              <a:lnSpc>
                <a:spcPct val="100000"/>
              </a:lnSpc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(Kenntnisse</a:t>
            </a:r>
            <a:r>
              <a:rPr sz="1800" spc="-7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der</a:t>
            </a:r>
            <a:r>
              <a:rPr sz="1800" spc="-6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Öffentlichkeitsarbeit,</a:t>
            </a:r>
            <a:r>
              <a:rPr sz="18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Ressourcen</a:t>
            </a:r>
            <a:r>
              <a:rPr sz="18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etc.)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81" y="304684"/>
            <a:ext cx="2553771" cy="34957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3613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Bewerbungsbeispiele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38474" y="1971446"/>
            <a:ext cx="5205525" cy="488655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97535" y="1686560"/>
            <a:ext cx="3167380" cy="4366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14"/>
              </a:lnSpc>
              <a:spcBef>
                <a:spcPts val="95"/>
              </a:spcBef>
            </a:pPr>
            <a:r>
              <a:rPr sz="1600" b="1" spc="-20" dirty="0">
                <a:solidFill>
                  <a:srgbClr val="00285A"/>
                </a:solidFill>
                <a:latin typeface="Arial"/>
                <a:cs typeface="Arial"/>
              </a:rPr>
              <a:t>Was?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ts val="2155"/>
              </a:lnSpc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Postkarten</a:t>
            </a:r>
            <a:endParaRPr sz="18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Plakate</a:t>
            </a:r>
            <a:endParaRPr sz="18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Flyer</a:t>
            </a:r>
            <a:endParaRPr sz="18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Zeitungsanzeige/</a:t>
            </a:r>
            <a:r>
              <a:rPr sz="1800" spc="-6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Lokalradio</a:t>
            </a:r>
            <a:endParaRPr sz="18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Internet</a:t>
            </a:r>
            <a:r>
              <a:rPr sz="18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/</a:t>
            </a:r>
            <a:r>
              <a:rPr sz="1800" spc="-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Social </a:t>
            </a:r>
            <a:r>
              <a:rPr sz="1800" spc="-20" dirty="0">
                <a:solidFill>
                  <a:srgbClr val="00285A"/>
                </a:solidFill>
                <a:latin typeface="Arial"/>
                <a:cs typeface="Arial"/>
              </a:rPr>
              <a:t>Media</a:t>
            </a:r>
            <a:endParaRPr sz="18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„Visitenkarten“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285A"/>
              </a:buClr>
              <a:buFont typeface="Arial"/>
              <a:buChar char="•"/>
            </a:pPr>
            <a:endParaRPr sz="1950">
              <a:latin typeface="Arial"/>
              <a:cs typeface="Arial"/>
            </a:endParaRPr>
          </a:p>
          <a:p>
            <a:pPr marL="78740">
              <a:lnSpc>
                <a:spcPts val="1920"/>
              </a:lnSpc>
            </a:pPr>
            <a:r>
              <a:rPr sz="1600" b="1" spc="-25" dirty="0">
                <a:solidFill>
                  <a:srgbClr val="00285A"/>
                </a:solidFill>
                <a:latin typeface="Arial"/>
                <a:cs typeface="Arial"/>
              </a:rPr>
              <a:t>Wo?</a:t>
            </a:r>
            <a:endParaRPr sz="1600">
              <a:latin typeface="Arial"/>
              <a:cs typeface="Arial"/>
            </a:endParaRPr>
          </a:p>
          <a:p>
            <a:pPr marL="365125" lvl="1" indent="-287020">
              <a:lnSpc>
                <a:spcPts val="2160"/>
              </a:lnSpc>
              <a:buChar char="•"/>
              <a:tabLst>
                <a:tab pos="365125" algn="l"/>
                <a:tab pos="365760" algn="l"/>
              </a:tabLst>
            </a:pP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Ämter</a:t>
            </a:r>
            <a:endParaRPr sz="1800">
              <a:latin typeface="Arial"/>
              <a:cs typeface="Arial"/>
            </a:endParaRPr>
          </a:p>
          <a:p>
            <a:pPr marL="365125" lvl="1" indent="-287020">
              <a:lnSpc>
                <a:spcPct val="100000"/>
              </a:lnSpc>
              <a:buChar char="•"/>
              <a:tabLst>
                <a:tab pos="365125" algn="l"/>
                <a:tab pos="365760" algn="l"/>
              </a:tabLst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Kitas</a:t>
            </a:r>
            <a:r>
              <a:rPr sz="1800" spc="-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/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 Schulen</a:t>
            </a:r>
            <a:endParaRPr sz="1800">
              <a:latin typeface="Arial"/>
              <a:cs typeface="Arial"/>
            </a:endParaRPr>
          </a:p>
          <a:p>
            <a:pPr marL="365125" lvl="1" indent="-287020">
              <a:lnSpc>
                <a:spcPct val="100000"/>
              </a:lnSpc>
              <a:buChar char="•"/>
              <a:tabLst>
                <a:tab pos="365125" algn="l"/>
                <a:tab pos="365760" algn="l"/>
              </a:tabLst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Arztpraxen</a:t>
            </a:r>
            <a:r>
              <a:rPr sz="1800" spc="-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/</a:t>
            </a:r>
            <a:r>
              <a:rPr sz="1800" spc="-114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Apotheken</a:t>
            </a:r>
            <a:endParaRPr sz="1800">
              <a:latin typeface="Arial"/>
              <a:cs typeface="Arial"/>
            </a:endParaRPr>
          </a:p>
          <a:p>
            <a:pPr marL="365125" lvl="1" indent="-287020">
              <a:lnSpc>
                <a:spcPct val="100000"/>
              </a:lnSpc>
              <a:buChar char="•"/>
              <a:tabLst>
                <a:tab pos="365125" algn="l"/>
                <a:tab pos="365760" algn="l"/>
              </a:tabLst>
            </a:pP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Jobcenter</a:t>
            </a:r>
            <a:endParaRPr sz="1800">
              <a:latin typeface="Arial"/>
              <a:cs typeface="Arial"/>
            </a:endParaRPr>
          </a:p>
          <a:p>
            <a:pPr marL="365125" lvl="1" indent="-287020">
              <a:lnSpc>
                <a:spcPct val="100000"/>
              </a:lnSpc>
              <a:buChar char="•"/>
              <a:tabLst>
                <a:tab pos="365125" algn="l"/>
                <a:tab pos="365760" algn="l"/>
              </a:tabLst>
            </a:pP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(Sport-)vereine</a:t>
            </a:r>
            <a:endParaRPr sz="1800">
              <a:latin typeface="Arial"/>
              <a:cs typeface="Arial"/>
            </a:endParaRPr>
          </a:p>
          <a:p>
            <a:pPr marL="365125" lvl="1" indent="-287020">
              <a:lnSpc>
                <a:spcPct val="100000"/>
              </a:lnSpc>
              <a:buChar char="•"/>
              <a:tabLst>
                <a:tab pos="365125" algn="l"/>
                <a:tab pos="365760" algn="l"/>
              </a:tabLst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Bücherei</a:t>
            </a:r>
            <a:r>
              <a:rPr sz="1800" spc="-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&amp;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 Museen</a:t>
            </a:r>
            <a:endParaRPr sz="1800">
              <a:latin typeface="Arial"/>
              <a:cs typeface="Arial"/>
            </a:endParaRPr>
          </a:p>
          <a:p>
            <a:pPr marL="365125" lvl="1" indent="-287020">
              <a:lnSpc>
                <a:spcPct val="100000"/>
              </a:lnSpc>
              <a:buChar char="•"/>
              <a:tabLst>
                <a:tab pos="365125" algn="l"/>
                <a:tab pos="365760" algn="l"/>
              </a:tabLst>
            </a:pP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Stadtteilvereine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02373" y="6258255"/>
            <a:ext cx="1536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667D9C"/>
                </a:solidFill>
                <a:latin typeface="Arial"/>
                <a:cs typeface="Arial"/>
              </a:rPr>
              <a:t>12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81" y="304684"/>
            <a:ext cx="2553771" cy="34957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72231" y="0"/>
            <a:ext cx="4871768" cy="4594341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2627502" y="2369261"/>
            <a:ext cx="3515995" cy="1013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8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7E7E7E"/>
                </a:solidFill>
                <a:latin typeface="Arial"/>
                <a:cs typeface="Arial"/>
              </a:rPr>
              <a:t>Baustein</a:t>
            </a:r>
            <a:r>
              <a:rPr sz="24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7E7E7E"/>
                </a:solidFill>
                <a:latin typeface="Arial"/>
                <a:cs typeface="Arial"/>
              </a:rPr>
              <a:t>3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14"/>
              </a:spcBef>
            </a:pPr>
            <a:r>
              <a:rPr sz="2400" b="1" dirty="0">
                <a:solidFill>
                  <a:srgbClr val="00285A"/>
                </a:solidFill>
                <a:latin typeface="Arial"/>
                <a:cs typeface="Arial"/>
              </a:rPr>
              <a:t>Konzepte</a:t>
            </a:r>
            <a:r>
              <a:rPr sz="2400" b="1" spc="-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2400" b="1" spc="-11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85A"/>
                </a:solidFill>
                <a:latin typeface="Arial"/>
                <a:cs typeface="Arial"/>
              </a:rPr>
              <a:t>Angebote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02373" y="6258255"/>
            <a:ext cx="1536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667D9C"/>
                </a:solidFill>
                <a:latin typeface="Arial"/>
                <a:cs typeface="Arial"/>
              </a:rPr>
              <a:t>13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81" y="304684"/>
            <a:ext cx="2553771" cy="34957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Angebotsbeispiele</a:t>
            </a:r>
            <a:r>
              <a:rPr spc="-35" dirty="0"/>
              <a:t> </a:t>
            </a:r>
            <a:r>
              <a:rPr dirty="0"/>
              <a:t>-</a:t>
            </a:r>
            <a:r>
              <a:rPr spc="-15" dirty="0"/>
              <a:t> </a:t>
            </a:r>
            <a:r>
              <a:rPr spc="-10" dirty="0"/>
              <a:t>Elternzeit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1037844" y="2691400"/>
            <a:ext cx="2733040" cy="868680"/>
            <a:chOff x="1037844" y="2691400"/>
            <a:chExt cx="2733040" cy="86868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036" y="2691400"/>
              <a:ext cx="2706623" cy="82902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844" y="2720339"/>
              <a:ext cx="2732532" cy="83972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88771" y="2706750"/>
              <a:ext cx="2629280" cy="752475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088771" y="2706750"/>
              <a:ext cx="2629535" cy="752475"/>
            </a:xfrm>
            <a:custGeom>
              <a:avLst/>
              <a:gdLst/>
              <a:ahLst/>
              <a:cxnLst/>
              <a:rect l="l" t="t" r="r" b="b"/>
              <a:pathLst>
                <a:path w="2629535" h="752475">
                  <a:moveTo>
                    <a:pt x="0" y="125349"/>
                  </a:moveTo>
                  <a:lnTo>
                    <a:pt x="9855" y="76563"/>
                  </a:lnTo>
                  <a:lnTo>
                    <a:pt x="36731" y="36718"/>
                  </a:lnTo>
                  <a:lnTo>
                    <a:pt x="76595" y="9852"/>
                  </a:lnTo>
                  <a:lnTo>
                    <a:pt x="125412" y="0"/>
                  </a:lnTo>
                  <a:lnTo>
                    <a:pt x="2503931" y="0"/>
                  </a:lnTo>
                  <a:lnTo>
                    <a:pt x="2552717" y="9852"/>
                  </a:lnTo>
                  <a:lnTo>
                    <a:pt x="2592562" y="36718"/>
                  </a:lnTo>
                  <a:lnTo>
                    <a:pt x="2619428" y="76563"/>
                  </a:lnTo>
                  <a:lnTo>
                    <a:pt x="2629280" y="125349"/>
                  </a:lnTo>
                  <a:lnTo>
                    <a:pt x="2629280" y="626999"/>
                  </a:lnTo>
                  <a:lnTo>
                    <a:pt x="2619428" y="675858"/>
                  </a:lnTo>
                  <a:lnTo>
                    <a:pt x="2592562" y="715740"/>
                  </a:lnTo>
                  <a:lnTo>
                    <a:pt x="2552717" y="742620"/>
                  </a:lnTo>
                  <a:lnTo>
                    <a:pt x="2503931" y="752475"/>
                  </a:lnTo>
                  <a:lnTo>
                    <a:pt x="125412" y="752475"/>
                  </a:lnTo>
                  <a:lnTo>
                    <a:pt x="76595" y="742620"/>
                  </a:lnTo>
                  <a:lnTo>
                    <a:pt x="36731" y="715740"/>
                  </a:lnTo>
                  <a:lnTo>
                    <a:pt x="9855" y="675858"/>
                  </a:lnTo>
                  <a:lnTo>
                    <a:pt x="0" y="626999"/>
                  </a:lnTo>
                  <a:lnTo>
                    <a:pt x="0" y="125349"/>
                  </a:lnTo>
                  <a:close/>
                </a:path>
              </a:pathLst>
            </a:custGeom>
            <a:ln w="9525">
              <a:solidFill>
                <a:srgbClr val="F9B7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973836" y="4046220"/>
            <a:ext cx="2783205" cy="695325"/>
            <a:chOff x="973836" y="4046220"/>
            <a:chExt cx="2783205" cy="695325"/>
          </a:xfrm>
        </p:grpSpPr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93653" y="4046220"/>
              <a:ext cx="2763001" cy="694944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73836" y="4145280"/>
              <a:ext cx="2086356" cy="565404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32065" y="4060825"/>
              <a:ext cx="2685986" cy="619125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032065" y="4060825"/>
              <a:ext cx="2686050" cy="619125"/>
            </a:xfrm>
            <a:custGeom>
              <a:avLst/>
              <a:gdLst/>
              <a:ahLst/>
              <a:cxnLst/>
              <a:rect l="l" t="t" r="r" b="b"/>
              <a:pathLst>
                <a:path w="2686050" h="619125">
                  <a:moveTo>
                    <a:pt x="0" y="103250"/>
                  </a:moveTo>
                  <a:lnTo>
                    <a:pt x="8109" y="63061"/>
                  </a:lnTo>
                  <a:lnTo>
                    <a:pt x="30224" y="30241"/>
                  </a:lnTo>
                  <a:lnTo>
                    <a:pt x="63023" y="8114"/>
                  </a:lnTo>
                  <a:lnTo>
                    <a:pt x="103187" y="0"/>
                  </a:lnTo>
                  <a:lnTo>
                    <a:pt x="2582862" y="0"/>
                  </a:lnTo>
                  <a:lnTo>
                    <a:pt x="2623032" y="8114"/>
                  </a:lnTo>
                  <a:lnTo>
                    <a:pt x="2655808" y="30241"/>
                  </a:lnTo>
                  <a:lnTo>
                    <a:pt x="2677892" y="63061"/>
                  </a:lnTo>
                  <a:lnTo>
                    <a:pt x="2685986" y="103250"/>
                  </a:lnTo>
                  <a:lnTo>
                    <a:pt x="2685986" y="516000"/>
                  </a:lnTo>
                  <a:lnTo>
                    <a:pt x="2677892" y="556170"/>
                  </a:lnTo>
                  <a:lnTo>
                    <a:pt x="2655808" y="588946"/>
                  </a:lnTo>
                  <a:lnTo>
                    <a:pt x="2623032" y="611030"/>
                  </a:lnTo>
                  <a:lnTo>
                    <a:pt x="2582862" y="619125"/>
                  </a:lnTo>
                  <a:lnTo>
                    <a:pt x="103187" y="619125"/>
                  </a:lnTo>
                  <a:lnTo>
                    <a:pt x="63023" y="611030"/>
                  </a:lnTo>
                  <a:lnTo>
                    <a:pt x="30224" y="588946"/>
                  </a:lnTo>
                  <a:lnTo>
                    <a:pt x="8109" y="556170"/>
                  </a:lnTo>
                  <a:lnTo>
                    <a:pt x="0" y="516000"/>
                  </a:lnTo>
                  <a:lnTo>
                    <a:pt x="0" y="103250"/>
                  </a:lnTo>
                  <a:close/>
                </a:path>
              </a:pathLst>
            </a:custGeom>
            <a:ln w="9525">
              <a:solidFill>
                <a:srgbClr val="F9B7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4272231" y="0"/>
            <a:ext cx="4872355" cy="4594860"/>
            <a:chOff x="4272231" y="0"/>
            <a:chExt cx="4872355" cy="4594860"/>
          </a:xfrm>
        </p:grpSpPr>
        <p:pic>
          <p:nvPicPr>
            <p:cNvPr id="17" name="object 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272231" y="0"/>
              <a:ext cx="4871768" cy="4594341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524756" y="3485388"/>
              <a:ext cx="3063240" cy="714756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514088" y="3456432"/>
              <a:ext cx="3116580" cy="839724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572000" y="3509898"/>
              <a:ext cx="2968371" cy="619125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4572000" y="3509898"/>
              <a:ext cx="2968625" cy="619125"/>
            </a:xfrm>
            <a:custGeom>
              <a:avLst/>
              <a:gdLst/>
              <a:ahLst/>
              <a:cxnLst/>
              <a:rect l="l" t="t" r="r" b="b"/>
              <a:pathLst>
                <a:path w="2968625" h="619125">
                  <a:moveTo>
                    <a:pt x="0" y="103250"/>
                  </a:moveTo>
                  <a:lnTo>
                    <a:pt x="8114" y="63061"/>
                  </a:lnTo>
                  <a:lnTo>
                    <a:pt x="30241" y="30241"/>
                  </a:lnTo>
                  <a:lnTo>
                    <a:pt x="63061" y="8114"/>
                  </a:lnTo>
                  <a:lnTo>
                    <a:pt x="103250" y="0"/>
                  </a:lnTo>
                  <a:lnTo>
                    <a:pt x="2865247" y="0"/>
                  </a:lnTo>
                  <a:lnTo>
                    <a:pt x="2905416" y="8114"/>
                  </a:lnTo>
                  <a:lnTo>
                    <a:pt x="2938192" y="30241"/>
                  </a:lnTo>
                  <a:lnTo>
                    <a:pt x="2960276" y="63061"/>
                  </a:lnTo>
                  <a:lnTo>
                    <a:pt x="2968371" y="103250"/>
                  </a:lnTo>
                  <a:lnTo>
                    <a:pt x="2968371" y="516000"/>
                  </a:lnTo>
                  <a:lnTo>
                    <a:pt x="2960276" y="556170"/>
                  </a:lnTo>
                  <a:lnTo>
                    <a:pt x="2938192" y="588946"/>
                  </a:lnTo>
                  <a:lnTo>
                    <a:pt x="2905416" y="611030"/>
                  </a:lnTo>
                  <a:lnTo>
                    <a:pt x="2865247" y="619125"/>
                  </a:lnTo>
                  <a:lnTo>
                    <a:pt x="103250" y="619125"/>
                  </a:lnTo>
                  <a:lnTo>
                    <a:pt x="63061" y="611030"/>
                  </a:lnTo>
                  <a:lnTo>
                    <a:pt x="30241" y="588946"/>
                  </a:lnTo>
                  <a:lnTo>
                    <a:pt x="8114" y="556170"/>
                  </a:lnTo>
                  <a:lnTo>
                    <a:pt x="0" y="516000"/>
                  </a:lnTo>
                  <a:lnTo>
                    <a:pt x="0" y="103250"/>
                  </a:lnTo>
                  <a:close/>
                </a:path>
              </a:pathLst>
            </a:custGeom>
            <a:ln w="9525">
              <a:solidFill>
                <a:srgbClr val="F9B7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5565" marR="3863975">
              <a:lnSpc>
                <a:spcPct val="100000"/>
              </a:lnSpc>
              <a:spcBef>
                <a:spcPts val="100"/>
              </a:spcBef>
            </a:pPr>
            <a:r>
              <a:rPr dirty="0"/>
              <a:t>Workshop:</a:t>
            </a:r>
            <a:r>
              <a:rPr spc="-85" dirty="0"/>
              <a:t> </a:t>
            </a:r>
            <a:r>
              <a:rPr spc="-20" dirty="0"/>
              <a:t>"Vorlesen </a:t>
            </a:r>
            <a:r>
              <a:rPr dirty="0"/>
              <a:t>macht</a:t>
            </a:r>
            <a:r>
              <a:rPr spc="-65" dirty="0"/>
              <a:t> </a:t>
            </a:r>
            <a:r>
              <a:rPr spc="-10" dirty="0"/>
              <a:t>glücklich"</a:t>
            </a:r>
          </a:p>
          <a:p>
            <a:pPr marL="3552825" marR="5080">
              <a:lnSpc>
                <a:spcPct val="100000"/>
              </a:lnSpc>
              <a:spcBef>
                <a:spcPts val="1480"/>
              </a:spcBef>
            </a:pPr>
            <a:r>
              <a:rPr dirty="0"/>
              <a:t>Kochen</a:t>
            </a:r>
            <a:r>
              <a:rPr spc="-35" dirty="0"/>
              <a:t> </a:t>
            </a:r>
            <a:r>
              <a:rPr dirty="0"/>
              <a:t>–</a:t>
            </a:r>
            <a:r>
              <a:rPr spc="-40" dirty="0"/>
              <a:t> </a:t>
            </a:r>
            <a:r>
              <a:rPr spc="-10" dirty="0"/>
              <a:t>gesunde </a:t>
            </a:r>
            <a:r>
              <a:rPr dirty="0"/>
              <a:t>Ernährung</a:t>
            </a:r>
            <a:r>
              <a:rPr spc="-60" dirty="0"/>
              <a:t> </a:t>
            </a:r>
            <a:r>
              <a:rPr dirty="0"/>
              <a:t>für</a:t>
            </a:r>
            <a:r>
              <a:rPr spc="-50" dirty="0"/>
              <a:t> </a:t>
            </a:r>
            <a:r>
              <a:rPr dirty="0"/>
              <a:t>mein</a:t>
            </a:r>
            <a:r>
              <a:rPr spc="-50" dirty="0"/>
              <a:t> </a:t>
            </a:r>
            <a:r>
              <a:rPr spc="-20" dirty="0"/>
              <a:t>Kind</a:t>
            </a: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dirty="0"/>
              <a:t>Lerntreff</a:t>
            </a:r>
            <a:r>
              <a:rPr spc="-90" dirty="0"/>
              <a:t> </a:t>
            </a:r>
            <a:r>
              <a:rPr spc="-20" dirty="0"/>
              <a:t>Lesen</a:t>
            </a:r>
          </a:p>
        </p:txBody>
      </p:sp>
      <p:grpSp>
        <p:nvGrpSpPr>
          <p:cNvPr id="23" name="object 23"/>
          <p:cNvGrpSpPr/>
          <p:nvPr/>
        </p:nvGrpSpPr>
        <p:grpSpPr>
          <a:xfrm>
            <a:off x="4514088" y="4805171"/>
            <a:ext cx="2783205" cy="840105"/>
            <a:chOff x="4514088" y="4805171"/>
            <a:chExt cx="2783205" cy="840105"/>
          </a:xfrm>
        </p:grpSpPr>
        <p:pic>
          <p:nvPicPr>
            <p:cNvPr id="24" name="object 2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533905" y="4846349"/>
              <a:ext cx="2763001" cy="691847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514088" y="4805171"/>
              <a:ext cx="2493264" cy="839723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572000" y="4857749"/>
              <a:ext cx="2686050" cy="619125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4572000" y="4857749"/>
              <a:ext cx="2686050" cy="619125"/>
            </a:xfrm>
            <a:custGeom>
              <a:avLst/>
              <a:gdLst/>
              <a:ahLst/>
              <a:cxnLst/>
              <a:rect l="l" t="t" r="r" b="b"/>
              <a:pathLst>
                <a:path w="2686050" h="619125">
                  <a:moveTo>
                    <a:pt x="0" y="103250"/>
                  </a:moveTo>
                  <a:lnTo>
                    <a:pt x="8114" y="63061"/>
                  </a:lnTo>
                  <a:lnTo>
                    <a:pt x="30241" y="30241"/>
                  </a:lnTo>
                  <a:lnTo>
                    <a:pt x="63061" y="8114"/>
                  </a:lnTo>
                  <a:lnTo>
                    <a:pt x="103250" y="0"/>
                  </a:lnTo>
                  <a:lnTo>
                    <a:pt x="2582799" y="0"/>
                  </a:lnTo>
                  <a:lnTo>
                    <a:pt x="2622988" y="8114"/>
                  </a:lnTo>
                  <a:lnTo>
                    <a:pt x="2655808" y="30241"/>
                  </a:lnTo>
                  <a:lnTo>
                    <a:pt x="2677935" y="63061"/>
                  </a:lnTo>
                  <a:lnTo>
                    <a:pt x="2686050" y="103250"/>
                  </a:lnTo>
                  <a:lnTo>
                    <a:pt x="2686050" y="515874"/>
                  </a:lnTo>
                  <a:lnTo>
                    <a:pt x="2677935" y="556063"/>
                  </a:lnTo>
                  <a:lnTo>
                    <a:pt x="2655808" y="588883"/>
                  </a:lnTo>
                  <a:lnTo>
                    <a:pt x="2622988" y="611010"/>
                  </a:lnTo>
                  <a:lnTo>
                    <a:pt x="2582799" y="619125"/>
                  </a:lnTo>
                  <a:lnTo>
                    <a:pt x="103250" y="619125"/>
                  </a:lnTo>
                  <a:lnTo>
                    <a:pt x="63061" y="611010"/>
                  </a:lnTo>
                  <a:lnTo>
                    <a:pt x="30241" y="588883"/>
                  </a:lnTo>
                  <a:lnTo>
                    <a:pt x="8114" y="556063"/>
                  </a:lnTo>
                  <a:lnTo>
                    <a:pt x="0" y="515874"/>
                  </a:lnTo>
                  <a:lnTo>
                    <a:pt x="0" y="103250"/>
                  </a:lnTo>
                  <a:close/>
                </a:path>
              </a:pathLst>
            </a:custGeom>
            <a:ln w="9525">
              <a:solidFill>
                <a:srgbClr val="F9B7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4681854" y="4875098"/>
            <a:ext cx="20955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Medienverhalten</a:t>
            </a:r>
            <a:r>
              <a:rPr sz="1800" b="1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rgbClr val="00285A"/>
                </a:solidFill>
                <a:latin typeface="Arial"/>
                <a:cs typeface="Arial"/>
              </a:rPr>
              <a:t>in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der</a:t>
            </a:r>
            <a:r>
              <a:rPr sz="1800" b="1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Familie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4021835" y="1813560"/>
            <a:ext cx="2792095" cy="840105"/>
            <a:chOff x="4021835" y="1813560"/>
            <a:chExt cx="2792095" cy="840105"/>
          </a:xfrm>
        </p:grpSpPr>
        <p:pic>
          <p:nvPicPr>
            <p:cNvPr id="30" name="object 3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032503" y="1842516"/>
              <a:ext cx="2781300" cy="713231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021835" y="1813560"/>
              <a:ext cx="2417064" cy="839724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080001" y="1866265"/>
              <a:ext cx="2686050" cy="619125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4080001" y="1866265"/>
              <a:ext cx="2686050" cy="619125"/>
            </a:xfrm>
            <a:custGeom>
              <a:avLst/>
              <a:gdLst/>
              <a:ahLst/>
              <a:cxnLst/>
              <a:rect l="l" t="t" r="r" b="b"/>
              <a:pathLst>
                <a:path w="2686050" h="619125">
                  <a:moveTo>
                    <a:pt x="0" y="103250"/>
                  </a:moveTo>
                  <a:lnTo>
                    <a:pt x="8114" y="63061"/>
                  </a:lnTo>
                  <a:lnTo>
                    <a:pt x="30241" y="30241"/>
                  </a:lnTo>
                  <a:lnTo>
                    <a:pt x="63061" y="8114"/>
                  </a:lnTo>
                  <a:lnTo>
                    <a:pt x="103250" y="0"/>
                  </a:lnTo>
                  <a:lnTo>
                    <a:pt x="2582926" y="0"/>
                  </a:lnTo>
                  <a:lnTo>
                    <a:pt x="2623095" y="8114"/>
                  </a:lnTo>
                  <a:lnTo>
                    <a:pt x="2655871" y="30241"/>
                  </a:lnTo>
                  <a:lnTo>
                    <a:pt x="2677955" y="63061"/>
                  </a:lnTo>
                  <a:lnTo>
                    <a:pt x="2686050" y="103250"/>
                  </a:lnTo>
                  <a:lnTo>
                    <a:pt x="2686050" y="516000"/>
                  </a:lnTo>
                  <a:lnTo>
                    <a:pt x="2677955" y="556170"/>
                  </a:lnTo>
                  <a:lnTo>
                    <a:pt x="2655871" y="588946"/>
                  </a:lnTo>
                  <a:lnTo>
                    <a:pt x="2623095" y="611030"/>
                  </a:lnTo>
                  <a:lnTo>
                    <a:pt x="2582926" y="619125"/>
                  </a:lnTo>
                  <a:lnTo>
                    <a:pt x="103250" y="619125"/>
                  </a:lnTo>
                  <a:lnTo>
                    <a:pt x="63061" y="611030"/>
                  </a:lnTo>
                  <a:lnTo>
                    <a:pt x="30241" y="588946"/>
                  </a:lnTo>
                  <a:lnTo>
                    <a:pt x="8114" y="556170"/>
                  </a:lnTo>
                  <a:lnTo>
                    <a:pt x="0" y="516000"/>
                  </a:lnTo>
                  <a:lnTo>
                    <a:pt x="0" y="103250"/>
                  </a:lnTo>
                  <a:close/>
                </a:path>
              </a:pathLst>
            </a:custGeom>
            <a:ln w="9525">
              <a:solidFill>
                <a:srgbClr val="F9B7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4189603" y="1883155"/>
            <a:ext cx="20205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Eigene</a:t>
            </a:r>
            <a:r>
              <a:rPr sz="1800" b="1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Bildungs-</a:t>
            </a:r>
            <a:r>
              <a:rPr sz="1800" b="1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spc="-50" dirty="0">
                <a:solidFill>
                  <a:srgbClr val="00285A"/>
                </a:solidFill>
                <a:latin typeface="Arial"/>
                <a:cs typeface="Arial"/>
              </a:rPr>
              <a:t>/ </a:t>
            </a: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Lesebiographie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1008888" y="1408192"/>
            <a:ext cx="2719070" cy="868680"/>
            <a:chOff x="1008888" y="1408192"/>
            <a:chExt cx="2719070" cy="868680"/>
          </a:xfrm>
        </p:grpSpPr>
        <p:pic>
          <p:nvPicPr>
            <p:cNvPr id="36" name="object 36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022598" y="1408192"/>
              <a:ext cx="2705110" cy="829023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008888" y="1437131"/>
              <a:ext cx="2442972" cy="839724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060411" y="1423415"/>
              <a:ext cx="2629319" cy="752475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1060411" y="1423415"/>
              <a:ext cx="2629535" cy="752475"/>
            </a:xfrm>
            <a:custGeom>
              <a:avLst/>
              <a:gdLst/>
              <a:ahLst/>
              <a:cxnLst/>
              <a:rect l="l" t="t" r="r" b="b"/>
              <a:pathLst>
                <a:path w="2629535" h="752475">
                  <a:moveTo>
                    <a:pt x="0" y="125349"/>
                  </a:moveTo>
                  <a:lnTo>
                    <a:pt x="9857" y="76563"/>
                  </a:lnTo>
                  <a:lnTo>
                    <a:pt x="36737" y="36718"/>
                  </a:lnTo>
                  <a:lnTo>
                    <a:pt x="76606" y="9852"/>
                  </a:lnTo>
                  <a:lnTo>
                    <a:pt x="125425" y="0"/>
                  </a:lnTo>
                  <a:lnTo>
                    <a:pt x="2503970" y="0"/>
                  </a:lnTo>
                  <a:lnTo>
                    <a:pt x="2552755" y="9852"/>
                  </a:lnTo>
                  <a:lnTo>
                    <a:pt x="2592600" y="36718"/>
                  </a:lnTo>
                  <a:lnTo>
                    <a:pt x="2619466" y="76563"/>
                  </a:lnTo>
                  <a:lnTo>
                    <a:pt x="2629319" y="125349"/>
                  </a:lnTo>
                  <a:lnTo>
                    <a:pt x="2629319" y="626999"/>
                  </a:lnTo>
                  <a:lnTo>
                    <a:pt x="2619466" y="675858"/>
                  </a:lnTo>
                  <a:lnTo>
                    <a:pt x="2592600" y="715740"/>
                  </a:lnTo>
                  <a:lnTo>
                    <a:pt x="2552755" y="742620"/>
                  </a:lnTo>
                  <a:lnTo>
                    <a:pt x="2503970" y="752475"/>
                  </a:lnTo>
                  <a:lnTo>
                    <a:pt x="125425" y="752475"/>
                  </a:lnTo>
                  <a:lnTo>
                    <a:pt x="76606" y="742620"/>
                  </a:lnTo>
                  <a:lnTo>
                    <a:pt x="36737" y="715740"/>
                  </a:lnTo>
                  <a:lnTo>
                    <a:pt x="9857" y="675858"/>
                  </a:lnTo>
                  <a:lnTo>
                    <a:pt x="0" y="626999"/>
                  </a:lnTo>
                  <a:lnTo>
                    <a:pt x="0" y="125349"/>
                  </a:lnTo>
                  <a:close/>
                </a:path>
              </a:pathLst>
            </a:custGeom>
            <a:ln w="9525">
              <a:solidFill>
                <a:srgbClr val="F9B7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1176019" y="1506728"/>
            <a:ext cx="204406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„Mein</a:t>
            </a:r>
            <a:r>
              <a:rPr sz="1800" b="1" spc="-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Kind </a:t>
            </a: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kommt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zur </a:t>
            </a: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Schule“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752855" y="5099303"/>
            <a:ext cx="2783205" cy="840105"/>
            <a:chOff x="752855" y="5099303"/>
            <a:chExt cx="2783205" cy="840105"/>
          </a:xfrm>
        </p:grpSpPr>
        <p:pic>
          <p:nvPicPr>
            <p:cNvPr id="42" name="object 42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772672" y="5137423"/>
              <a:ext cx="2763001" cy="696428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752855" y="5099303"/>
              <a:ext cx="2619756" cy="839724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811301" y="5153024"/>
              <a:ext cx="2686024" cy="619125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811301" y="5153024"/>
              <a:ext cx="2686050" cy="619125"/>
            </a:xfrm>
            <a:custGeom>
              <a:avLst/>
              <a:gdLst/>
              <a:ahLst/>
              <a:cxnLst/>
              <a:rect l="l" t="t" r="r" b="b"/>
              <a:pathLst>
                <a:path w="2686050" h="619125">
                  <a:moveTo>
                    <a:pt x="0" y="103250"/>
                  </a:moveTo>
                  <a:lnTo>
                    <a:pt x="8109" y="63061"/>
                  </a:lnTo>
                  <a:lnTo>
                    <a:pt x="30226" y="30241"/>
                  </a:lnTo>
                  <a:lnTo>
                    <a:pt x="63029" y="8114"/>
                  </a:lnTo>
                  <a:lnTo>
                    <a:pt x="103200" y="0"/>
                  </a:lnTo>
                  <a:lnTo>
                    <a:pt x="2582900" y="0"/>
                  </a:lnTo>
                  <a:lnTo>
                    <a:pt x="2623016" y="8114"/>
                  </a:lnTo>
                  <a:lnTo>
                    <a:pt x="2655798" y="30241"/>
                  </a:lnTo>
                  <a:lnTo>
                    <a:pt x="2677912" y="63061"/>
                  </a:lnTo>
                  <a:lnTo>
                    <a:pt x="2686024" y="103250"/>
                  </a:lnTo>
                  <a:lnTo>
                    <a:pt x="2686024" y="515937"/>
                  </a:lnTo>
                  <a:lnTo>
                    <a:pt x="2677912" y="556101"/>
                  </a:lnTo>
                  <a:lnTo>
                    <a:pt x="2655798" y="588900"/>
                  </a:lnTo>
                  <a:lnTo>
                    <a:pt x="2623016" y="611015"/>
                  </a:lnTo>
                  <a:lnTo>
                    <a:pt x="2582900" y="619125"/>
                  </a:lnTo>
                  <a:lnTo>
                    <a:pt x="103200" y="619125"/>
                  </a:lnTo>
                  <a:lnTo>
                    <a:pt x="63029" y="611015"/>
                  </a:lnTo>
                  <a:lnTo>
                    <a:pt x="30226" y="588900"/>
                  </a:lnTo>
                  <a:lnTo>
                    <a:pt x="8109" y="556101"/>
                  </a:lnTo>
                  <a:lnTo>
                    <a:pt x="0" y="515937"/>
                  </a:lnTo>
                  <a:lnTo>
                    <a:pt x="0" y="103250"/>
                  </a:lnTo>
                  <a:close/>
                </a:path>
              </a:pathLst>
            </a:custGeom>
            <a:ln w="9525">
              <a:solidFill>
                <a:srgbClr val="F9B7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920292" y="5170373"/>
            <a:ext cx="22263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Gesunde</a:t>
            </a:r>
            <a:r>
              <a:rPr sz="1800" b="1" spc="-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Ernährung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für</a:t>
            </a:r>
            <a:r>
              <a:rPr sz="1800" b="1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meine</a:t>
            </a:r>
            <a:r>
              <a:rPr sz="1800" b="1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Familie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02373" y="6258255"/>
            <a:ext cx="1536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667D9C"/>
                </a:solidFill>
                <a:latin typeface="Arial"/>
                <a:cs typeface="Arial"/>
              </a:rPr>
              <a:t>14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81" y="304684"/>
            <a:ext cx="2553771" cy="34957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72231" y="0"/>
            <a:ext cx="4871768" cy="459434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Angebotsbeispiele</a:t>
            </a:r>
            <a:r>
              <a:rPr spc="-45" dirty="0"/>
              <a:t> </a:t>
            </a:r>
            <a:r>
              <a:rPr dirty="0"/>
              <a:t>-</a:t>
            </a:r>
            <a:r>
              <a:rPr spc="-15" dirty="0"/>
              <a:t> </a:t>
            </a:r>
            <a:r>
              <a:rPr spc="-10" dirty="0"/>
              <a:t>Familienzeit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833627" y="2314972"/>
            <a:ext cx="2719070" cy="829310"/>
            <a:chOff x="833627" y="2314972"/>
            <a:chExt cx="2719070" cy="82931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47338" y="2314972"/>
              <a:ext cx="2705110" cy="82902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33627" y="2481071"/>
              <a:ext cx="1985772" cy="56540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85380" y="2330449"/>
              <a:ext cx="2629344" cy="752475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885380" y="2330449"/>
              <a:ext cx="2629535" cy="752475"/>
            </a:xfrm>
            <a:custGeom>
              <a:avLst/>
              <a:gdLst/>
              <a:ahLst/>
              <a:cxnLst/>
              <a:rect l="l" t="t" r="r" b="b"/>
              <a:pathLst>
                <a:path w="2629535" h="752475">
                  <a:moveTo>
                    <a:pt x="0" y="125475"/>
                  </a:moveTo>
                  <a:lnTo>
                    <a:pt x="9855" y="76616"/>
                  </a:lnTo>
                  <a:lnTo>
                    <a:pt x="36731" y="36734"/>
                  </a:lnTo>
                  <a:lnTo>
                    <a:pt x="76595" y="9854"/>
                  </a:lnTo>
                  <a:lnTo>
                    <a:pt x="125412" y="0"/>
                  </a:lnTo>
                  <a:lnTo>
                    <a:pt x="2503868" y="0"/>
                  </a:lnTo>
                  <a:lnTo>
                    <a:pt x="2552727" y="9854"/>
                  </a:lnTo>
                  <a:lnTo>
                    <a:pt x="2592609" y="36734"/>
                  </a:lnTo>
                  <a:lnTo>
                    <a:pt x="2619490" y="76616"/>
                  </a:lnTo>
                  <a:lnTo>
                    <a:pt x="2629344" y="125475"/>
                  </a:lnTo>
                  <a:lnTo>
                    <a:pt x="2629344" y="627126"/>
                  </a:lnTo>
                  <a:lnTo>
                    <a:pt x="2619490" y="675911"/>
                  </a:lnTo>
                  <a:lnTo>
                    <a:pt x="2592609" y="715756"/>
                  </a:lnTo>
                  <a:lnTo>
                    <a:pt x="2552727" y="742622"/>
                  </a:lnTo>
                  <a:lnTo>
                    <a:pt x="2503868" y="752475"/>
                  </a:lnTo>
                  <a:lnTo>
                    <a:pt x="125412" y="752475"/>
                  </a:lnTo>
                  <a:lnTo>
                    <a:pt x="76595" y="742622"/>
                  </a:lnTo>
                  <a:lnTo>
                    <a:pt x="36731" y="715756"/>
                  </a:lnTo>
                  <a:lnTo>
                    <a:pt x="9855" y="675911"/>
                  </a:lnTo>
                  <a:lnTo>
                    <a:pt x="0" y="627126"/>
                  </a:lnTo>
                  <a:lnTo>
                    <a:pt x="0" y="125475"/>
                  </a:lnTo>
                  <a:close/>
                </a:path>
              </a:pathLst>
            </a:custGeom>
            <a:ln w="9525">
              <a:solidFill>
                <a:srgbClr val="F9B7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01064" y="2551303"/>
            <a:ext cx="15868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1x1</a:t>
            </a:r>
            <a:r>
              <a:rPr sz="1800" b="1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Spieletreff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67284" y="3525028"/>
            <a:ext cx="2719070" cy="829310"/>
            <a:chOff x="367284" y="3525028"/>
            <a:chExt cx="2719070" cy="829310"/>
          </a:xfrm>
        </p:grpSpPr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80994" y="3525028"/>
              <a:ext cx="2705110" cy="82902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67284" y="3691128"/>
              <a:ext cx="2593848" cy="565404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18655" y="3540125"/>
              <a:ext cx="2629344" cy="752475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418655" y="3540125"/>
              <a:ext cx="2629535" cy="752475"/>
            </a:xfrm>
            <a:custGeom>
              <a:avLst/>
              <a:gdLst/>
              <a:ahLst/>
              <a:cxnLst/>
              <a:rect l="l" t="t" r="r" b="b"/>
              <a:pathLst>
                <a:path w="2629535" h="752475">
                  <a:moveTo>
                    <a:pt x="0" y="125475"/>
                  </a:moveTo>
                  <a:lnTo>
                    <a:pt x="9855" y="76616"/>
                  </a:lnTo>
                  <a:lnTo>
                    <a:pt x="36731" y="36734"/>
                  </a:lnTo>
                  <a:lnTo>
                    <a:pt x="76595" y="9854"/>
                  </a:lnTo>
                  <a:lnTo>
                    <a:pt x="125412" y="0"/>
                  </a:lnTo>
                  <a:lnTo>
                    <a:pt x="2503868" y="0"/>
                  </a:lnTo>
                  <a:lnTo>
                    <a:pt x="2552727" y="9854"/>
                  </a:lnTo>
                  <a:lnTo>
                    <a:pt x="2592609" y="36734"/>
                  </a:lnTo>
                  <a:lnTo>
                    <a:pt x="2619490" y="76616"/>
                  </a:lnTo>
                  <a:lnTo>
                    <a:pt x="2629344" y="125475"/>
                  </a:lnTo>
                  <a:lnTo>
                    <a:pt x="2629344" y="627126"/>
                  </a:lnTo>
                  <a:lnTo>
                    <a:pt x="2619490" y="675911"/>
                  </a:lnTo>
                  <a:lnTo>
                    <a:pt x="2592609" y="715756"/>
                  </a:lnTo>
                  <a:lnTo>
                    <a:pt x="2552727" y="742622"/>
                  </a:lnTo>
                  <a:lnTo>
                    <a:pt x="2503868" y="752475"/>
                  </a:lnTo>
                  <a:lnTo>
                    <a:pt x="125412" y="752475"/>
                  </a:lnTo>
                  <a:lnTo>
                    <a:pt x="76595" y="742622"/>
                  </a:lnTo>
                  <a:lnTo>
                    <a:pt x="36731" y="715756"/>
                  </a:lnTo>
                  <a:lnTo>
                    <a:pt x="9855" y="675911"/>
                  </a:lnTo>
                  <a:lnTo>
                    <a:pt x="0" y="627126"/>
                  </a:lnTo>
                  <a:lnTo>
                    <a:pt x="0" y="125475"/>
                  </a:lnTo>
                  <a:close/>
                </a:path>
              </a:pathLst>
            </a:custGeom>
            <a:ln w="9525">
              <a:solidFill>
                <a:srgbClr val="F9B7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34111" y="3761358"/>
            <a:ext cx="2195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Buchstabenstempel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244340" y="1391411"/>
            <a:ext cx="2727960" cy="878205"/>
            <a:chOff x="4244340" y="1391411"/>
            <a:chExt cx="2727960" cy="878205"/>
          </a:xfrm>
        </p:grpSpPr>
        <p:pic>
          <p:nvPicPr>
            <p:cNvPr id="20" name="object 2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247388" y="1391411"/>
              <a:ext cx="2724912" cy="847344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244340" y="1429511"/>
              <a:ext cx="2569464" cy="839724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295394" y="1416049"/>
              <a:ext cx="2629280" cy="752475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4295394" y="1416049"/>
              <a:ext cx="2629535" cy="752475"/>
            </a:xfrm>
            <a:custGeom>
              <a:avLst/>
              <a:gdLst/>
              <a:ahLst/>
              <a:cxnLst/>
              <a:rect l="l" t="t" r="r" b="b"/>
              <a:pathLst>
                <a:path w="2629534" h="752475">
                  <a:moveTo>
                    <a:pt x="0" y="125475"/>
                  </a:moveTo>
                  <a:lnTo>
                    <a:pt x="9852" y="76616"/>
                  </a:lnTo>
                  <a:lnTo>
                    <a:pt x="36718" y="36734"/>
                  </a:lnTo>
                  <a:lnTo>
                    <a:pt x="76563" y="9854"/>
                  </a:lnTo>
                  <a:lnTo>
                    <a:pt x="125348" y="0"/>
                  </a:lnTo>
                  <a:lnTo>
                    <a:pt x="2503804" y="0"/>
                  </a:lnTo>
                  <a:lnTo>
                    <a:pt x="2552664" y="9854"/>
                  </a:lnTo>
                  <a:lnTo>
                    <a:pt x="2592546" y="36734"/>
                  </a:lnTo>
                  <a:lnTo>
                    <a:pt x="2619426" y="76616"/>
                  </a:lnTo>
                  <a:lnTo>
                    <a:pt x="2629280" y="125475"/>
                  </a:lnTo>
                  <a:lnTo>
                    <a:pt x="2629280" y="627126"/>
                  </a:lnTo>
                  <a:lnTo>
                    <a:pt x="2619426" y="675911"/>
                  </a:lnTo>
                  <a:lnTo>
                    <a:pt x="2592546" y="715756"/>
                  </a:lnTo>
                  <a:lnTo>
                    <a:pt x="2552664" y="742622"/>
                  </a:lnTo>
                  <a:lnTo>
                    <a:pt x="2503804" y="752475"/>
                  </a:lnTo>
                  <a:lnTo>
                    <a:pt x="125348" y="752475"/>
                  </a:lnTo>
                  <a:lnTo>
                    <a:pt x="76563" y="742622"/>
                  </a:lnTo>
                  <a:lnTo>
                    <a:pt x="36718" y="715756"/>
                  </a:lnTo>
                  <a:lnTo>
                    <a:pt x="9852" y="675911"/>
                  </a:lnTo>
                  <a:lnTo>
                    <a:pt x="0" y="627126"/>
                  </a:lnTo>
                  <a:lnTo>
                    <a:pt x="0" y="125475"/>
                  </a:lnTo>
                  <a:close/>
                </a:path>
              </a:pathLst>
            </a:custGeom>
            <a:ln w="9525">
              <a:solidFill>
                <a:srgbClr val="F9B7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4411471" y="1499361"/>
            <a:ext cx="21710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Mein</a:t>
            </a:r>
            <a:r>
              <a:rPr sz="1800" b="1" spc="-8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Bilderbuch</a:t>
            </a:r>
            <a:r>
              <a:rPr sz="1800" b="1" spc="-7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rgbClr val="00285A"/>
                </a:solidFill>
                <a:latin typeface="Arial"/>
                <a:cs typeface="Arial"/>
              </a:rPr>
              <a:t>für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mein</a:t>
            </a:r>
            <a:r>
              <a:rPr sz="1800" b="1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00285A"/>
                </a:solidFill>
                <a:latin typeface="Arial"/>
                <a:cs typeface="Arial"/>
              </a:rPr>
              <a:t>Kind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396740" y="2621279"/>
            <a:ext cx="2727960" cy="847725"/>
            <a:chOff x="4396740" y="2621279"/>
            <a:chExt cx="2727960" cy="847725"/>
          </a:xfrm>
        </p:grpSpPr>
        <p:pic>
          <p:nvPicPr>
            <p:cNvPr id="26" name="object 2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399788" y="2621279"/>
              <a:ext cx="2724912" cy="847344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396740" y="2796539"/>
              <a:ext cx="2378964" cy="565403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447794" y="2646425"/>
              <a:ext cx="2629280" cy="752475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4447794" y="2646425"/>
              <a:ext cx="2629535" cy="752475"/>
            </a:xfrm>
            <a:custGeom>
              <a:avLst/>
              <a:gdLst/>
              <a:ahLst/>
              <a:cxnLst/>
              <a:rect l="l" t="t" r="r" b="b"/>
              <a:pathLst>
                <a:path w="2629534" h="752475">
                  <a:moveTo>
                    <a:pt x="0" y="125349"/>
                  </a:moveTo>
                  <a:lnTo>
                    <a:pt x="9852" y="76563"/>
                  </a:lnTo>
                  <a:lnTo>
                    <a:pt x="36718" y="36718"/>
                  </a:lnTo>
                  <a:lnTo>
                    <a:pt x="76563" y="9852"/>
                  </a:lnTo>
                  <a:lnTo>
                    <a:pt x="125348" y="0"/>
                  </a:lnTo>
                  <a:lnTo>
                    <a:pt x="2503804" y="0"/>
                  </a:lnTo>
                  <a:lnTo>
                    <a:pt x="2552664" y="9852"/>
                  </a:lnTo>
                  <a:lnTo>
                    <a:pt x="2592546" y="36718"/>
                  </a:lnTo>
                  <a:lnTo>
                    <a:pt x="2619426" y="76563"/>
                  </a:lnTo>
                  <a:lnTo>
                    <a:pt x="2629280" y="125349"/>
                  </a:lnTo>
                  <a:lnTo>
                    <a:pt x="2629280" y="626999"/>
                  </a:lnTo>
                  <a:lnTo>
                    <a:pt x="2619426" y="675858"/>
                  </a:lnTo>
                  <a:lnTo>
                    <a:pt x="2592546" y="715740"/>
                  </a:lnTo>
                  <a:lnTo>
                    <a:pt x="2552664" y="742620"/>
                  </a:lnTo>
                  <a:lnTo>
                    <a:pt x="2503804" y="752475"/>
                  </a:lnTo>
                  <a:lnTo>
                    <a:pt x="125348" y="752475"/>
                  </a:lnTo>
                  <a:lnTo>
                    <a:pt x="76563" y="742620"/>
                  </a:lnTo>
                  <a:lnTo>
                    <a:pt x="36718" y="715740"/>
                  </a:lnTo>
                  <a:lnTo>
                    <a:pt x="9852" y="675858"/>
                  </a:lnTo>
                  <a:lnTo>
                    <a:pt x="0" y="626999"/>
                  </a:lnTo>
                  <a:lnTo>
                    <a:pt x="0" y="125349"/>
                  </a:lnTo>
                  <a:close/>
                </a:path>
              </a:pathLst>
            </a:custGeom>
            <a:ln w="9525">
              <a:solidFill>
                <a:srgbClr val="F9B7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563871" y="2867405"/>
            <a:ext cx="1981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Buchstabenspiele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3941064" y="3870959"/>
            <a:ext cx="2729865" cy="878205"/>
            <a:chOff x="3941064" y="3870959"/>
            <a:chExt cx="2729865" cy="878205"/>
          </a:xfrm>
        </p:grpSpPr>
        <p:pic>
          <p:nvPicPr>
            <p:cNvPr id="32" name="object 3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945636" y="3870959"/>
              <a:ext cx="2724912" cy="847344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3941064" y="3909059"/>
              <a:ext cx="2188464" cy="839724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993134" y="3895851"/>
              <a:ext cx="2629408" cy="752475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3993134" y="3895851"/>
              <a:ext cx="2629535" cy="752475"/>
            </a:xfrm>
            <a:custGeom>
              <a:avLst/>
              <a:gdLst/>
              <a:ahLst/>
              <a:cxnLst/>
              <a:rect l="l" t="t" r="r" b="b"/>
              <a:pathLst>
                <a:path w="2629534" h="752475">
                  <a:moveTo>
                    <a:pt x="0" y="125349"/>
                  </a:moveTo>
                  <a:lnTo>
                    <a:pt x="9854" y="76563"/>
                  </a:lnTo>
                  <a:lnTo>
                    <a:pt x="36734" y="36718"/>
                  </a:lnTo>
                  <a:lnTo>
                    <a:pt x="76616" y="9852"/>
                  </a:lnTo>
                  <a:lnTo>
                    <a:pt x="125475" y="0"/>
                  </a:lnTo>
                  <a:lnTo>
                    <a:pt x="2503931" y="0"/>
                  </a:lnTo>
                  <a:lnTo>
                    <a:pt x="2552791" y="9852"/>
                  </a:lnTo>
                  <a:lnTo>
                    <a:pt x="2592673" y="36718"/>
                  </a:lnTo>
                  <a:lnTo>
                    <a:pt x="2619553" y="76563"/>
                  </a:lnTo>
                  <a:lnTo>
                    <a:pt x="2629408" y="125349"/>
                  </a:lnTo>
                  <a:lnTo>
                    <a:pt x="2629408" y="626999"/>
                  </a:lnTo>
                  <a:lnTo>
                    <a:pt x="2619553" y="675804"/>
                  </a:lnTo>
                  <a:lnTo>
                    <a:pt x="2592673" y="715692"/>
                  </a:lnTo>
                  <a:lnTo>
                    <a:pt x="2552791" y="742602"/>
                  </a:lnTo>
                  <a:lnTo>
                    <a:pt x="2503931" y="752475"/>
                  </a:lnTo>
                  <a:lnTo>
                    <a:pt x="125475" y="752475"/>
                  </a:lnTo>
                  <a:lnTo>
                    <a:pt x="76616" y="742602"/>
                  </a:lnTo>
                  <a:lnTo>
                    <a:pt x="36734" y="715692"/>
                  </a:lnTo>
                  <a:lnTo>
                    <a:pt x="9854" y="675804"/>
                  </a:lnTo>
                  <a:lnTo>
                    <a:pt x="0" y="626999"/>
                  </a:lnTo>
                  <a:lnTo>
                    <a:pt x="0" y="125349"/>
                  </a:lnTo>
                  <a:close/>
                </a:path>
              </a:pathLst>
            </a:custGeom>
            <a:ln w="9525">
              <a:solidFill>
                <a:srgbClr val="F9B7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4109465" y="3979926"/>
            <a:ext cx="17894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Namensschilder gestalten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1135380" y="4945396"/>
            <a:ext cx="2719070" cy="829310"/>
            <a:chOff x="1135380" y="4945396"/>
            <a:chExt cx="2719070" cy="829310"/>
          </a:xfrm>
        </p:grpSpPr>
        <p:pic>
          <p:nvPicPr>
            <p:cNvPr id="38" name="object 3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149090" y="4945396"/>
              <a:ext cx="2705110" cy="829023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135380" y="5111496"/>
              <a:ext cx="1857756" cy="565404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187234" y="4961001"/>
              <a:ext cx="2629369" cy="752462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1187234" y="4961001"/>
              <a:ext cx="2629535" cy="752475"/>
            </a:xfrm>
            <a:custGeom>
              <a:avLst/>
              <a:gdLst/>
              <a:ahLst/>
              <a:cxnLst/>
              <a:rect l="l" t="t" r="r" b="b"/>
              <a:pathLst>
                <a:path w="2629535" h="752475">
                  <a:moveTo>
                    <a:pt x="0" y="125349"/>
                  </a:moveTo>
                  <a:lnTo>
                    <a:pt x="9855" y="76563"/>
                  </a:lnTo>
                  <a:lnTo>
                    <a:pt x="36734" y="36718"/>
                  </a:lnTo>
                  <a:lnTo>
                    <a:pt x="76606" y="9852"/>
                  </a:lnTo>
                  <a:lnTo>
                    <a:pt x="125437" y="0"/>
                  </a:lnTo>
                  <a:lnTo>
                    <a:pt x="2503893" y="0"/>
                  </a:lnTo>
                  <a:lnTo>
                    <a:pt x="2552753" y="9852"/>
                  </a:lnTo>
                  <a:lnTo>
                    <a:pt x="2592635" y="36718"/>
                  </a:lnTo>
                  <a:lnTo>
                    <a:pt x="2619515" y="76563"/>
                  </a:lnTo>
                  <a:lnTo>
                    <a:pt x="2629369" y="125349"/>
                  </a:lnTo>
                  <a:lnTo>
                    <a:pt x="2629369" y="627049"/>
                  </a:lnTo>
                  <a:lnTo>
                    <a:pt x="2619515" y="675867"/>
                  </a:lnTo>
                  <a:lnTo>
                    <a:pt x="2592635" y="715730"/>
                  </a:lnTo>
                  <a:lnTo>
                    <a:pt x="2552753" y="742607"/>
                  </a:lnTo>
                  <a:lnTo>
                    <a:pt x="2503893" y="752462"/>
                  </a:lnTo>
                  <a:lnTo>
                    <a:pt x="125437" y="752462"/>
                  </a:lnTo>
                  <a:lnTo>
                    <a:pt x="76606" y="742607"/>
                  </a:lnTo>
                  <a:lnTo>
                    <a:pt x="36734" y="715730"/>
                  </a:lnTo>
                  <a:lnTo>
                    <a:pt x="9855" y="675867"/>
                  </a:lnTo>
                  <a:lnTo>
                    <a:pt x="0" y="627049"/>
                  </a:lnTo>
                  <a:lnTo>
                    <a:pt x="0" y="125349"/>
                  </a:lnTo>
                  <a:close/>
                </a:path>
              </a:pathLst>
            </a:custGeom>
            <a:ln w="9524">
              <a:solidFill>
                <a:srgbClr val="F9B7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1302766" y="5182361"/>
            <a:ext cx="146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Lesepicknick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4622291" y="5097796"/>
            <a:ext cx="2719070" cy="829310"/>
            <a:chOff x="4622291" y="5097796"/>
            <a:chExt cx="2719070" cy="829310"/>
          </a:xfrm>
        </p:grpSpPr>
        <p:pic>
          <p:nvPicPr>
            <p:cNvPr id="44" name="object 4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634483" y="5097796"/>
              <a:ext cx="2706623" cy="829023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4622291" y="5263896"/>
              <a:ext cx="2200656" cy="565404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4673345" y="5113401"/>
              <a:ext cx="2629407" cy="752462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4673345" y="5113401"/>
              <a:ext cx="2629535" cy="752475"/>
            </a:xfrm>
            <a:custGeom>
              <a:avLst/>
              <a:gdLst/>
              <a:ahLst/>
              <a:cxnLst/>
              <a:rect l="l" t="t" r="r" b="b"/>
              <a:pathLst>
                <a:path w="2629534" h="752475">
                  <a:moveTo>
                    <a:pt x="0" y="125349"/>
                  </a:moveTo>
                  <a:lnTo>
                    <a:pt x="9854" y="76563"/>
                  </a:lnTo>
                  <a:lnTo>
                    <a:pt x="36734" y="36718"/>
                  </a:lnTo>
                  <a:lnTo>
                    <a:pt x="76616" y="9852"/>
                  </a:lnTo>
                  <a:lnTo>
                    <a:pt x="125475" y="0"/>
                  </a:lnTo>
                  <a:lnTo>
                    <a:pt x="2503931" y="0"/>
                  </a:lnTo>
                  <a:lnTo>
                    <a:pt x="2552791" y="9852"/>
                  </a:lnTo>
                  <a:lnTo>
                    <a:pt x="2592673" y="36718"/>
                  </a:lnTo>
                  <a:lnTo>
                    <a:pt x="2619553" y="76563"/>
                  </a:lnTo>
                  <a:lnTo>
                    <a:pt x="2629407" y="125349"/>
                  </a:lnTo>
                  <a:lnTo>
                    <a:pt x="2629407" y="627049"/>
                  </a:lnTo>
                  <a:lnTo>
                    <a:pt x="2619553" y="675867"/>
                  </a:lnTo>
                  <a:lnTo>
                    <a:pt x="2592673" y="715730"/>
                  </a:lnTo>
                  <a:lnTo>
                    <a:pt x="2552791" y="742607"/>
                  </a:lnTo>
                  <a:lnTo>
                    <a:pt x="2503931" y="752462"/>
                  </a:lnTo>
                  <a:lnTo>
                    <a:pt x="125475" y="752462"/>
                  </a:lnTo>
                  <a:lnTo>
                    <a:pt x="76616" y="742607"/>
                  </a:lnTo>
                  <a:lnTo>
                    <a:pt x="36734" y="715730"/>
                  </a:lnTo>
                  <a:lnTo>
                    <a:pt x="9854" y="675867"/>
                  </a:lnTo>
                  <a:lnTo>
                    <a:pt x="0" y="627049"/>
                  </a:lnTo>
                  <a:lnTo>
                    <a:pt x="0" y="125349"/>
                  </a:lnTo>
                  <a:close/>
                </a:path>
              </a:pathLst>
            </a:custGeom>
            <a:ln w="9524">
              <a:solidFill>
                <a:srgbClr val="F9B7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4789678" y="5334761"/>
            <a:ext cx="18021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Büchereibesuch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403859" y="1316752"/>
            <a:ext cx="2720340" cy="868680"/>
            <a:chOff x="403859" y="1316752"/>
            <a:chExt cx="2720340" cy="868680"/>
          </a:xfrm>
        </p:grpSpPr>
        <p:pic>
          <p:nvPicPr>
            <p:cNvPr id="50" name="object 50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417575" y="1316752"/>
              <a:ext cx="2706624" cy="829023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403859" y="1345692"/>
              <a:ext cx="2531364" cy="839724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455815" y="1331975"/>
              <a:ext cx="2629395" cy="752475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455815" y="1331975"/>
              <a:ext cx="2629535" cy="752475"/>
            </a:xfrm>
            <a:custGeom>
              <a:avLst/>
              <a:gdLst/>
              <a:ahLst/>
              <a:cxnLst/>
              <a:rect l="l" t="t" r="r" b="b"/>
              <a:pathLst>
                <a:path w="2629535" h="752475">
                  <a:moveTo>
                    <a:pt x="0" y="125349"/>
                  </a:moveTo>
                  <a:lnTo>
                    <a:pt x="9855" y="76563"/>
                  </a:lnTo>
                  <a:lnTo>
                    <a:pt x="36731" y="36718"/>
                  </a:lnTo>
                  <a:lnTo>
                    <a:pt x="76595" y="9852"/>
                  </a:lnTo>
                  <a:lnTo>
                    <a:pt x="125412" y="0"/>
                  </a:lnTo>
                  <a:lnTo>
                    <a:pt x="2503919" y="0"/>
                  </a:lnTo>
                  <a:lnTo>
                    <a:pt x="2552725" y="9852"/>
                  </a:lnTo>
                  <a:lnTo>
                    <a:pt x="2592612" y="36718"/>
                  </a:lnTo>
                  <a:lnTo>
                    <a:pt x="2619523" y="76563"/>
                  </a:lnTo>
                  <a:lnTo>
                    <a:pt x="2629395" y="125349"/>
                  </a:lnTo>
                  <a:lnTo>
                    <a:pt x="2629395" y="626999"/>
                  </a:lnTo>
                  <a:lnTo>
                    <a:pt x="2619523" y="675858"/>
                  </a:lnTo>
                  <a:lnTo>
                    <a:pt x="2592612" y="715740"/>
                  </a:lnTo>
                  <a:lnTo>
                    <a:pt x="2552725" y="742620"/>
                  </a:lnTo>
                  <a:lnTo>
                    <a:pt x="2503919" y="752475"/>
                  </a:lnTo>
                  <a:lnTo>
                    <a:pt x="125412" y="752475"/>
                  </a:lnTo>
                  <a:lnTo>
                    <a:pt x="76595" y="742620"/>
                  </a:lnTo>
                  <a:lnTo>
                    <a:pt x="36731" y="715740"/>
                  </a:lnTo>
                  <a:lnTo>
                    <a:pt x="9855" y="675858"/>
                  </a:lnTo>
                  <a:lnTo>
                    <a:pt x="0" y="626999"/>
                  </a:lnTo>
                  <a:lnTo>
                    <a:pt x="0" y="125349"/>
                  </a:lnTo>
                  <a:close/>
                </a:path>
              </a:pathLst>
            </a:custGeom>
            <a:ln w="9525">
              <a:solidFill>
                <a:srgbClr val="F9B7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571296" y="1415288"/>
            <a:ext cx="21342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Buchstaben/Zahlen basteln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1523" y="5031994"/>
            <a:ext cx="4037329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latin typeface="Arial"/>
                <a:cs typeface="Arial"/>
              </a:rPr>
              <a:t>Herzlichen</a:t>
            </a:r>
            <a:r>
              <a:rPr sz="3600" b="0" spc="-170" dirty="0">
                <a:latin typeface="Arial"/>
                <a:cs typeface="Arial"/>
              </a:rPr>
              <a:t> </a:t>
            </a:r>
            <a:r>
              <a:rPr sz="3600" b="0" dirty="0">
                <a:latin typeface="Arial"/>
                <a:cs typeface="Arial"/>
              </a:rPr>
              <a:t>Dank</a:t>
            </a:r>
            <a:r>
              <a:rPr sz="3600" b="0" spc="-140" dirty="0">
                <a:latin typeface="Arial"/>
                <a:cs typeface="Arial"/>
              </a:rPr>
              <a:t> </a:t>
            </a:r>
            <a:r>
              <a:rPr sz="3600" b="0" spc="-25" dirty="0">
                <a:latin typeface="Arial"/>
                <a:cs typeface="Arial"/>
              </a:rPr>
              <a:t>für </a:t>
            </a:r>
            <a:r>
              <a:rPr sz="3600" b="0" dirty="0">
                <a:latin typeface="Arial"/>
                <a:cs typeface="Arial"/>
              </a:rPr>
              <a:t>die</a:t>
            </a:r>
            <a:r>
              <a:rPr sz="3600" b="0" spc="-215" dirty="0">
                <a:latin typeface="Arial"/>
                <a:cs typeface="Arial"/>
              </a:rPr>
              <a:t> </a:t>
            </a:r>
            <a:r>
              <a:rPr sz="3600" b="0" spc="-10" dirty="0">
                <a:latin typeface="Arial"/>
                <a:cs typeface="Arial"/>
              </a:rPr>
              <a:t>Aufmerksamkeit </a:t>
            </a:r>
            <a:r>
              <a:rPr sz="3600" b="0" dirty="0">
                <a:latin typeface="Arial"/>
                <a:cs typeface="Arial"/>
              </a:rPr>
              <a:t>und</a:t>
            </a:r>
            <a:r>
              <a:rPr sz="3600" b="0" spc="-15" dirty="0">
                <a:latin typeface="Arial"/>
                <a:cs typeface="Arial"/>
              </a:rPr>
              <a:t> </a:t>
            </a:r>
            <a:r>
              <a:rPr sz="3600" b="0" dirty="0">
                <a:latin typeface="Arial"/>
                <a:cs typeface="Arial"/>
              </a:rPr>
              <a:t>die</a:t>
            </a:r>
            <a:r>
              <a:rPr sz="3600" b="0" spc="-15" dirty="0">
                <a:latin typeface="Arial"/>
                <a:cs typeface="Arial"/>
              </a:rPr>
              <a:t> </a:t>
            </a:r>
            <a:r>
              <a:rPr sz="3600" b="0" spc="-10" dirty="0">
                <a:latin typeface="Arial"/>
                <a:cs typeface="Arial"/>
              </a:rPr>
              <a:t>Mitarbeit!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79081" y="6281782"/>
            <a:ext cx="641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spc="-5" dirty="0">
                <a:solidFill>
                  <a:srgbClr val="667D9C"/>
                </a:solidFill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81" y="304684"/>
            <a:ext cx="2553771" cy="34957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38934" y="1906144"/>
            <a:ext cx="5205065" cy="4951853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97535" y="1226057"/>
            <a:ext cx="5325745" cy="28016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00285A"/>
                </a:solidFill>
                <a:latin typeface="Arial"/>
                <a:cs typeface="Arial"/>
              </a:rPr>
              <a:t>Programmablauf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2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Einführung</a:t>
            </a:r>
            <a:r>
              <a:rPr sz="20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ins</a:t>
            </a:r>
            <a:r>
              <a:rPr sz="2000" spc="-6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285A"/>
                </a:solidFill>
                <a:latin typeface="Arial"/>
                <a:cs typeface="Arial"/>
              </a:rPr>
              <a:t>Thema</a:t>
            </a:r>
            <a:endParaRPr sz="20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Familienorientierte</a:t>
            </a:r>
            <a:r>
              <a:rPr sz="2000" spc="-6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285A"/>
                </a:solidFill>
                <a:latin typeface="Arial"/>
                <a:cs typeface="Arial"/>
              </a:rPr>
              <a:t>Grundbildung</a:t>
            </a:r>
            <a:endParaRPr sz="20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Planung</a:t>
            </a:r>
            <a:r>
              <a:rPr sz="20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20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Durchführung</a:t>
            </a:r>
            <a:r>
              <a:rPr sz="20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285A"/>
                </a:solidFill>
                <a:latin typeface="Arial"/>
                <a:cs typeface="Arial"/>
              </a:rPr>
              <a:t>eines</a:t>
            </a:r>
            <a:r>
              <a:rPr sz="2000" spc="-1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285A"/>
                </a:solidFill>
                <a:latin typeface="Arial"/>
                <a:cs typeface="Arial"/>
              </a:rPr>
              <a:t>Angebots</a:t>
            </a:r>
            <a:endParaRPr sz="20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Konzepte</a:t>
            </a:r>
            <a:r>
              <a:rPr sz="20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2000" spc="-1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285A"/>
                </a:solidFill>
                <a:latin typeface="Arial"/>
                <a:cs typeface="Arial"/>
              </a:rPr>
              <a:t>Angebote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79081" y="6281782"/>
            <a:ext cx="641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spc="-5" dirty="0">
                <a:solidFill>
                  <a:srgbClr val="667D9C"/>
                </a:solidFill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81" y="304684"/>
            <a:ext cx="2553771" cy="34957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3613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Einstieg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38934" y="1906144"/>
            <a:ext cx="5205065" cy="495185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348232" y="1875891"/>
            <a:ext cx="6372860" cy="215963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00"/>
              </a:spcBef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Wurde</a:t>
            </a:r>
            <a:r>
              <a:rPr sz="2000" spc="-6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Ihnen</a:t>
            </a:r>
            <a:r>
              <a:rPr sz="2000" spc="-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in</a:t>
            </a:r>
            <a:r>
              <a:rPr sz="2000" spc="-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Ihrer</a:t>
            </a:r>
            <a:r>
              <a:rPr sz="20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Kindheit</a:t>
            </a:r>
            <a:r>
              <a:rPr sz="20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285A"/>
                </a:solidFill>
                <a:latin typeface="Arial"/>
                <a:cs typeface="Arial"/>
              </a:rPr>
              <a:t>vorgelesen?</a:t>
            </a:r>
            <a:endParaRPr sz="20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Von</a:t>
            </a:r>
            <a:r>
              <a:rPr sz="20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wem?</a:t>
            </a:r>
            <a:r>
              <a:rPr sz="20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Wie</a:t>
            </a:r>
            <a:r>
              <a:rPr sz="20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war</a:t>
            </a:r>
            <a:r>
              <a:rPr sz="20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00285A"/>
                </a:solidFill>
                <a:latin typeface="Arial"/>
                <a:cs typeface="Arial"/>
              </a:rPr>
              <a:t>das?</a:t>
            </a:r>
            <a:endParaRPr sz="20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Was</a:t>
            </a:r>
            <a:r>
              <a:rPr sz="20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hat</a:t>
            </a:r>
            <a:r>
              <a:rPr sz="20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das</a:t>
            </a:r>
            <a:r>
              <a:rPr sz="20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bei</a:t>
            </a:r>
            <a:r>
              <a:rPr sz="20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Ihnen</a:t>
            </a:r>
            <a:r>
              <a:rPr sz="20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285A"/>
                </a:solidFill>
                <a:latin typeface="Arial"/>
                <a:cs typeface="Arial"/>
              </a:rPr>
              <a:t>bewirkt?</a:t>
            </a:r>
            <a:endParaRPr sz="200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600"/>
              </a:spcBef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Aktuelle</a:t>
            </a:r>
            <a:r>
              <a:rPr sz="20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Studienergebnisse</a:t>
            </a:r>
            <a:r>
              <a:rPr sz="20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besagen,</a:t>
            </a:r>
            <a:r>
              <a:rPr sz="20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dass</a:t>
            </a:r>
            <a:r>
              <a:rPr sz="2000" spc="-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nur</a:t>
            </a:r>
            <a:r>
              <a:rPr sz="2000" spc="-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285A"/>
                </a:solidFill>
                <a:latin typeface="Arial"/>
                <a:cs typeface="Arial"/>
              </a:rPr>
              <a:t>einem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Drittel</a:t>
            </a:r>
            <a:r>
              <a:rPr sz="20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der</a:t>
            </a:r>
            <a:r>
              <a:rPr sz="20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Kinder</a:t>
            </a:r>
            <a:r>
              <a:rPr sz="2000" spc="-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in</a:t>
            </a:r>
            <a:r>
              <a:rPr sz="2000" spc="-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Deutschland</a:t>
            </a:r>
            <a:r>
              <a:rPr sz="20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vorgelesen</a:t>
            </a:r>
            <a:r>
              <a:rPr sz="20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285A"/>
                </a:solidFill>
                <a:latin typeface="Arial"/>
                <a:cs typeface="Arial"/>
              </a:rPr>
              <a:t>wird.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Was</a:t>
            </a:r>
            <a:r>
              <a:rPr sz="20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denken</a:t>
            </a:r>
            <a:r>
              <a:rPr sz="20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285A"/>
                </a:solidFill>
                <a:latin typeface="Arial"/>
                <a:cs typeface="Arial"/>
              </a:rPr>
              <a:t>Sie</a:t>
            </a:r>
            <a:r>
              <a:rPr sz="2000" spc="-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285A"/>
                </a:solidFill>
                <a:latin typeface="Arial"/>
                <a:cs typeface="Arial"/>
              </a:rPr>
              <a:t>hierüber?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79081" y="6281782"/>
            <a:ext cx="641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spc="-5" dirty="0">
                <a:solidFill>
                  <a:srgbClr val="667D9C"/>
                </a:solidFill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81" y="304684"/>
            <a:ext cx="2553771" cy="34957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950719"/>
            <a:ext cx="5218176" cy="4907278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959991" y="2369261"/>
            <a:ext cx="4851400" cy="1013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0345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7E7E7E"/>
                </a:solidFill>
                <a:latin typeface="Arial"/>
                <a:cs typeface="Arial"/>
              </a:rPr>
              <a:t>Baustein</a:t>
            </a:r>
            <a:r>
              <a:rPr sz="24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7E7E7E"/>
                </a:solidFill>
                <a:latin typeface="Arial"/>
                <a:cs typeface="Arial"/>
              </a:rPr>
              <a:t>1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14"/>
              </a:spcBef>
            </a:pPr>
            <a:r>
              <a:rPr sz="2400" b="1" dirty="0">
                <a:solidFill>
                  <a:srgbClr val="00285A"/>
                </a:solidFill>
                <a:latin typeface="Arial"/>
                <a:cs typeface="Arial"/>
              </a:rPr>
              <a:t>Familienorientierte</a:t>
            </a:r>
            <a:r>
              <a:rPr sz="2400" b="1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85A"/>
                </a:solidFill>
                <a:latin typeface="Arial"/>
                <a:cs typeface="Arial"/>
              </a:rPr>
              <a:t>Grundbildung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81" y="304684"/>
            <a:ext cx="2553771" cy="3495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7535" y="871855"/>
            <a:ext cx="35972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Vorlesen</a:t>
            </a:r>
            <a:r>
              <a:rPr spc="-55" dirty="0"/>
              <a:t> </a:t>
            </a:r>
            <a:r>
              <a:rPr dirty="0"/>
              <a:t>und</a:t>
            </a:r>
            <a:r>
              <a:rPr spc="-40" dirty="0"/>
              <a:t> </a:t>
            </a:r>
            <a:r>
              <a:rPr spc="-10" dirty="0"/>
              <a:t>Lesekenntnisse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93848" y="6281782"/>
            <a:ext cx="434911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25"/>
              </a:lnSpc>
              <a:tabLst>
                <a:tab pos="4284980" algn="l"/>
              </a:tabLst>
            </a:pPr>
            <a:r>
              <a:rPr sz="900" spc="-10" dirty="0">
                <a:solidFill>
                  <a:srgbClr val="888D9B"/>
                </a:solidFill>
                <a:latin typeface="Arial"/>
                <a:cs typeface="Arial"/>
              </a:rPr>
              <a:t>27.01.2020</a:t>
            </a:r>
            <a:r>
              <a:rPr sz="900" dirty="0">
                <a:solidFill>
                  <a:srgbClr val="888D9B"/>
                </a:solidFill>
                <a:latin typeface="Arial"/>
                <a:cs typeface="Arial"/>
              </a:rPr>
              <a:t>	</a:t>
            </a:r>
            <a:r>
              <a:rPr sz="1350" spc="-75" baseline="3086" dirty="0">
                <a:solidFill>
                  <a:srgbClr val="667D9C"/>
                </a:solidFill>
                <a:latin typeface="Arial"/>
                <a:cs typeface="Arial"/>
              </a:rPr>
              <a:t>5</a:t>
            </a:r>
            <a:endParaRPr sz="1350" baseline="3086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950719"/>
            <a:ext cx="5218176" cy="4907278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98144" y="1101817"/>
            <a:ext cx="7819390" cy="4707890"/>
          </a:xfrm>
          <a:prstGeom prst="rect">
            <a:avLst/>
          </a:prstGeom>
        </p:spPr>
        <p:txBody>
          <a:bodyPr vert="horz" wrap="square" lIns="0" tIns="151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sz="1800" dirty="0">
                <a:solidFill>
                  <a:srgbClr val="667D9C"/>
                </a:solidFill>
                <a:latin typeface="Arial"/>
                <a:cs typeface="Arial"/>
              </a:rPr>
              <a:t>Zahlen</a:t>
            </a:r>
            <a:r>
              <a:rPr sz="1800" spc="-15" dirty="0">
                <a:solidFill>
                  <a:srgbClr val="667D9C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667D9C"/>
                </a:solidFill>
                <a:latin typeface="Arial"/>
                <a:cs typeface="Arial"/>
              </a:rPr>
              <a:t>und</a:t>
            </a:r>
            <a:r>
              <a:rPr sz="1800" spc="-15" dirty="0">
                <a:solidFill>
                  <a:srgbClr val="667D9C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667D9C"/>
                </a:solidFill>
                <a:latin typeface="Arial"/>
                <a:cs typeface="Arial"/>
              </a:rPr>
              <a:t>Fakten</a:t>
            </a:r>
            <a:endParaRPr sz="1800">
              <a:latin typeface="Arial"/>
              <a:cs typeface="Arial"/>
            </a:endParaRPr>
          </a:p>
          <a:p>
            <a:pPr marL="453390" indent="-287020">
              <a:lnSpc>
                <a:spcPct val="100000"/>
              </a:lnSpc>
              <a:spcBef>
                <a:spcPts val="969"/>
              </a:spcBef>
              <a:buFont typeface="Wingdings"/>
              <a:buChar char=""/>
              <a:tabLst>
                <a:tab pos="454025" algn="l"/>
              </a:tabLst>
            </a:pP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IGLU</a:t>
            </a:r>
            <a:r>
              <a:rPr sz="1600" spc="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(Internationale</a:t>
            </a:r>
            <a:r>
              <a:rPr sz="1600" spc="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00285A"/>
                </a:solidFill>
                <a:latin typeface="Arial"/>
                <a:cs typeface="Arial"/>
              </a:rPr>
              <a:t>Grundschul-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Lese-Untersuchung)</a:t>
            </a:r>
            <a:r>
              <a:rPr sz="1600" spc="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2016: 19% </a:t>
            </a:r>
            <a:r>
              <a:rPr sz="1600" spc="-25" dirty="0">
                <a:solidFill>
                  <a:srgbClr val="00285A"/>
                </a:solidFill>
                <a:latin typeface="Arial"/>
                <a:cs typeface="Arial"/>
              </a:rPr>
              <a:t>der</a:t>
            </a:r>
            <a:endParaRPr sz="1600">
              <a:latin typeface="Arial"/>
              <a:cs typeface="Arial"/>
            </a:endParaRPr>
          </a:p>
          <a:p>
            <a:pPr marL="453390">
              <a:lnSpc>
                <a:spcPct val="100000"/>
              </a:lnSpc>
            </a:pP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Viertklässler*innen</a:t>
            </a:r>
            <a:r>
              <a:rPr sz="1600" spc="-6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in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Deutschland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erreichen</a:t>
            </a:r>
            <a:r>
              <a:rPr sz="16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nicht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Kompetenzstufe</a:t>
            </a:r>
            <a:r>
              <a:rPr sz="16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III</a:t>
            </a:r>
            <a:r>
              <a:rPr sz="16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(von</a:t>
            </a:r>
            <a:r>
              <a:rPr sz="16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00285A"/>
                </a:solidFill>
                <a:latin typeface="Arial"/>
                <a:cs typeface="Arial"/>
              </a:rPr>
              <a:t>V)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Arial"/>
              <a:cs typeface="Arial"/>
            </a:endParaRPr>
          </a:p>
          <a:p>
            <a:pPr marL="453390" marR="787400" indent="-287020">
              <a:lnSpc>
                <a:spcPct val="100000"/>
              </a:lnSpc>
              <a:buFont typeface="Wingdings"/>
              <a:buChar char=""/>
              <a:tabLst>
                <a:tab pos="454025" algn="l"/>
              </a:tabLst>
            </a:pP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PISA</a:t>
            </a:r>
            <a:r>
              <a:rPr sz="1600" spc="-10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2015:</a:t>
            </a:r>
            <a:r>
              <a:rPr sz="1600" spc="37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die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Lesekompetenz</a:t>
            </a:r>
            <a:r>
              <a:rPr sz="1600" spc="40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hat</a:t>
            </a:r>
            <a:r>
              <a:rPr sz="1600" spc="-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sich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insgesamt</a:t>
            </a:r>
            <a:r>
              <a:rPr sz="16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in</a:t>
            </a:r>
            <a:r>
              <a:rPr sz="16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Deutschland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00285A"/>
                </a:solidFill>
                <a:latin typeface="Arial"/>
                <a:cs typeface="Arial"/>
              </a:rPr>
              <a:t>zwar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verbessert,</a:t>
            </a:r>
            <a:endParaRPr sz="1600">
              <a:latin typeface="Arial"/>
              <a:cs typeface="Arial"/>
            </a:endParaRPr>
          </a:p>
          <a:p>
            <a:pPr marL="433705">
              <a:lnSpc>
                <a:spcPct val="100000"/>
              </a:lnSpc>
            </a:pP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dennoch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haben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von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den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15-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jährigen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Schüler*innen</a:t>
            </a:r>
            <a:r>
              <a:rPr sz="1600" spc="-7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16,2%</a:t>
            </a:r>
            <a:r>
              <a:rPr sz="16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Probleme</a:t>
            </a:r>
            <a:r>
              <a:rPr sz="16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mit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00285A"/>
                </a:solidFill>
                <a:latin typeface="Arial"/>
                <a:cs typeface="Arial"/>
              </a:rPr>
              <a:t>dem</a:t>
            </a:r>
            <a:endParaRPr sz="1600">
              <a:latin typeface="Arial"/>
              <a:cs typeface="Arial"/>
            </a:endParaRPr>
          </a:p>
          <a:p>
            <a:pPr marL="433705">
              <a:lnSpc>
                <a:spcPct val="100000"/>
              </a:lnSpc>
              <a:spcBef>
                <a:spcPts val="5"/>
              </a:spcBef>
            </a:pP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Lesen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Arial"/>
              <a:cs typeface="Arial"/>
            </a:endParaRPr>
          </a:p>
          <a:p>
            <a:pPr marL="453390" marR="5080" indent="-287020">
              <a:lnSpc>
                <a:spcPct val="100000"/>
              </a:lnSpc>
              <a:buFont typeface="Wingdings"/>
              <a:buChar char=""/>
              <a:tabLst>
                <a:tab pos="454025" algn="l"/>
              </a:tabLst>
            </a:pP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Stiftung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Lesen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schätzt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auf</a:t>
            </a:r>
            <a:r>
              <a:rPr sz="16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Basis</a:t>
            </a:r>
            <a:r>
              <a:rPr sz="1600" spc="-6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ihrer</a:t>
            </a:r>
            <a:r>
              <a:rPr sz="16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repräsentativen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Studien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zwischen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2014</a:t>
            </a:r>
            <a:r>
              <a:rPr sz="1600" spc="-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00285A"/>
                </a:solidFill>
                <a:latin typeface="Arial"/>
                <a:cs typeface="Arial"/>
              </a:rPr>
              <a:t>und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2019,</a:t>
            </a:r>
            <a:r>
              <a:rPr sz="16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dass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ca.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8–10%</a:t>
            </a:r>
            <a:r>
              <a:rPr sz="16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der</a:t>
            </a:r>
            <a:r>
              <a:rPr sz="16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Kindern</a:t>
            </a:r>
            <a:r>
              <a:rPr sz="1600" spc="-6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zwischen</a:t>
            </a:r>
            <a:r>
              <a:rPr sz="16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2-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8</a:t>
            </a:r>
            <a:r>
              <a:rPr sz="16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Jahren</a:t>
            </a:r>
            <a:r>
              <a:rPr sz="16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von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den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Eltern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nicht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vorgelesen</a:t>
            </a:r>
            <a:r>
              <a:rPr sz="1600" spc="-10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00285A"/>
                </a:solidFill>
                <a:latin typeface="Arial"/>
                <a:cs typeface="Arial"/>
              </a:rPr>
              <a:t>wird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285A"/>
              </a:buClr>
              <a:buFont typeface="Wingdings"/>
              <a:buChar char=""/>
            </a:pPr>
            <a:endParaRPr sz="1650">
              <a:latin typeface="Arial"/>
              <a:cs typeface="Arial"/>
            </a:endParaRPr>
          </a:p>
          <a:p>
            <a:pPr marL="453390" indent="-287020">
              <a:lnSpc>
                <a:spcPct val="100000"/>
              </a:lnSpc>
              <a:buFont typeface="Wingdings"/>
              <a:buChar char=""/>
              <a:tabLst>
                <a:tab pos="454025" algn="l"/>
              </a:tabLst>
            </a:pP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Aus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der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Vorlesestudie</a:t>
            </a:r>
            <a:r>
              <a:rPr sz="1600" spc="-7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2019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geht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hervor,</a:t>
            </a:r>
            <a:r>
              <a:rPr sz="16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dass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bei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Kindern</a:t>
            </a:r>
            <a:r>
              <a:rPr sz="1600" spc="-6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zwischen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2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8</a:t>
            </a:r>
            <a:endParaRPr sz="1600">
              <a:latin typeface="Arial"/>
              <a:cs typeface="Arial"/>
            </a:endParaRPr>
          </a:p>
          <a:p>
            <a:pPr marL="453390">
              <a:lnSpc>
                <a:spcPct val="100000"/>
              </a:lnSpc>
            </a:pP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Jahren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in</a:t>
            </a:r>
            <a:r>
              <a:rPr sz="1600" spc="-6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32%</a:t>
            </a:r>
            <a:r>
              <a:rPr sz="16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der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Fälle</a:t>
            </a:r>
            <a:r>
              <a:rPr sz="1600" spc="-6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nur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einmal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die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Woche</a:t>
            </a:r>
            <a:r>
              <a:rPr sz="1600" spc="-6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oder</a:t>
            </a:r>
            <a:r>
              <a:rPr sz="16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seltener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vorgelesen</a:t>
            </a:r>
            <a:r>
              <a:rPr sz="1600" spc="-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00285A"/>
                </a:solidFill>
                <a:latin typeface="Arial"/>
                <a:cs typeface="Arial"/>
              </a:rPr>
              <a:t>wird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Arial"/>
              <a:cs typeface="Arial"/>
            </a:endParaRPr>
          </a:p>
          <a:p>
            <a:pPr marL="453390" marR="349250" indent="-287020">
              <a:lnSpc>
                <a:spcPct val="100000"/>
              </a:lnSpc>
              <a:buFont typeface="Wingdings"/>
              <a:buChar char=""/>
              <a:tabLst>
                <a:tab pos="454025" algn="l"/>
              </a:tabLst>
            </a:pP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Vor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allem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in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Familien</a:t>
            </a:r>
            <a:r>
              <a:rPr sz="1600" spc="-6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mit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niedriger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Bildung</a:t>
            </a:r>
            <a:r>
              <a:rPr sz="1600" spc="-6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wird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zu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selten</a:t>
            </a:r>
            <a:r>
              <a:rPr sz="1600" spc="-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vorgelesen: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51%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00285A"/>
                </a:solidFill>
                <a:latin typeface="Arial"/>
                <a:cs typeface="Arial"/>
              </a:rPr>
              <a:t>der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Eltern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lesen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maximal</a:t>
            </a:r>
            <a:r>
              <a:rPr sz="16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einmal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pro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Woche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vor,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14%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tun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es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00285A"/>
                </a:solidFill>
                <a:latin typeface="Arial"/>
                <a:cs typeface="Arial"/>
              </a:rPr>
              <a:t>nie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93848" y="6281782"/>
            <a:ext cx="434911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25"/>
              </a:lnSpc>
              <a:tabLst>
                <a:tab pos="4284980" algn="l"/>
              </a:tabLst>
            </a:pPr>
            <a:r>
              <a:rPr sz="900" spc="-10" dirty="0">
                <a:solidFill>
                  <a:srgbClr val="888D9B"/>
                </a:solidFill>
                <a:latin typeface="Arial"/>
                <a:cs typeface="Arial"/>
              </a:rPr>
              <a:t>27.01.2020</a:t>
            </a:r>
            <a:r>
              <a:rPr sz="900" dirty="0">
                <a:solidFill>
                  <a:srgbClr val="888D9B"/>
                </a:solidFill>
                <a:latin typeface="Arial"/>
                <a:cs typeface="Arial"/>
              </a:rPr>
              <a:t>	</a:t>
            </a:r>
            <a:r>
              <a:rPr sz="1350" spc="-75" baseline="3086" dirty="0">
                <a:solidFill>
                  <a:srgbClr val="667D9C"/>
                </a:solidFill>
                <a:latin typeface="Arial"/>
                <a:cs typeface="Arial"/>
              </a:rPr>
              <a:t>6</a:t>
            </a:r>
            <a:endParaRPr sz="1350" baseline="3086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81" y="304684"/>
            <a:ext cx="2553771" cy="34957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97535" y="871855"/>
            <a:ext cx="27120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Vorteile</a:t>
            </a:r>
            <a:r>
              <a:rPr spc="-80" dirty="0"/>
              <a:t> </a:t>
            </a:r>
            <a:r>
              <a:rPr dirty="0"/>
              <a:t>des</a:t>
            </a:r>
            <a:r>
              <a:rPr spc="-55" dirty="0"/>
              <a:t> </a:t>
            </a:r>
            <a:r>
              <a:rPr spc="-10" dirty="0"/>
              <a:t>Vorlesens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950719"/>
            <a:ext cx="5218176" cy="4907278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98144" y="1242441"/>
            <a:ext cx="7647940" cy="429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667D9C"/>
                </a:solidFill>
                <a:latin typeface="Arial"/>
                <a:cs typeface="Arial"/>
              </a:rPr>
              <a:t>Vorlesen</a:t>
            </a:r>
            <a:r>
              <a:rPr sz="1600" spc="-55" dirty="0">
                <a:solidFill>
                  <a:srgbClr val="667D9C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667D9C"/>
                </a:solidFill>
                <a:latin typeface="Arial"/>
                <a:cs typeface="Arial"/>
              </a:rPr>
              <a:t>ist</a:t>
            </a:r>
            <a:r>
              <a:rPr sz="1600" spc="-40" dirty="0">
                <a:solidFill>
                  <a:srgbClr val="667D9C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667D9C"/>
                </a:solidFill>
                <a:latin typeface="Arial"/>
                <a:cs typeface="Arial"/>
              </a:rPr>
              <a:t>für</a:t>
            </a:r>
            <a:r>
              <a:rPr sz="1600" spc="-20" dirty="0">
                <a:solidFill>
                  <a:srgbClr val="667D9C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667D9C"/>
                </a:solidFill>
                <a:latin typeface="Arial"/>
                <a:cs typeface="Arial"/>
              </a:rPr>
              <a:t>eine</a:t>
            </a:r>
            <a:r>
              <a:rPr sz="1600" spc="-55" dirty="0">
                <a:solidFill>
                  <a:srgbClr val="667D9C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667D9C"/>
                </a:solidFill>
                <a:latin typeface="Arial"/>
                <a:cs typeface="Arial"/>
              </a:rPr>
              <a:t>gute</a:t>
            </a:r>
            <a:r>
              <a:rPr sz="1600" spc="-30" dirty="0">
                <a:solidFill>
                  <a:srgbClr val="667D9C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667D9C"/>
                </a:solidFill>
                <a:latin typeface="Arial"/>
                <a:cs typeface="Arial"/>
              </a:rPr>
              <a:t>und</a:t>
            </a:r>
            <a:r>
              <a:rPr sz="1600" spc="-25" dirty="0">
                <a:solidFill>
                  <a:srgbClr val="667D9C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667D9C"/>
                </a:solidFill>
                <a:latin typeface="Arial"/>
                <a:cs typeface="Arial"/>
              </a:rPr>
              <a:t>ganzheitliche</a:t>
            </a:r>
            <a:r>
              <a:rPr sz="1600" spc="-75" dirty="0">
                <a:solidFill>
                  <a:srgbClr val="667D9C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667D9C"/>
                </a:solidFill>
                <a:latin typeface="Arial"/>
                <a:cs typeface="Arial"/>
              </a:rPr>
              <a:t>Entwicklung</a:t>
            </a:r>
            <a:r>
              <a:rPr sz="1600" spc="-55" dirty="0">
                <a:solidFill>
                  <a:srgbClr val="667D9C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667D9C"/>
                </a:solidFill>
                <a:latin typeface="Arial"/>
                <a:cs typeface="Arial"/>
              </a:rPr>
              <a:t>von</a:t>
            </a:r>
            <a:r>
              <a:rPr sz="1600" spc="-40" dirty="0">
                <a:solidFill>
                  <a:srgbClr val="667D9C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667D9C"/>
                </a:solidFill>
                <a:latin typeface="Arial"/>
                <a:cs typeface="Arial"/>
              </a:rPr>
              <a:t>Kindern</a:t>
            </a:r>
            <a:r>
              <a:rPr sz="1600" spc="-45" dirty="0">
                <a:solidFill>
                  <a:srgbClr val="667D9C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667D9C"/>
                </a:solidFill>
                <a:latin typeface="Arial"/>
                <a:cs typeface="Arial"/>
              </a:rPr>
              <a:t>wichtig</a:t>
            </a:r>
            <a:r>
              <a:rPr sz="1600" spc="-40" dirty="0">
                <a:solidFill>
                  <a:srgbClr val="667D9C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667D9C"/>
                </a:solidFill>
                <a:latin typeface="Arial"/>
                <a:cs typeface="Arial"/>
              </a:rPr>
              <a:t>weil,</a:t>
            </a:r>
            <a:r>
              <a:rPr sz="1600" spc="-45" dirty="0">
                <a:solidFill>
                  <a:srgbClr val="667D9C"/>
                </a:solidFill>
                <a:latin typeface="Arial"/>
                <a:cs typeface="Arial"/>
              </a:rPr>
              <a:t> </a:t>
            </a:r>
            <a:r>
              <a:rPr sz="1600" spc="-50" dirty="0">
                <a:solidFill>
                  <a:srgbClr val="667D9C"/>
                </a:solidFill>
                <a:latin typeface="Arial"/>
                <a:cs typeface="Arial"/>
              </a:rPr>
              <a:t>…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500">
              <a:latin typeface="Arial"/>
              <a:cs typeface="Arial"/>
            </a:endParaRPr>
          </a:p>
          <a:p>
            <a:pPr marL="474345" marR="701040" indent="-287020">
              <a:lnSpc>
                <a:spcPct val="100000"/>
              </a:lnSpc>
              <a:buFont typeface="Wingdings"/>
              <a:buChar char=""/>
              <a:tabLst>
                <a:tab pos="474980" algn="l"/>
              </a:tabLst>
            </a:pP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Kinder</a:t>
            </a:r>
            <a:r>
              <a:rPr sz="1600" spc="-6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ihren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Wortschatz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erweitern</a:t>
            </a:r>
            <a:r>
              <a:rPr sz="16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können,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grammatikalische</a:t>
            </a:r>
            <a:r>
              <a:rPr sz="1600" spc="-6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Strukturen kennenlernen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auch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lernen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sich</a:t>
            </a:r>
            <a:r>
              <a:rPr sz="1600" spc="-6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in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andere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Figuren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Situationen hineinzuversetzen.</a:t>
            </a:r>
            <a:endParaRPr sz="1600">
              <a:latin typeface="Arial"/>
              <a:cs typeface="Arial"/>
            </a:endParaRPr>
          </a:p>
          <a:p>
            <a:pPr marL="454659" marR="43180" indent="-2667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474980" algn="l"/>
              </a:tabLst>
            </a:pP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sie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dadurch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den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Gegenstand</a:t>
            </a:r>
            <a:r>
              <a:rPr sz="16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Buch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kennenlernen.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Sie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lernen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die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Leserichtung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kennen,</a:t>
            </a:r>
            <a:r>
              <a:rPr sz="1600" spc="-7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erkennen,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dass</a:t>
            </a:r>
            <a:r>
              <a:rPr sz="1600" spc="-7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Buchstaben</a:t>
            </a:r>
            <a:r>
              <a:rPr sz="1600" spc="-7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Worte</a:t>
            </a:r>
            <a:r>
              <a:rPr sz="1600" spc="-6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ergeben</a:t>
            </a:r>
            <a:r>
              <a:rPr sz="1600" spc="-6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1600" spc="-6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diese</a:t>
            </a:r>
            <a:r>
              <a:rPr sz="1600" spc="-7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Sätze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00285A"/>
                </a:solidFill>
                <a:latin typeface="Arial"/>
                <a:cs typeface="Arial"/>
              </a:rPr>
              <a:t>und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Geschichten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bilden.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Ihnen</a:t>
            </a:r>
            <a:r>
              <a:rPr sz="16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wird</a:t>
            </a:r>
            <a:r>
              <a:rPr sz="16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ganz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unterschwellig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diese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Systematik</a:t>
            </a:r>
            <a:r>
              <a:rPr sz="16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vermittelt.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00285A"/>
              </a:buClr>
              <a:buFont typeface="Wingdings"/>
              <a:buChar char=""/>
            </a:pPr>
            <a:endParaRPr sz="1650">
              <a:latin typeface="Arial"/>
              <a:cs typeface="Arial"/>
            </a:endParaRPr>
          </a:p>
          <a:p>
            <a:pPr marL="187960">
              <a:lnSpc>
                <a:spcPct val="100000"/>
              </a:lnSpc>
            </a:pP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Darüber</a:t>
            </a:r>
            <a:r>
              <a:rPr sz="1600" spc="-6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hinaus</a:t>
            </a:r>
            <a:r>
              <a:rPr sz="1600" spc="-7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lernen</a:t>
            </a:r>
            <a:r>
              <a:rPr sz="1600" spc="-7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Kinder,</a:t>
            </a:r>
            <a:r>
              <a:rPr sz="1600" spc="-7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denen</a:t>
            </a:r>
            <a:r>
              <a:rPr sz="1600" spc="-6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regelmäßig</a:t>
            </a:r>
            <a:r>
              <a:rPr sz="1600" spc="-7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vorgelesen</a:t>
            </a:r>
            <a:r>
              <a:rPr sz="1600" spc="-6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wurde</a:t>
            </a:r>
            <a:endParaRPr sz="1600">
              <a:latin typeface="Arial"/>
              <a:cs typeface="Arial"/>
            </a:endParaRPr>
          </a:p>
          <a:p>
            <a:pPr marL="474345" indent="-287020">
              <a:lnSpc>
                <a:spcPct val="100000"/>
              </a:lnSpc>
              <a:buFont typeface="Wingdings"/>
              <a:buChar char=""/>
              <a:tabLst>
                <a:tab pos="474980" algn="l"/>
              </a:tabLst>
            </a:pP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leichter</a:t>
            </a:r>
            <a:r>
              <a:rPr sz="1600" spc="-7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lesen,</a:t>
            </a:r>
            <a:endParaRPr sz="1600">
              <a:latin typeface="Arial"/>
              <a:cs typeface="Arial"/>
            </a:endParaRPr>
          </a:p>
          <a:p>
            <a:pPr marL="474345" indent="-287020">
              <a:lnSpc>
                <a:spcPct val="100000"/>
              </a:lnSpc>
              <a:buFont typeface="Wingdings"/>
              <a:buChar char=""/>
              <a:tabLst>
                <a:tab pos="474980" algn="l"/>
              </a:tabLst>
            </a:pP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gehen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lieber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zur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Schule</a:t>
            </a:r>
            <a:endParaRPr sz="1600">
              <a:latin typeface="Arial"/>
              <a:cs typeface="Arial"/>
            </a:endParaRPr>
          </a:p>
          <a:p>
            <a:pPr marL="474345" indent="-287020">
              <a:lnSpc>
                <a:spcPct val="100000"/>
              </a:lnSpc>
              <a:buFont typeface="Wingdings"/>
              <a:buChar char=""/>
              <a:tabLst>
                <a:tab pos="474980" algn="l"/>
              </a:tabLst>
            </a:pP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lesen</a:t>
            </a:r>
            <a:r>
              <a:rPr sz="1600" spc="-7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später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im</a:t>
            </a:r>
            <a:r>
              <a:rPr sz="1600" spc="-6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Jugendalter</a:t>
            </a:r>
            <a:r>
              <a:rPr sz="1600" spc="-6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länger,</a:t>
            </a:r>
            <a:r>
              <a:rPr sz="1600" spc="-6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lieber</a:t>
            </a:r>
            <a:r>
              <a:rPr sz="1600" spc="-6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1600" spc="-6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00285A"/>
                </a:solidFill>
                <a:latin typeface="Arial"/>
                <a:cs typeface="Arial"/>
              </a:rPr>
              <a:t>mehr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Arial"/>
              <a:cs typeface="Arial"/>
            </a:endParaRPr>
          </a:p>
          <a:p>
            <a:pPr marL="187960" marR="5080">
              <a:lnSpc>
                <a:spcPct val="100000"/>
              </a:lnSpc>
            </a:pP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Eltern</a:t>
            </a:r>
            <a:r>
              <a:rPr sz="1600" spc="-8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sollten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Vorlesen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deshalb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von</a:t>
            </a:r>
            <a:r>
              <a:rPr sz="1600" spc="-10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Anfang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an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zu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einem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Ritual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machen</a:t>
            </a:r>
            <a:r>
              <a:rPr sz="16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16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00285A"/>
                </a:solidFill>
                <a:latin typeface="Arial"/>
                <a:cs typeface="Arial"/>
              </a:rPr>
              <a:t>dies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regelmäßig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einüben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–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so</a:t>
            </a:r>
            <a:r>
              <a:rPr sz="16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gewöhnen</a:t>
            </a:r>
            <a:r>
              <a:rPr sz="16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sich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beide</a:t>
            </a:r>
            <a:r>
              <a:rPr sz="16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Seiten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daran,</a:t>
            </a:r>
            <a:r>
              <a:rPr sz="16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dass</a:t>
            </a:r>
            <a:r>
              <a:rPr sz="16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00285A"/>
                </a:solidFill>
                <a:latin typeface="Arial"/>
                <a:cs typeface="Arial"/>
              </a:rPr>
              <a:t>Vorlesen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285A"/>
                </a:solidFill>
                <a:latin typeface="Arial"/>
                <a:cs typeface="Arial"/>
              </a:rPr>
              <a:t>seinen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festen</a:t>
            </a:r>
            <a:r>
              <a:rPr sz="1600" spc="-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Platz</a:t>
            </a:r>
            <a:r>
              <a:rPr sz="16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285A"/>
                </a:solidFill>
                <a:latin typeface="Arial"/>
                <a:cs typeface="Arial"/>
              </a:rPr>
              <a:t>im</a:t>
            </a:r>
            <a:r>
              <a:rPr sz="16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00285A"/>
                </a:solidFill>
                <a:latin typeface="Arial"/>
                <a:cs typeface="Arial"/>
              </a:rPr>
              <a:t>Tagesablauf</a:t>
            </a:r>
            <a:r>
              <a:rPr sz="16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00285A"/>
                </a:solidFill>
                <a:latin typeface="Arial"/>
                <a:cs typeface="Arial"/>
              </a:rPr>
              <a:t>hat.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015226" y="5608358"/>
            <a:ext cx="1200150" cy="63817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93848" y="6281782"/>
            <a:ext cx="434911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25"/>
              </a:lnSpc>
              <a:tabLst>
                <a:tab pos="4284980" algn="l"/>
              </a:tabLst>
            </a:pPr>
            <a:r>
              <a:rPr sz="900" spc="-10" dirty="0">
                <a:solidFill>
                  <a:srgbClr val="888D9B"/>
                </a:solidFill>
                <a:latin typeface="Arial"/>
                <a:cs typeface="Arial"/>
              </a:rPr>
              <a:t>27.01.2020</a:t>
            </a:r>
            <a:r>
              <a:rPr sz="900" dirty="0">
                <a:solidFill>
                  <a:srgbClr val="888D9B"/>
                </a:solidFill>
                <a:latin typeface="Arial"/>
                <a:cs typeface="Arial"/>
              </a:rPr>
              <a:t>	</a:t>
            </a:r>
            <a:r>
              <a:rPr sz="1350" spc="-75" baseline="3086" dirty="0">
                <a:solidFill>
                  <a:srgbClr val="667D9C"/>
                </a:solidFill>
                <a:latin typeface="Arial"/>
                <a:cs typeface="Arial"/>
              </a:rPr>
              <a:t>7</a:t>
            </a:r>
            <a:endParaRPr sz="1350" baseline="3086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81" y="304684"/>
            <a:ext cx="2553771" cy="34957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Familienorientierte</a:t>
            </a:r>
            <a:r>
              <a:rPr spc="-85" dirty="0"/>
              <a:t> </a:t>
            </a:r>
            <a:r>
              <a:rPr spc="-10" dirty="0"/>
              <a:t>Grundbildung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950719"/>
            <a:ext cx="5218176" cy="4907278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816660" y="1834388"/>
            <a:ext cx="7604759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Vorteil</a:t>
            </a:r>
            <a:r>
              <a:rPr sz="1800" b="1" spc="-10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des</a:t>
            </a:r>
            <a:r>
              <a:rPr sz="1800" b="1" spc="-1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Ansatzes: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Einbindung</a:t>
            </a:r>
            <a:r>
              <a:rPr sz="1800" spc="-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der</a:t>
            </a:r>
            <a:r>
              <a:rPr sz="18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Familie</a:t>
            </a:r>
            <a:r>
              <a:rPr sz="18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zur</a:t>
            </a:r>
            <a:r>
              <a:rPr sz="1800" spc="-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Literalitätsbildung</a:t>
            </a:r>
            <a:r>
              <a:rPr sz="1800" spc="-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18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gleichzeitig</a:t>
            </a:r>
            <a:r>
              <a:rPr sz="18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Eltern</a:t>
            </a:r>
            <a:r>
              <a:rPr sz="1800" spc="-25" dirty="0">
                <a:solidFill>
                  <a:srgbClr val="00285A"/>
                </a:solidFill>
                <a:latin typeface="Arial"/>
                <a:cs typeface="Arial"/>
              </a:rPr>
              <a:t> mit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Lese-</a:t>
            </a:r>
            <a:r>
              <a:rPr sz="18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1800" spc="-6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Schreibschwierigkeiten</a:t>
            </a:r>
            <a:r>
              <a:rPr sz="1800" spc="-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erreichen.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Definition</a:t>
            </a:r>
            <a:r>
              <a:rPr sz="18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nach</a:t>
            </a:r>
            <a:r>
              <a:rPr sz="1800" spc="-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Sven</a:t>
            </a:r>
            <a:r>
              <a:rPr sz="18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Nickel</a:t>
            </a:r>
            <a:r>
              <a:rPr sz="1800" spc="-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(2016)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i="1" dirty="0">
                <a:solidFill>
                  <a:srgbClr val="00285A"/>
                </a:solidFill>
                <a:latin typeface="Arial"/>
                <a:cs typeface="Arial"/>
              </a:rPr>
              <a:t>„Family</a:t>
            </a:r>
            <a:r>
              <a:rPr sz="1800" i="1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00285A"/>
                </a:solidFill>
                <a:latin typeface="Arial"/>
                <a:cs typeface="Arial"/>
              </a:rPr>
              <a:t>Literacy</a:t>
            </a:r>
            <a:r>
              <a:rPr sz="1800" i="1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00285A"/>
                </a:solidFill>
                <a:latin typeface="Arial"/>
                <a:cs typeface="Arial"/>
              </a:rPr>
              <a:t>beschreibt</a:t>
            </a:r>
            <a:r>
              <a:rPr sz="1800" i="1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00285A"/>
                </a:solidFill>
                <a:latin typeface="Arial"/>
                <a:cs typeface="Arial"/>
              </a:rPr>
              <a:t>den</a:t>
            </a:r>
            <a:r>
              <a:rPr sz="1800" i="1" spc="-1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00285A"/>
                </a:solidFill>
                <a:latin typeface="Arial"/>
                <a:cs typeface="Arial"/>
              </a:rPr>
              <a:t>Ansatz</a:t>
            </a:r>
            <a:r>
              <a:rPr sz="1800" i="1" spc="-7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00285A"/>
                </a:solidFill>
                <a:latin typeface="Arial"/>
                <a:cs typeface="Arial"/>
              </a:rPr>
              <a:t>sozialraumorientierter Bildungsarbeit,</a:t>
            </a:r>
            <a:r>
              <a:rPr sz="1800" i="1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00285A"/>
                </a:solidFill>
                <a:latin typeface="Arial"/>
                <a:cs typeface="Arial"/>
              </a:rPr>
              <a:t>der</a:t>
            </a:r>
            <a:r>
              <a:rPr sz="1800" i="1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00285A"/>
                </a:solidFill>
                <a:latin typeface="Arial"/>
                <a:cs typeface="Arial"/>
              </a:rPr>
              <a:t>auf</a:t>
            </a:r>
            <a:r>
              <a:rPr sz="1800" i="1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00285A"/>
                </a:solidFill>
                <a:latin typeface="Arial"/>
                <a:cs typeface="Arial"/>
              </a:rPr>
              <a:t>ein</a:t>
            </a:r>
            <a:r>
              <a:rPr sz="1800" i="1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00285A"/>
                </a:solidFill>
                <a:latin typeface="Arial"/>
                <a:cs typeface="Arial"/>
              </a:rPr>
              <a:t>generationenübergreifendes,</a:t>
            </a:r>
            <a:r>
              <a:rPr sz="1800" i="1" spc="1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00285A"/>
                </a:solidFill>
                <a:latin typeface="Arial"/>
                <a:cs typeface="Arial"/>
              </a:rPr>
              <a:t>informelles</a:t>
            </a:r>
            <a:r>
              <a:rPr sz="1800" i="1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00285A"/>
                </a:solidFill>
                <a:latin typeface="Arial"/>
                <a:cs typeface="Arial"/>
              </a:rPr>
              <a:t>Lernen </a:t>
            </a:r>
            <a:r>
              <a:rPr sz="1800" i="1" dirty="0">
                <a:solidFill>
                  <a:srgbClr val="00285A"/>
                </a:solidFill>
                <a:latin typeface="Arial"/>
                <a:cs typeface="Arial"/>
              </a:rPr>
              <a:t>in</a:t>
            </a:r>
            <a:r>
              <a:rPr sz="1800" i="1" spc="-7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00285A"/>
                </a:solidFill>
                <a:latin typeface="Arial"/>
                <a:cs typeface="Arial"/>
              </a:rPr>
              <a:t>Familien</a:t>
            </a:r>
            <a:r>
              <a:rPr sz="1800" i="1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1800" i="1" spc="-6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00285A"/>
                </a:solidFill>
                <a:latin typeface="Arial"/>
                <a:cs typeface="Arial"/>
              </a:rPr>
              <a:t>Gemeinschaften</a:t>
            </a:r>
            <a:r>
              <a:rPr sz="1800" i="1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00285A"/>
                </a:solidFill>
                <a:latin typeface="Arial"/>
                <a:cs typeface="Arial"/>
              </a:rPr>
              <a:t>zielt.“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 marR="739140">
              <a:lnSpc>
                <a:spcPct val="100000"/>
              </a:lnSpc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Der</a:t>
            </a:r>
            <a:r>
              <a:rPr sz="1800" spc="-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Fokus</a:t>
            </a:r>
            <a:r>
              <a:rPr sz="1800" spc="-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liegt</a:t>
            </a:r>
            <a:r>
              <a:rPr sz="18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auf</a:t>
            </a:r>
            <a:r>
              <a:rPr sz="18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der</a:t>
            </a:r>
            <a:r>
              <a:rPr sz="1800" spc="-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Förderung literaler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Kompetenzen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18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00285A"/>
                </a:solidFill>
                <a:latin typeface="Arial"/>
                <a:cs typeface="Arial"/>
              </a:rPr>
              <a:t>der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Schriftsprachentwicklung beider</a:t>
            </a:r>
            <a:r>
              <a:rPr sz="18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Seiten.</a:t>
            </a:r>
            <a:r>
              <a:rPr sz="18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Klassisch</a:t>
            </a:r>
            <a:r>
              <a:rPr sz="18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werden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drei</a:t>
            </a:r>
            <a:r>
              <a:rPr sz="18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Ziele anvisiert:</a:t>
            </a:r>
            <a:endParaRPr sz="1800">
              <a:latin typeface="Arial"/>
              <a:cs typeface="Arial"/>
            </a:endParaRPr>
          </a:p>
          <a:p>
            <a:pPr marL="723900" indent="-255270">
              <a:lnSpc>
                <a:spcPct val="100000"/>
              </a:lnSpc>
              <a:buAutoNum type="arabicPeriod"/>
              <a:tabLst>
                <a:tab pos="724535" algn="l"/>
              </a:tabLst>
            </a:pP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Verbesserung</a:t>
            </a:r>
            <a:r>
              <a:rPr sz="1800" b="1" spc="-7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der</a:t>
            </a:r>
            <a:r>
              <a:rPr sz="1800" b="1" spc="-7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literalen</a:t>
            </a:r>
            <a:r>
              <a:rPr sz="1800" b="1" spc="-6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Kompetenzen</a:t>
            </a:r>
            <a:r>
              <a:rPr sz="1800" b="1" spc="-6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der</a:t>
            </a:r>
            <a:r>
              <a:rPr sz="1800" b="1" spc="-7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Eltern</a:t>
            </a:r>
            <a:endParaRPr sz="1800">
              <a:latin typeface="Arial"/>
              <a:cs typeface="Arial"/>
            </a:endParaRPr>
          </a:p>
          <a:p>
            <a:pPr marL="723900" indent="-255270">
              <a:lnSpc>
                <a:spcPct val="100000"/>
              </a:lnSpc>
              <a:buAutoNum type="arabicPeriod"/>
              <a:tabLst>
                <a:tab pos="724535" algn="l"/>
              </a:tabLst>
            </a:pP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Entwicklung</a:t>
            </a:r>
            <a:r>
              <a:rPr sz="1800" b="1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der</a:t>
            </a:r>
            <a:r>
              <a:rPr sz="1800" b="1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Lese-</a:t>
            </a: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1800" b="1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Schreibfähigkeiten</a:t>
            </a:r>
            <a:r>
              <a:rPr sz="1800" b="1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der</a:t>
            </a:r>
            <a:r>
              <a:rPr sz="1800" b="1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Kinder</a:t>
            </a:r>
            <a:endParaRPr sz="1800">
              <a:latin typeface="Arial"/>
              <a:cs typeface="Arial"/>
            </a:endParaRPr>
          </a:p>
          <a:p>
            <a:pPr marL="469265" marR="879475">
              <a:lnSpc>
                <a:spcPct val="100000"/>
              </a:lnSpc>
              <a:buAutoNum type="arabicPeriod"/>
              <a:tabLst>
                <a:tab pos="724535" algn="l"/>
              </a:tabLst>
            </a:pP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Verbesserung</a:t>
            </a:r>
            <a:r>
              <a:rPr sz="1800" b="1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der</a:t>
            </a:r>
            <a:r>
              <a:rPr sz="1800" b="1" spc="-6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elterlichen</a:t>
            </a:r>
            <a:r>
              <a:rPr sz="1800" b="1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Kompetenz,</a:t>
            </a:r>
            <a:r>
              <a:rPr sz="1800" b="1" spc="-6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die</a:t>
            </a:r>
            <a:r>
              <a:rPr sz="1800" b="1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85A"/>
                </a:solidFill>
                <a:latin typeface="Arial"/>
                <a:cs typeface="Arial"/>
              </a:rPr>
              <a:t>Kinder</a:t>
            </a:r>
            <a:r>
              <a:rPr sz="1800" b="1" spc="-7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rgbClr val="00285A"/>
                </a:solidFill>
                <a:latin typeface="Arial"/>
                <a:cs typeface="Arial"/>
              </a:rPr>
              <a:t>zu </a:t>
            </a: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unterstützen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93848" y="6281782"/>
            <a:ext cx="434911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25"/>
              </a:lnSpc>
              <a:tabLst>
                <a:tab pos="4284980" algn="l"/>
              </a:tabLst>
            </a:pPr>
            <a:r>
              <a:rPr sz="900" spc="-10" dirty="0">
                <a:solidFill>
                  <a:srgbClr val="888D9B"/>
                </a:solidFill>
                <a:latin typeface="Arial"/>
                <a:cs typeface="Arial"/>
              </a:rPr>
              <a:t>27.01.2020</a:t>
            </a:r>
            <a:r>
              <a:rPr sz="900" dirty="0">
                <a:solidFill>
                  <a:srgbClr val="888D9B"/>
                </a:solidFill>
                <a:latin typeface="Arial"/>
                <a:cs typeface="Arial"/>
              </a:rPr>
              <a:t>	</a:t>
            </a:r>
            <a:r>
              <a:rPr sz="1350" spc="-75" baseline="3086" dirty="0">
                <a:solidFill>
                  <a:srgbClr val="667D9C"/>
                </a:solidFill>
                <a:latin typeface="Arial"/>
                <a:cs typeface="Arial"/>
              </a:rPr>
              <a:t>8</a:t>
            </a:r>
            <a:endParaRPr sz="1350" baseline="3086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81" y="304684"/>
            <a:ext cx="2553771" cy="34957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Konzept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950719"/>
            <a:ext cx="5218176" cy="4907278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816660" y="1462785"/>
            <a:ext cx="7606030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Klassische</a:t>
            </a:r>
            <a:r>
              <a:rPr sz="1800" spc="-114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Angebote</a:t>
            </a:r>
            <a:r>
              <a:rPr sz="1800" spc="-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gliedern sich</a:t>
            </a:r>
            <a:r>
              <a:rPr sz="18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in</a:t>
            </a:r>
            <a:r>
              <a:rPr sz="18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drei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 Komponenten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Elternzeit</a:t>
            </a:r>
            <a:endParaRPr sz="1800">
              <a:latin typeface="Arial"/>
              <a:cs typeface="Arial"/>
            </a:endParaRPr>
          </a:p>
          <a:p>
            <a:pPr marL="12700" marR="335280">
              <a:lnSpc>
                <a:spcPct val="100000"/>
              </a:lnSpc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Eltern</a:t>
            </a:r>
            <a:r>
              <a:rPr sz="1800" spc="-5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verbessern</a:t>
            </a:r>
            <a:r>
              <a:rPr sz="1800" spc="-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ihre</a:t>
            </a:r>
            <a:r>
              <a:rPr sz="18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Grundbildungskompetenzen</a:t>
            </a:r>
            <a:r>
              <a:rPr sz="1800" spc="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18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lernen</a:t>
            </a:r>
            <a:r>
              <a:rPr sz="18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00285A"/>
                </a:solidFill>
                <a:latin typeface="Arial"/>
                <a:cs typeface="Arial"/>
              </a:rPr>
              <a:t>über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Basiswissen</a:t>
            </a:r>
            <a:r>
              <a:rPr sz="1800" spc="-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über</a:t>
            </a:r>
            <a:r>
              <a:rPr sz="1800" spc="-4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Sprachentwicklung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18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-förderung.</a:t>
            </a:r>
            <a:r>
              <a:rPr sz="1800" spc="-1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Außerdem</a:t>
            </a:r>
            <a:r>
              <a:rPr sz="18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planen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Eltern</a:t>
            </a:r>
            <a:r>
              <a:rPr sz="1800" spc="-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die</a:t>
            </a:r>
            <a:r>
              <a:rPr sz="18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gemeinsame 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Familienzeit.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266700" indent="-254635">
              <a:lnSpc>
                <a:spcPct val="100000"/>
              </a:lnSpc>
              <a:buAutoNum type="arabicPeriod" startAt="2"/>
              <a:tabLst>
                <a:tab pos="267335" algn="l"/>
              </a:tabLst>
            </a:pP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Kinderzeit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Kinder</a:t>
            </a:r>
            <a:r>
              <a:rPr sz="18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lernen</a:t>
            </a:r>
            <a:r>
              <a:rPr sz="18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mit</a:t>
            </a:r>
            <a:r>
              <a:rPr sz="18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Hilfe</a:t>
            </a:r>
            <a:r>
              <a:rPr sz="18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von</a:t>
            </a:r>
            <a:r>
              <a:rPr sz="1800" spc="-5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Lernbegleitungen spielerisch,</a:t>
            </a:r>
            <a:r>
              <a:rPr sz="1800" spc="-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experimentell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00285A"/>
                </a:solidFill>
                <a:latin typeface="Arial"/>
                <a:cs typeface="Arial"/>
              </a:rPr>
              <a:t>und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kreativ</a:t>
            </a:r>
            <a:r>
              <a:rPr sz="18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Schriftsprache im</a:t>
            </a:r>
            <a:r>
              <a:rPr sz="1800" spc="-11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Alltag zu</a:t>
            </a:r>
            <a:r>
              <a:rPr sz="1800" spc="-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erleben.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266700" indent="-254635">
              <a:lnSpc>
                <a:spcPct val="100000"/>
              </a:lnSpc>
              <a:buAutoNum type="arabicPeriod" startAt="3"/>
              <a:tabLst>
                <a:tab pos="267335" algn="l"/>
              </a:tabLst>
            </a:pPr>
            <a:r>
              <a:rPr sz="1800" b="1" spc="-10" dirty="0">
                <a:solidFill>
                  <a:srgbClr val="00285A"/>
                </a:solidFill>
                <a:latin typeface="Arial"/>
                <a:cs typeface="Arial"/>
              </a:rPr>
              <a:t>Familienzeit</a:t>
            </a:r>
            <a:endParaRPr sz="1800">
              <a:latin typeface="Arial"/>
              <a:cs typeface="Arial"/>
            </a:endParaRPr>
          </a:p>
          <a:p>
            <a:pPr marL="12700" marR="295275">
              <a:lnSpc>
                <a:spcPct val="100000"/>
              </a:lnSpc>
            </a:pP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Eltern</a:t>
            </a:r>
            <a:r>
              <a:rPr sz="18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1800" spc="-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Kinder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führen</a:t>
            </a:r>
            <a:r>
              <a:rPr sz="1800" spc="-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gemeinsam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„lern-</a:t>
            </a:r>
            <a:r>
              <a:rPr sz="1800" spc="-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 entwicklungsförderliche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Aktivitäten“</a:t>
            </a:r>
            <a:r>
              <a:rPr sz="1800" spc="-4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durch.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Diese</a:t>
            </a:r>
            <a:r>
              <a:rPr sz="1800" spc="-1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Aktivitäten</a:t>
            </a:r>
            <a:r>
              <a:rPr sz="1800" spc="-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sind</a:t>
            </a:r>
            <a:r>
              <a:rPr sz="18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durch</a:t>
            </a:r>
            <a:r>
              <a:rPr sz="18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die</a:t>
            </a:r>
            <a:r>
              <a:rPr sz="1800" spc="-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Eltern</a:t>
            </a:r>
            <a:r>
              <a:rPr sz="18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geplant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18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00285A"/>
                </a:solidFill>
                <a:latin typeface="Arial"/>
                <a:cs typeface="Arial"/>
              </a:rPr>
              <a:t>so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angelegt,</a:t>
            </a:r>
            <a:r>
              <a:rPr sz="1800" spc="-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dass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sie</a:t>
            </a:r>
            <a:r>
              <a:rPr sz="18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auch</a:t>
            </a:r>
            <a:r>
              <a:rPr sz="1800" spc="-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mit</a:t>
            </a:r>
            <a:r>
              <a:rPr sz="1800" spc="-3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eigenen Mitteln</a:t>
            </a:r>
            <a:r>
              <a:rPr sz="1800" spc="-1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1800" spc="-2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im</a:t>
            </a:r>
            <a:r>
              <a:rPr sz="18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eigenen </a:t>
            </a:r>
            <a:r>
              <a:rPr sz="1800" spc="-20" dirty="0">
                <a:solidFill>
                  <a:srgbClr val="00285A"/>
                </a:solidFill>
                <a:latin typeface="Arial"/>
                <a:cs typeface="Arial"/>
              </a:rPr>
              <a:t>Haus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weitergeführt</a:t>
            </a:r>
            <a:r>
              <a:rPr sz="1800" spc="-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285A"/>
                </a:solidFill>
                <a:latin typeface="Arial"/>
                <a:cs typeface="Arial"/>
              </a:rPr>
              <a:t>werden</a:t>
            </a:r>
            <a:r>
              <a:rPr sz="1800" spc="-2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285A"/>
                </a:solidFill>
                <a:latin typeface="Arial"/>
                <a:cs typeface="Arial"/>
              </a:rPr>
              <a:t>können.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79081" y="6281782"/>
            <a:ext cx="641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spc="-5" dirty="0">
                <a:solidFill>
                  <a:srgbClr val="667D9C"/>
                </a:solidFill>
                <a:latin typeface="Arial"/>
                <a:cs typeface="Arial"/>
              </a:rPr>
              <a:t>9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81" y="304684"/>
            <a:ext cx="2553771" cy="34957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38474" y="1971446"/>
            <a:ext cx="5205525" cy="488655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727961" y="2353691"/>
            <a:ext cx="5915025" cy="997585"/>
          </a:xfrm>
          <a:prstGeom prst="rect">
            <a:avLst/>
          </a:prstGeom>
        </p:spPr>
        <p:txBody>
          <a:bodyPr vert="horz" wrap="square" lIns="0" tIns="132715" rIns="0" bIns="0" rtlCol="0">
            <a:spAutoFit/>
          </a:bodyPr>
          <a:lstStyle/>
          <a:p>
            <a:pPr marR="371475" algn="ctr">
              <a:lnSpc>
                <a:spcPct val="100000"/>
              </a:lnSpc>
              <a:spcBef>
                <a:spcPts val="1045"/>
              </a:spcBef>
            </a:pPr>
            <a:r>
              <a:rPr sz="2400" dirty="0">
                <a:solidFill>
                  <a:srgbClr val="7E7E7E"/>
                </a:solidFill>
                <a:latin typeface="Arial"/>
                <a:cs typeface="Arial"/>
              </a:rPr>
              <a:t>Baustein</a:t>
            </a:r>
            <a:r>
              <a:rPr sz="2400" spc="-3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7E7E7E"/>
                </a:solidFill>
                <a:latin typeface="Arial"/>
                <a:cs typeface="Arial"/>
              </a:rPr>
              <a:t>2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944"/>
              </a:spcBef>
            </a:pPr>
            <a:r>
              <a:rPr sz="2400" b="1" dirty="0">
                <a:solidFill>
                  <a:srgbClr val="00285A"/>
                </a:solidFill>
                <a:latin typeface="Arial"/>
                <a:cs typeface="Arial"/>
              </a:rPr>
              <a:t>Planung</a:t>
            </a:r>
            <a:r>
              <a:rPr sz="2400" b="1" spc="-7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A"/>
                </a:solidFill>
                <a:latin typeface="Arial"/>
                <a:cs typeface="Arial"/>
              </a:rPr>
              <a:t>und</a:t>
            </a:r>
            <a:r>
              <a:rPr sz="2400" b="1" spc="-8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85A"/>
                </a:solidFill>
                <a:latin typeface="Arial"/>
                <a:cs typeface="Arial"/>
              </a:rPr>
              <a:t>Organisation</a:t>
            </a:r>
            <a:r>
              <a:rPr sz="2400" b="1" spc="-100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A"/>
                </a:solidFill>
                <a:latin typeface="Arial"/>
                <a:cs typeface="Arial"/>
              </a:rPr>
              <a:t>des</a:t>
            </a:r>
            <a:r>
              <a:rPr sz="2400" b="1" spc="-13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85A"/>
                </a:solidFill>
                <a:latin typeface="Arial"/>
                <a:cs typeface="Arial"/>
              </a:rPr>
              <a:t>Angebots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720</Words>
  <Application>Microsoft Office PowerPoint</Application>
  <PresentationFormat>Bildschirmpräsentation (4:3)</PresentationFormat>
  <Paragraphs>133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8" baseType="lpstr">
      <vt:lpstr>Arial</vt:lpstr>
      <vt:lpstr>Wingdings</vt:lpstr>
      <vt:lpstr>Office Theme</vt:lpstr>
      <vt:lpstr>Familienorientierte Lernangebote</vt:lpstr>
      <vt:lpstr>PowerPoint-Präsentation</vt:lpstr>
      <vt:lpstr>Einstieg</vt:lpstr>
      <vt:lpstr>PowerPoint-Präsentation</vt:lpstr>
      <vt:lpstr>Vorlesen und Lesekenntnisse</vt:lpstr>
      <vt:lpstr>Vorteile des Vorlesens</vt:lpstr>
      <vt:lpstr>Familienorientierte Grundbildung</vt:lpstr>
      <vt:lpstr>Konzept</vt:lpstr>
      <vt:lpstr>PowerPoint-Präsentation</vt:lpstr>
      <vt:lpstr>Leitfragen</vt:lpstr>
      <vt:lpstr>Bewerbungsbeispiele</vt:lpstr>
      <vt:lpstr>PowerPoint-Präsentation</vt:lpstr>
      <vt:lpstr>Angebotsbeispiele - Elternzeit</vt:lpstr>
      <vt:lpstr>Angebotsbeispiele - Familienzeit</vt:lpstr>
      <vt:lpstr>Herzlichen Dank für die Aufmerksamkeit und die Mitarbeit!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Bellinghausen</dc:creator>
  <cp:lastModifiedBy>Riedel</cp:lastModifiedBy>
  <cp:revision>1</cp:revision>
  <dcterms:created xsi:type="dcterms:W3CDTF">2022-07-13T08:33:41Z</dcterms:created>
  <dcterms:modified xsi:type="dcterms:W3CDTF">2022-07-13T08:35:17Z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2020-01-27T00:00:00Z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2022-07-13T00:00:00Z</vt:filetime>
  </property>
  <property fmtid="{D5CDD505-2E9C-101B-9397-08002B2CF9AE}" pid="5" name="Producer">
    <vt:lpwstr>Microsoft® PowerPoint® 2010</vt:lpwstr>
  </property>
</Properties>
</file>