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61E97-9D19-4253-9422-6ABFF709FA33}" type="datetimeFigureOut">
              <a:rPr lang="de-DE" smtClean="0"/>
              <a:t>13.07.2022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7CA64-953A-402A-BFCF-A3BB50247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75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EE964-844A-48B3-9859-BEAE96B36D73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67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28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8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3D85-8C70-4630-ADF2-0F146210F23E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67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28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7E4E3-2E9B-4FE4-8437-A0307EDFA1C4}" type="datetime1">
              <a:rPr lang="en-US" smtClean="0"/>
              <a:t>7/13/2022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67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28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93D15-BEA9-471C-B12B-F85FFE0AEE38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67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011F-61DE-48E8-BC86-3A3D9A33762E}" type="datetime1">
              <a:rPr lang="en-US" smtClean="0"/>
              <a:t>7/13/2022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67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7535" y="859663"/>
            <a:ext cx="814892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28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9935" y="1560957"/>
            <a:ext cx="3862070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8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43107-D0DC-4D1C-A4D2-117AD5048757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76973" y="6269082"/>
            <a:ext cx="2171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667D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ndbildung.de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hs-lernportal.de/" TargetMode="External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jp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6381" y="625825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667D9C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0175" y="404812"/>
            <a:ext cx="8587105" cy="6453505"/>
            <a:chOff x="130175" y="404812"/>
            <a:chExt cx="8587105" cy="6453505"/>
          </a:xfrm>
        </p:grpSpPr>
        <p:sp>
          <p:nvSpPr>
            <p:cNvPr id="4" name="object 4"/>
            <p:cNvSpPr/>
            <p:nvPr/>
          </p:nvSpPr>
          <p:spPr>
            <a:xfrm>
              <a:off x="1680780" y="473290"/>
              <a:ext cx="5855970" cy="5856605"/>
            </a:xfrm>
            <a:custGeom>
              <a:avLst/>
              <a:gdLst/>
              <a:ahLst/>
              <a:cxnLst/>
              <a:rect l="l" t="t" r="r" b="b"/>
              <a:pathLst>
                <a:path w="5855970" h="5856605">
                  <a:moveTo>
                    <a:pt x="3240740" y="5843597"/>
                  </a:moveTo>
                  <a:lnTo>
                    <a:pt x="2642314" y="5843597"/>
                  </a:lnTo>
                  <a:lnTo>
                    <a:pt x="2687781" y="5856301"/>
                  </a:lnTo>
                  <a:lnTo>
                    <a:pt x="3194308" y="5856301"/>
                  </a:lnTo>
                  <a:lnTo>
                    <a:pt x="3240740" y="5843597"/>
                  </a:lnTo>
                  <a:close/>
                </a:path>
                <a:path w="5855970" h="5856605">
                  <a:moveTo>
                    <a:pt x="3303145" y="12703"/>
                  </a:moveTo>
                  <a:lnTo>
                    <a:pt x="2521017" y="12703"/>
                  </a:lnTo>
                  <a:lnTo>
                    <a:pt x="2427961" y="38110"/>
                  </a:lnTo>
                  <a:lnTo>
                    <a:pt x="2381426" y="38110"/>
                  </a:lnTo>
                  <a:lnTo>
                    <a:pt x="1919199" y="165145"/>
                  </a:lnTo>
                  <a:lnTo>
                    <a:pt x="1874352" y="190552"/>
                  </a:lnTo>
                  <a:lnTo>
                    <a:pt x="1785939" y="215959"/>
                  </a:lnTo>
                  <a:lnTo>
                    <a:pt x="1742381" y="241365"/>
                  </a:lnTo>
                  <a:lnTo>
                    <a:pt x="1699261" y="254069"/>
                  </a:lnTo>
                  <a:lnTo>
                    <a:pt x="1614351" y="304883"/>
                  </a:lnTo>
                  <a:lnTo>
                    <a:pt x="1572568" y="317586"/>
                  </a:lnTo>
                  <a:lnTo>
                    <a:pt x="1531238" y="342993"/>
                  </a:lnTo>
                  <a:lnTo>
                    <a:pt x="1449956" y="393807"/>
                  </a:lnTo>
                  <a:lnTo>
                    <a:pt x="1410010" y="406511"/>
                  </a:lnTo>
                  <a:lnTo>
                    <a:pt x="1370534" y="431918"/>
                  </a:lnTo>
                  <a:lnTo>
                    <a:pt x="1293006" y="482731"/>
                  </a:lnTo>
                  <a:lnTo>
                    <a:pt x="1217402" y="533545"/>
                  </a:lnTo>
                  <a:lnTo>
                    <a:pt x="1180331" y="571656"/>
                  </a:lnTo>
                  <a:lnTo>
                    <a:pt x="1143753" y="597063"/>
                  </a:lnTo>
                  <a:lnTo>
                    <a:pt x="1072093" y="647877"/>
                  </a:lnTo>
                  <a:lnTo>
                    <a:pt x="1037017" y="685987"/>
                  </a:lnTo>
                  <a:lnTo>
                    <a:pt x="1002451" y="711394"/>
                  </a:lnTo>
                  <a:lnTo>
                    <a:pt x="968397" y="736801"/>
                  </a:lnTo>
                  <a:lnTo>
                    <a:pt x="934859" y="774911"/>
                  </a:lnTo>
                  <a:lnTo>
                    <a:pt x="901843" y="800318"/>
                  </a:lnTo>
                  <a:lnTo>
                    <a:pt x="869350" y="838429"/>
                  </a:lnTo>
                  <a:lnTo>
                    <a:pt x="837386" y="863836"/>
                  </a:lnTo>
                  <a:lnTo>
                    <a:pt x="805955" y="901946"/>
                  </a:lnTo>
                  <a:lnTo>
                    <a:pt x="775059" y="927353"/>
                  </a:lnTo>
                  <a:lnTo>
                    <a:pt x="744704" y="965463"/>
                  </a:lnTo>
                  <a:lnTo>
                    <a:pt x="714893" y="1003574"/>
                  </a:lnTo>
                  <a:lnTo>
                    <a:pt x="685630" y="1028981"/>
                  </a:lnTo>
                  <a:lnTo>
                    <a:pt x="656919" y="1067091"/>
                  </a:lnTo>
                  <a:lnTo>
                    <a:pt x="628765" y="1105202"/>
                  </a:lnTo>
                  <a:lnTo>
                    <a:pt x="601170" y="1143312"/>
                  </a:lnTo>
                  <a:lnTo>
                    <a:pt x="574139" y="1181422"/>
                  </a:lnTo>
                  <a:lnTo>
                    <a:pt x="547675" y="1206829"/>
                  </a:lnTo>
                  <a:lnTo>
                    <a:pt x="521784" y="1244940"/>
                  </a:lnTo>
                  <a:lnTo>
                    <a:pt x="496468" y="1283050"/>
                  </a:lnTo>
                  <a:lnTo>
                    <a:pt x="471732" y="1321161"/>
                  </a:lnTo>
                  <a:lnTo>
                    <a:pt x="447579" y="1359271"/>
                  </a:lnTo>
                  <a:lnTo>
                    <a:pt x="424014" y="1397382"/>
                  </a:lnTo>
                  <a:lnTo>
                    <a:pt x="401041" y="1435492"/>
                  </a:lnTo>
                  <a:lnTo>
                    <a:pt x="378662" y="1473602"/>
                  </a:lnTo>
                  <a:lnTo>
                    <a:pt x="356883" y="1511713"/>
                  </a:lnTo>
                  <a:lnTo>
                    <a:pt x="335708" y="1562527"/>
                  </a:lnTo>
                  <a:lnTo>
                    <a:pt x="315140" y="1600637"/>
                  </a:lnTo>
                  <a:lnTo>
                    <a:pt x="295182" y="1638748"/>
                  </a:lnTo>
                  <a:lnTo>
                    <a:pt x="275840" y="1676858"/>
                  </a:lnTo>
                  <a:lnTo>
                    <a:pt x="257117" y="1714968"/>
                  </a:lnTo>
                  <a:lnTo>
                    <a:pt x="239017" y="1765782"/>
                  </a:lnTo>
                  <a:lnTo>
                    <a:pt x="221544" y="1803893"/>
                  </a:lnTo>
                  <a:lnTo>
                    <a:pt x="204702" y="1842003"/>
                  </a:lnTo>
                  <a:lnTo>
                    <a:pt x="188494" y="1880114"/>
                  </a:lnTo>
                  <a:lnTo>
                    <a:pt x="172926" y="1930927"/>
                  </a:lnTo>
                  <a:lnTo>
                    <a:pt x="158000" y="1969038"/>
                  </a:lnTo>
                  <a:lnTo>
                    <a:pt x="143721" y="2019852"/>
                  </a:lnTo>
                  <a:lnTo>
                    <a:pt x="130092" y="2057962"/>
                  </a:lnTo>
                  <a:lnTo>
                    <a:pt x="117118" y="2096073"/>
                  </a:lnTo>
                  <a:lnTo>
                    <a:pt x="104802" y="2146886"/>
                  </a:lnTo>
                  <a:lnTo>
                    <a:pt x="93149" y="2184997"/>
                  </a:lnTo>
                  <a:lnTo>
                    <a:pt x="82162" y="2235811"/>
                  </a:lnTo>
                  <a:lnTo>
                    <a:pt x="71845" y="2273921"/>
                  </a:lnTo>
                  <a:lnTo>
                    <a:pt x="62203" y="2324735"/>
                  </a:lnTo>
                  <a:lnTo>
                    <a:pt x="53238" y="2362845"/>
                  </a:lnTo>
                  <a:lnTo>
                    <a:pt x="44956" y="2413659"/>
                  </a:lnTo>
                  <a:lnTo>
                    <a:pt x="37360" y="2451770"/>
                  </a:lnTo>
                  <a:lnTo>
                    <a:pt x="30454" y="2502584"/>
                  </a:lnTo>
                  <a:lnTo>
                    <a:pt x="24242" y="2540694"/>
                  </a:lnTo>
                  <a:lnTo>
                    <a:pt x="18728" y="2591508"/>
                  </a:lnTo>
                  <a:lnTo>
                    <a:pt x="13915" y="2629618"/>
                  </a:lnTo>
                  <a:lnTo>
                    <a:pt x="9808" y="2680432"/>
                  </a:lnTo>
                  <a:lnTo>
                    <a:pt x="6411" y="2731246"/>
                  </a:lnTo>
                  <a:lnTo>
                    <a:pt x="3728" y="2769357"/>
                  </a:lnTo>
                  <a:lnTo>
                    <a:pt x="1762" y="2820171"/>
                  </a:lnTo>
                  <a:lnTo>
                    <a:pt x="518" y="2858281"/>
                  </a:lnTo>
                  <a:lnTo>
                    <a:pt x="0" y="2909095"/>
                  </a:lnTo>
                  <a:lnTo>
                    <a:pt x="210" y="2959909"/>
                  </a:lnTo>
                  <a:lnTo>
                    <a:pt x="1154" y="2998019"/>
                  </a:lnTo>
                  <a:lnTo>
                    <a:pt x="2836" y="3048833"/>
                  </a:lnTo>
                  <a:lnTo>
                    <a:pt x="5258" y="3099647"/>
                  </a:lnTo>
                  <a:lnTo>
                    <a:pt x="8426" y="3137757"/>
                  </a:lnTo>
                  <a:lnTo>
                    <a:pt x="12343" y="3188571"/>
                  </a:lnTo>
                  <a:lnTo>
                    <a:pt x="17013" y="3239385"/>
                  </a:lnTo>
                  <a:lnTo>
                    <a:pt x="22440" y="3277496"/>
                  </a:lnTo>
                  <a:lnTo>
                    <a:pt x="28628" y="3328309"/>
                  </a:lnTo>
                  <a:lnTo>
                    <a:pt x="35580" y="3379123"/>
                  </a:lnTo>
                  <a:lnTo>
                    <a:pt x="43302" y="3417234"/>
                  </a:lnTo>
                  <a:lnTo>
                    <a:pt x="51797" y="3468048"/>
                  </a:lnTo>
                  <a:lnTo>
                    <a:pt x="61068" y="3518862"/>
                  </a:lnTo>
                  <a:lnTo>
                    <a:pt x="71119" y="3556972"/>
                  </a:lnTo>
                  <a:lnTo>
                    <a:pt x="81956" y="3607786"/>
                  </a:lnTo>
                  <a:lnTo>
                    <a:pt x="93581" y="3658600"/>
                  </a:lnTo>
                  <a:lnTo>
                    <a:pt x="105998" y="3696710"/>
                  </a:lnTo>
                  <a:lnTo>
                    <a:pt x="119212" y="3747524"/>
                  </a:lnTo>
                  <a:lnTo>
                    <a:pt x="133226" y="3798338"/>
                  </a:lnTo>
                  <a:lnTo>
                    <a:pt x="147989" y="3836448"/>
                  </a:lnTo>
                  <a:lnTo>
                    <a:pt x="163441" y="3887262"/>
                  </a:lnTo>
                  <a:lnTo>
                    <a:pt x="179575" y="3938076"/>
                  </a:lnTo>
                  <a:lnTo>
                    <a:pt x="196383" y="3976187"/>
                  </a:lnTo>
                  <a:lnTo>
                    <a:pt x="213857" y="4027000"/>
                  </a:lnTo>
                  <a:lnTo>
                    <a:pt x="231991" y="4065111"/>
                  </a:lnTo>
                  <a:lnTo>
                    <a:pt x="250775" y="4103221"/>
                  </a:lnTo>
                  <a:lnTo>
                    <a:pt x="270204" y="4154035"/>
                  </a:lnTo>
                  <a:lnTo>
                    <a:pt x="290269" y="4192146"/>
                  </a:lnTo>
                  <a:lnTo>
                    <a:pt x="310962" y="4242959"/>
                  </a:lnTo>
                  <a:lnTo>
                    <a:pt x="332277" y="4281070"/>
                  </a:lnTo>
                  <a:lnTo>
                    <a:pt x="354205" y="4319180"/>
                  </a:lnTo>
                  <a:lnTo>
                    <a:pt x="376739" y="4357291"/>
                  </a:lnTo>
                  <a:lnTo>
                    <a:pt x="399872" y="4408105"/>
                  </a:lnTo>
                  <a:lnTo>
                    <a:pt x="423595" y="4446215"/>
                  </a:lnTo>
                  <a:lnTo>
                    <a:pt x="447902" y="4484325"/>
                  </a:lnTo>
                  <a:lnTo>
                    <a:pt x="472784" y="4522436"/>
                  </a:lnTo>
                  <a:lnTo>
                    <a:pt x="498235" y="4560546"/>
                  </a:lnTo>
                  <a:lnTo>
                    <a:pt x="524247" y="4598657"/>
                  </a:lnTo>
                  <a:lnTo>
                    <a:pt x="550811" y="4636767"/>
                  </a:lnTo>
                  <a:lnTo>
                    <a:pt x="577921" y="4674878"/>
                  </a:lnTo>
                  <a:lnTo>
                    <a:pt x="605569" y="4712988"/>
                  </a:lnTo>
                  <a:lnTo>
                    <a:pt x="633747" y="4751098"/>
                  </a:lnTo>
                  <a:lnTo>
                    <a:pt x="662448" y="4776505"/>
                  </a:lnTo>
                  <a:lnTo>
                    <a:pt x="691665" y="4814616"/>
                  </a:lnTo>
                  <a:lnTo>
                    <a:pt x="721389" y="4852726"/>
                  </a:lnTo>
                  <a:lnTo>
                    <a:pt x="751613" y="4890837"/>
                  </a:lnTo>
                  <a:lnTo>
                    <a:pt x="782330" y="4916244"/>
                  </a:lnTo>
                  <a:lnTo>
                    <a:pt x="813532" y="4954354"/>
                  </a:lnTo>
                  <a:lnTo>
                    <a:pt x="845211" y="4979761"/>
                  </a:lnTo>
                  <a:lnTo>
                    <a:pt x="877360" y="5017871"/>
                  </a:lnTo>
                  <a:lnTo>
                    <a:pt x="909971" y="5055982"/>
                  </a:lnTo>
                  <a:lnTo>
                    <a:pt x="943038" y="5081389"/>
                  </a:lnTo>
                  <a:lnTo>
                    <a:pt x="976551" y="5106796"/>
                  </a:lnTo>
                  <a:lnTo>
                    <a:pt x="1010504" y="5144906"/>
                  </a:lnTo>
                  <a:lnTo>
                    <a:pt x="1079699" y="5195720"/>
                  </a:lnTo>
                  <a:lnTo>
                    <a:pt x="1114925" y="5233830"/>
                  </a:lnTo>
                  <a:lnTo>
                    <a:pt x="1186599" y="5284644"/>
                  </a:lnTo>
                  <a:lnTo>
                    <a:pt x="1259850" y="5335458"/>
                  </a:lnTo>
                  <a:lnTo>
                    <a:pt x="1334618" y="5386272"/>
                  </a:lnTo>
                  <a:lnTo>
                    <a:pt x="1449480" y="5462493"/>
                  </a:lnTo>
                  <a:lnTo>
                    <a:pt x="1488460" y="5475196"/>
                  </a:lnTo>
                  <a:lnTo>
                    <a:pt x="1567414" y="5526010"/>
                  </a:lnTo>
                  <a:lnTo>
                    <a:pt x="1607373" y="5538714"/>
                  </a:lnTo>
                  <a:lnTo>
                    <a:pt x="1688216" y="5589528"/>
                  </a:lnTo>
                  <a:lnTo>
                    <a:pt x="1770243" y="5614935"/>
                  </a:lnTo>
                  <a:lnTo>
                    <a:pt x="1811682" y="5640342"/>
                  </a:lnTo>
                  <a:lnTo>
                    <a:pt x="1895371" y="5665748"/>
                  </a:lnTo>
                  <a:lnTo>
                    <a:pt x="1937607" y="5691155"/>
                  </a:lnTo>
                  <a:lnTo>
                    <a:pt x="2283877" y="5792783"/>
                  </a:lnTo>
                  <a:lnTo>
                    <a:pt x="2328096" y="5792783"/>
                  </a:lnTo>
                  <a:lnTo>
                    <a:pt x="2417073" y="5818190"/>
                  </a:lnTo>
                  <a:lnTo>
                    <a:pt x="2461817" y="5818190"/>
                  </a:lnTo>
                  <a:lnTo>
                    <a:pt x="2551776" y="5843597"/>
                  </a:lnTo>
                  <a:lnTo>
                    <a:pt x="3287204" y="5843597"/>
                  </a:lnTo>
                  <a:lnTo>
                    <a:pt x="3333691" y="5830894"/>
                  </a:lnTo>
                  <a:lnTo>
                    <a:pt x="3380194" y="5830894"/>
                  </a:lnTo>
                  <a:lnTo>
                    <a:pt x="3473219" y="5805487"/>
                  </a:lnTo>
                  <a:lnTo>
                    <a:pt x="3519726" y="5805487"/>
                  </a:lnTo>
                  <a:lnTo>
                    <a:pt x="3889993" y="5703859"/>
                  </a:lnTo>
                  <a:lnTo>
                    <a:pt x="3935265" y="5678452"/>
                  </a:lnTo>
                  <a:lnTo>
                    <a:pt x="4024542" y="5653045"/>
                  </a:lnTo>
                  <a:lnTo>
                    <a:pt x="4068539" y="5627638"/>
                  </a:lnTo>
                  <a:lnTo>
                    <a:pt x="4112103" y="5614935"/>
                  </a:lnTo>
                  <a:lnTo>
                    <a:pt x="4155231" y="5589528"/>
                  </a:lnTo>
                  <a:lnTo>
                    <a:pt x="4197917" y="5576824"/>
                  </a:lnTo>
                  <a:lnTo>
                    <a:pt x="4281953" y="5526010"/>
                  </a:lnTo>
                  <a:lnTo>
                    <a:pt x="4323294" y="5513307"/>
                  </a:lnTo>
                  <a:lnTo>
                    <a:pt x="4404602" y="5462493"/>
                  </a:lnTo>
                  <a:lnTo>
                    <a:pt x="4484051" y="5411679"/>
                  </a:lnTo>
                  <a:lnTo>
                    <a:pt x="4561611" y="5360865"/>
                  </a:lnTo>
                  <a:lnTo>
                    <a:pt x="4637249" y="5310051"/>
                  </a:lnTo>
                  <a:lnTo>
                    <a:pt x="4710933" y="5259237"/>
                  </a:lnTo>
                  <a:lnTo>
                    <a:pt x="4747033" y="5233830"/>
                  </a:lnTo>
                  <a:lnTo>
                    <a:pt x="4782633" y="5195720"/>
                  </a:lnTo>
                  <a:lnTo>
                    <a:pt x="4817728" y="5170313"/>
                  </a:lnTo>
                  <a:lnTo>
                    <a:pt x="4852315" y="5144906"/>
                  </a:lnTo>
                  <a:lnTo>
                    <a:pt x="4886389" y="5106796"/>
                  </a:lnTo>
                  <a:lnTo>
                    <a:pt x="4919948" y="5081389"/>
                  </a:lnTo>
                  <a:lnTo>
                    <a:pt x="4952986" y="5055982"/>
                  </a:lnTo>
                  <a:lnTo>
                    <a:pt x="4985501" y="5017871"/>
                  </a:lnTo>
                  <a:lnTo>
                    <a:pt x="5017487" y="4992464"/>
                  </a:lnTo>
                  <a:lnTo>
                    <a:pt x="5048941" y="4954354"/>
                  </a:lnTo>
                  <a:lnTo>
                    <a:pt x="5079859" y="4916244"/>
                  </a:lnTo>
                  <a:lnTo>
                    <a:pt x="5110237" y="4890837"/>
                  </a:lnTo>
                  <a:lnTo>
                    <a:pt x="5140072" y="4852726"/>
                  </a:lnTo>
                  <a:lnTo>
                    <a:pt x="5169358" y="4814616"/>
                  </a:lnTo>
                  <a:lnTo>
                    <a:pt x="5198092" y="4789209"/>
                  </a:lnTo>
                  <a:lnTo>
                    <a:pt x="5226271" y="4751098"/>
                  </a:lnTo>
                  <a:lnTo>
                    <a:pt x="5253889" y="4712988"/>
                  </a:lnTo>
                  <a:lnTo>
                    <a:pt x="5280944" y="4674878"/>
                  </a:lnTo>
                  <a:lnTo>
                    <a:pt x="5307431" y="4636767"/>
                  </a:lnTo>
                  <a:lnTo>
                    <a:pt x="5333347" y="4598657"/>
                  </a:lnTo>
                  <a:lnTo>
                    <a:pt x="5358686" y="4560546"/>
                  </a:lnTo>
                  <a:lnTo>
                    <a:pt x="5383446" y="4535139"/>
                  </a:lnTo>
                  <a:lnTo>
                    <a:pt x="5407622" y="4497029"/>
                  </a:lnTo>
                  <a:lnTo>
                    <a:pt x="5431211" y="4458919"/>
                  </a:lnTo>
                  <a:lnTo>
                    <a:pt x="5454208" y="4408105"/>
                  </a:lnTo>
                  <a:lnTo>
                    <a:pt x="5476609" y="4369994"/>
                  </a:lnTo>
                  <a:lnTo>
                    <a:pt x="5498411" y="4331884"/>
                  </a:lnTo>
                  <a:lnTo>
                    <a:pt x="5519609" y="4293773"/>
                  </a:lnTo>
                  <a:lnTo>
                    <a:pt x="5540200" y="4255663"/>
                  </a:lnTo>
                  <a:lnTo>
                    <a:pt x="5560179" y="4217553"/>
                  </a:lnTo>
                  <a:lnTo>
                    <a:pt x="5579543" y="4179442"/>
                  </a:lnTo>
                  <a:lnTo>
                    <a:pt x="5598287" y="4128628"/>
                  </a:lnTo>
                  <a:lnTo>
                    <a:pt x="5616408" y="4090518"/>
                  </a:lnTo>
                  <a:lnTo>
                    <a:pt x="5633902" y="4052407"/>
                  </a:lnTo>
                  <a:lnTo>
                    <a:pt x="5650764" y="4014297"/>
                  </a:lnTo>
                  <a:lnTo>
                    <a:pt x="5666992" y="3963483"/>
                  </a:lnTo>
                  <a:lnTo>
                    <a:pt x="5682579" y="3925373"/>
                  </a:lnTo>
                  <a:lnTo>
                    <a:pt x="5697524" y="3887262"/>
                  </a:lnTo>
                  <a:lnTo>
                    <a:pt x="5711821" y="3836448"/>
                  </a:lnTo>
                  <a:lnTo>
                    <a:pt x="5725468" y="3798338"/>
                  </a:lnTo>
                  <a:lnTo>
                    <a:pt x="5738459" y="3747524"/>
                  </a:lnTo>
                  <a:lnTo>
                    <a:pt x="5750791" y="3709414"/>
                  </a:lnTo>
                  <a:lnTo>
                    <a:pt x="5762460" y="3671303"/>
                  </a:lnTo>
                  <a:lnTo>
                    <a:pt x="5773462" y="3620489"/>
                  </a:lnTo>
                  <a:lnTo>
                    <a:pt x="5783792" y="3582379"/>
                  </a:lnTo>
                  <a:lnTo>
                    <a:pt x="5793448" y="3531565"/>
                  </a:lnTo>
                  <a:lnTo>
                    <a:pt x="5802425" y="3493455"/>
                  </a:lnTo>
                  <a:lnTo>
                    <a:pt x="5810719" y="3442641"/>
                  </a:lnTo>
                  <a:lnTo>
                    <a:pt x="5818326" y="3404530"/>
                  </a:lnTo>
                  <a:lnTo>
                    <a:pt x="5825242" y="3353716"/>
                  </a:lnTo>
                  <a:lnTo>
                    <a:pt x="5831463" y="3315606"/>
                  </a:lnTo>
                  <a:lnTo>
                    <a:pt x="5836986" y="3264792"/>
                  </a:lnTo>
                  <a:lnTo>
                    <a:pt x="5841806" y="3213978"/>
                  </a:lnTo>
                  <a:lnTo>
                    <a:pt x="5845918" y="3175868"/>
                  </a:lnTo>
                  <a:lnTo>
                    <a:pt x="5849321" y="3125054"/>
                  </a:lnTo>
                  <a:lnTo>
                    <a:pt x="5852008" y="3086943"/>
                  </a:lnTo>
                  <a:lnTo>
                    <a:pt x="5853977" y="3036130"/>
                  </a:lnTo>
                  <a:lnTo>
                    <a:pt x="5855223" y="2985316"/>
                  </a:lnTo>
                  <a:lnTo>
                    <a:pt x="5855743" y="2947205"/>
                  </a:lnTo>
                  <a:lnTo>
                    <a:pt x="5855531" y="2896391"/>
                  </a:lnTo>
                  <a:lnTo>
                    <a:pt x="5854586" y="2845577"/>
                  </a:lnTo>
                  <a:lnTo>
                    <a:pt x="5852902" y="2807467"/>
                  </a:lnTo>
                  <a:lnTo>
                    <a:pt x="5850475" y="2756653"/>
                  </a:lnTo>
                  <a:lnTo>
                    <a:pt x="5847302" y="2705839"/>
                  </a:lnTo>
                  <a:lnTo>
                    <a:pt x="5843378" y="2667729"/>
                  </a:lnTo>
                  <a:lnTo>
                    <a:pt x="5838701" y="2616915"/>
                  </a:lnTo>
                  <a:lnTo>
                    <a:pt x="5833264" y="2566101"/>
                  </a:lnTo>
                  <a:lnTo>
                    <a:pt x="5827066" y="2527991"/>
                  </a:lnTo>
                  <a:lnTo>
                    <a:pt x="5820101" y="2477177"/>
                  </a:lnTo>
                  <a:lnTo>
                    <a:pt x="5812365" y="2426363"/>
                  </a:lnTo>
                  <a:lnTo>
                    <a:pt x="5803856" y="2388252"/>
                  </a:lnTo>
                  <a:lnTo>
                    <a:pt x="5794568" y="2337439"/>
                  </a:lnTo>
                  <a:lnTo>
                    <a:pt x="5784498" y="2286625"/>
                  </a:lnTo>
                  <a:lnTo>
                    <a:pt x="5773642" y="2248514"/>
                  </a:lnTo>
                  <a:lnTo>
                    <a:pt x="5761995" y="2197700"/>
                  </a:lnTo>
                  <a:lnTo>
                    <a:pt x="5749555" y="2146886"/>
                  </a:lnTo>
                  <a:lnTo>
                    <a:pt x="5736316" y="2108776"/>
                  </a:lnTo>
                  <a:lnTo>
                    <a:pt x="5722276" y="2057962"/>
                  </a:lnTo>
                  <a:lnTo>
                    <a:pt x="5707483" y="2007148"/>
                  </a:lnTo>
                  <a:lnTo>
                    <a:pt x="5692001" y="1969038"/>
                  </a:lnTo>
                  <a:lnTo>
                    <a:pt x="5675840" y="1918224"/>
                  </a:lnTo>
                  <a:lnTo>
                    <a:pt x="5659005" y="1880114"/>
                  </a:lnTo>
                  <a:lnTo>
                    <a:pt x="5641505" y="1829300"/>
                  </a:lnTo>
                  <a:lnTo>
                    <a:pt x="5623347" y="1791189"/>
                  </a:lnTo>
                  <a:lnTo>
                    <a:pt x="5604539" y="1740375"/>
                  </a:lnTo>
                  <a:lnTo>
                    <a:pt x="5585088" y="1702265"/>
                  </a:lnTo>
                  <a:lnTo>
                    <a:pt x="5565002" y="1664154"/>
                  </a:lnTo>
                  <a:lnTo>
                    <a:pt x="5544288" y="1613341"/>
                  </a:lnTo>
                  <a:lnTo>
                    <a:pt x="5522954" y="1575230"/>
                  </a:lnTo>
                  <a:lnTo>
                    <a:pt x="5501007" y="1537120"/>
                  </a:lnTo>
                  <a:lnTo>
                    <a:pt x="5478456" y="1486306"/>
                  </a:lnTo>
                  <a:lnTo>
                    <a:pt x="5455306" y="1448195"/>
                  </a:lnTo>
                  <a:lnTo>
                    <a:pt x="5431567" y="1410085"/>
                  </a:lnTo>
                  <a:lnTo>
                    <a:pt x="5407245" y="1371975"/>
                  </a:lnTo>
                  <a:lnTo>
                    <a:pt x="5382349" y="1333864"/>
                  </a:lnTo>
                  <a:lnTo>
                    <a:pt x="5356885" y="1295754"/>
                  </a:lnTo>
                  <a:lnTo>
                    <a:pt x="5330861" y="1257643"/>
                  </a:lnTo>
                  <a:lnTo>
                    <a:pt x="5304285" y="1219533"/>
                  </a:lnTo>
                  <a:lnTo>
                    <a:pt x="5277164" y="1181422"/>
                  </a:lnTo>
                  <a:lnTo>
                    <a:pt x="5249506" y="1143312"/>
                  </a:lnTo>
                  <a:lnTo>
                    <a:pt x="5221318" y="1105202"/>
                  </a:lnTo>
                  <a:lnTo>
                    <a:pt x="5192608" y="1067091"/>
                  </a:lnTo>
                  <a:lnTo>
                    <a:pt x="5163383" y="1041684"/>
                  </a:lnTo>
                  <a:lnTo>
                    <a:pt x="5133651" y="1003574"/>
                  </a:lnTo>
                  <a:lnTo>
                    <a:pt x="5103420" y="965463"/>
                  </a:lnTo>
                  <a:lnTo>
                    <a:pt x="5072697" y="927353"/>
                  </a:lnTo>
                  <a:lnTo>
                    <a:pt x="5041489" y="901946"/>
                  </a:lnTo>
                  <a:lnTo>
                    <a:pt x="5009804" y="863836"/>
                  </a:lnTo>
                  <a:lnTo>
                    <a:pt x="4977650" y="838429"/>
                  </a:lnTo>
                  <a:lnTo>
                    <a:pt x="4945034" y="800318"/>
                  </a:lnTo>
                  <a:lnTo>
                    <a:pt x="4911964" y="774911"/>
                  </a:lnTo>
                  <a:lnTo>
                    <a:pt x="4878447" y="736801"/>
                  </a:lnTo>
                  <a:lnTo>
                    <a:pt x="4810102" y="685987"/>
                  </a:lnTo>
                  <a:lnTo>
                    <a:pt x="4775290" y="647877"/>
                  </a:lnTo>
                  <a:lnTo>
                    <a:pt x="4704423" y="597063"/>
                  </a:lnTo>
                  <a:lnTo>
                    <a:pt x="4631950" y="546249"/>
                  </a:lnTo>
                  <a:lnTo>
                    <a:pt x="4557932" y="495435"/>
                  </a:lnTo>
                  <a:lnTo>
                    <a:pt x="4444137" y="419214"/>
                  </a:lnTo>
                  <a:lnTo>
                    <a:pt x="4366517" y="368400"/>
                  </a:lnTo>
                  <a:lnTo>
                    <a:pt x="4327202" y="355697"/>
                  </a:lnTo>
                  <a:lnTo>
                    <a:pt x="4247603" y="304883"/>
                  </a:lnTo>
                  <a:lnTo>
                    <a:pt x="4207333" y="292179"/>
                  </a:lnTo>
                  <a:lnTo>
                    <a:pt x="4166759" y="266772"/>
                  </a:lnTo>
                  <a:lnTo>
                    <a:pt x="4125889" y="254069"/>
                  </a:lnTo>
                  <a:lnTo>
                    <a:pt x="4084731" y="228662"/>
                  </a:lnTo>
                  <a:lnTo>
                    <a:pt x="4001579" y="203255"/>
                  </a:lnTo>
                  <a:lnTo>
                    <a:pt x="3959601" y="177848"/>
                  </a:lnTo>
                  <a:lnTo>
                    <a:pt x="3526852" y="50813"/>
                  </a:lnTo>
                  <a:lnTo>
                    <a:pt x="3482446" y="50813"/>
                  </a:lnTo>
                  <a:lnTo>
                    <a:pt x="3393116" y="25406"/>
                  </a:lnTo>
                  <a:lnTo>
                    <a:pt x="3348207" y="25406"/>
                  </a:lnTo>
                  <a:lnTo>
                    <a:pt x="3303145" y="12703"/>
                  </a:lnTo>
                  <a:close/>
                </a:path>
                <a:path w="5855970" h="5856605">
                  <a:moveTo>
                    <a:pt x="3212593" y="0"/>
                  </a:moveTo>
                  <a:lnTo>
                    <a:pt x="2660455" y="0"/>
                  </a:lnTo>
                  <a:lnTo>
                    <a:pt x="2614005" y="12703"/>
                  </a:lnTo>
                  <a:lnTo>
                    <a:pt x="3257938" y="12703"/>
                  </a:lnTo>
                  <a:lnTo>
                    <a:pt x="3212593" y="0"/>
                  </a:lnTo>
                  <a:close/>
                </a:path>
              </a:pathLst>
            </a:custGeom>
            <a:solidFill>
              <a:srgbClr val="E6E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02186" y="3270818"/>
              <a:ext cx="3215005" cy="3227070"/>
            </a:xfrm>
            <a:custGeom>
              <a:avLst/>
              <a:gdLst/>
              <a:ahLst/>
              <a:cxnLst/>
              <a:rect l="l" t="t" r="r" b="b"/>
              <a:pathLst>
                <a:path w="3215004" h="3227070">
                  <a:moveTo>
                    <a:pt x="1594431" y="0"/>
                  </a:moveTo>
                  <a:lnTo>
                    <a:pt x="1548265" y="1042"/>
                  </a:lnTo>
                  <a:lnTo>
                    <a:pt x="1501981" y="3434"/>
                  </a:lnTo>
                  <a:lnTo>
                    <a:pt x="1455603" y="7189"/>
                  </a:lnTo>
                  <a:lnTo>
                    <a:pt x="1409157" y="12321"/>
                  </a:lnTo>
                  <a:lnTo>
                    <a:pt x="1362666" y="18842"/>
                  </a:lnTo>
                  <a:lnTo>
                    <a:pt x="1316157" y="26765"/>
                  </a:lnTo>
                  <a:lnTo>
                    <a:pt x="1269653" y="36105"/>
                  </a:lnTo>
                  <a:lnTo>
                    <a:pt x="1223181" y="46874"/>
                  </a:lnTo>
                  <a:lnTo>
                    <a:pt x="1176764" y="59085"/>
                  </a:lnTo>
                  <a:lnTo>
                    <a:pt x="1130427" y="72752"/>
                  </a:lnTo>
                  <a:lnTo>
                    <a:pt x="1084521" y="87726"/>
                  </a:lnTo>
                  <a:lnTo>
                    <a:pt x="1039373" y="103946"/>
                  </a:lnTo>
                  <a:lnTo>
                    <a:pt x="994996" y="121386"/>
                  </a:lnTo>
                  <a:lnTo>
                    <a:pt x="951403" y="140022"/>
                  </a:lnTo>
                  <a:lnTo>
                    <a:pt x="908607" y="159828"/>
                  </a:lnTo>
                  <a:lnTo>
                    <a:pt x="866622" y="180780"/>
                  </a:lnTo>
                  <a:lnTo>
                    <a:pt x="825459" y="202852"/>
                  </a:lnTo>
                  <a:lnTo>
                    <a:pt x="785132" y="226019"/>
                  </a:lnTo>
                  <a:lnTo>
                    <a:pt x="745655" y="250257"/>
                  </a:lnTo>
                  <a:lnTo>
                    <a:pt x="707040" y="275541"/>
                  </a:lnTo>
                  <a:lnTo>
                    <a:pt x="669300" y="301845"/>
                  </a:lnTo>
                  <a:lnTo>
                    <a:pt x="632448" y="329144"/>
                  </a:lnTo>
                  <a:lnTo>
                    <a:pt x="596498" y="357414"/>
                  </a:lnTo>
                  <a:lnTo>
                    <a:pt x="561462" y="386630"/>
                  </a:lnTo>
                  <a:lnTo>
                    <a:pt x="527354" y="416766"/>
                  </a:lnTo>
                  <a:lnTo>
                    <a:pt x="494186" y="447797"/>
                  </a:lnTo>
                  <a:lnTo>
                    <a:pt x="461971" y="479699"/>
                  </a:lnTo>
                  <a:lnTo>
                    <a:pt x="430723" y="512447"/>
                  </a:lnTo>
                  <a:lnTo>
                    <a:pt x="400455" y="546015"/>
                  </a:lnTo>
                  <a:lnTo>
                    <a:pt x="371179" y="580378"/>
                  </a:lnTo>
                  <a:lnTo>
                    <a:pt x="342908" y="615512"/>
                  </a:lnTo>
                  <a:lnTo>
                    <a:pt x="315657" y="651392"/>
                  </a:lnTo>
                  <a:lnTo>
                    <a:pt x="289437" y="687992"/>
                  </a:lnTo>
                  <a:lnTo>
                    <a:pt x="264262" y="725287"/>
                  </a:lnTo>
                  <a:lnTo>
                    <a:pt x="240144" y="763254"/>
                  </a:lnTo>
                  <a:lnTo>
                    <a:pt x="217098" y="801865"/>
                  </a:lnTo>
                  <a:lnTo>
                    <a:pt x="195135" y="841098"/>
                  </a:lnTo>
                  <a:lnTo>
                    <a:pt x="174269" y="880925"/>
                  </a:lnTo>
                  <a:lnTo>
                    <a:pt x="154513" y="921324"/>
                  </a:lnTo>
                  <a:lnTo>
                    <a:pt x="135880" y="962268"/>
                  </a:lnTo>
                  <a:lnTo>
                    <a:pt x="118383" y="1003732"/>
                  </a:lnTo>
                  <a:lnTo>
                    <a:pt x="102034" y="1045692"/>
                  </a:lnTo>
                  <a:lnTo>
                    <a:pt x="86848" y="1088123"/>
                  </a:lnTo>
                  <a:lnTo>
                    <a:pt x="72837" y="1130999"/>
                  </a:lnTo>
                  <a:lnTo>
                    <a:pt x="60014" y="1174296"/>
                  </a:lnTo>
                  <a:lnTo>
                    <a:pt x="48393" y="1217988"/>
                  </a:lnTo>
                  <a:lnTo>
                    <a:pt x="37985" y="1262051"/>
                  </a:lnTo>
                  <a:lnTo>
                    <a:pt x="28805" y="1306460"/>
                  </a:lnTo>
                  <a:lnTo>
                    <a:pt x="20865" y="1351189"/>
                  </a:lnTo>
                  <a:lnTo>
                    <a:pt x="14178" y="1396214"/>
                  </a:lnTo>
                  <a:lnTo>
                    <a:pt x="8757" y="1441510"/>
                  </a:lnTo>
                  <a:lnTo>
                    <a:pt x="4616" y="1487051"/>
                  </a:lnTo>
                  <a:lnTo>
                    <a:pt x="1768" y="1532812"/>
                  </a:lnTo>
                  <a:lnTo>
                    <a:pt x="224" y="1578770"/>
                  </a:lnTo>
                  <a:lnTo>
                    <a:pt x="0" y="1624898"/>
                  </a:lnTo>
                  <a:lnTo>
                    <a:pt x="1106" y="1671171"/>
                  </a:lnTo>
                  <a:lnTo>
                    <a:pt x="3557" y="1717565"/>
                  </a:lnTo>
                  <a:lnTo>
                    <a:pt x="7366" y="1764055"/>
                  </a:lnTo>
                  <a:lnTo>
                    <a:pt x="12546" y="1810616"/>
                  </a:lnTo>
                  <a:lnTo>
                    <a:pt x="19109" y="1857222"/>
                  </a:lnTo>
                  <a:lnTo>
                    <a:pt x="27068" y="1903849"/>
                  </a:lnTo>
                  <a:lnTo>
                    <a:pt x="36438" y="1950471"/>
                  </a:lnTo>
                  <a:lnTo>
                    <a:pt x="47230" y="1997065"/>
                  </a:lnTo>
                  <a:lnTo>
                    <a:pt x="59458" y="2043604"/>
                  </a:lnTo>
                  <a:lnTo>
                    <a:pt x="73134" y="2090063"/>
                  </a:lnTo>
                  <a:lnTo>
                    <a:pt x="88169" y="2136111"/>
                  </a:lnTo>
                  <a:lnTo>
                    <a:pt x="104446" y="2181402"/>
                  </a:lnTo>
                  <a:lnTo>
                    <a:pt x="121940" y="2225924"/>
                  </a:lnTo>
                  <a:lnTo>
                    <a:pt x="140625" y="2269664"/>
                  </a:lnTo>
                  <a:lnTo>
                    <a:pt x="160478" y="2312608"/>
                  </a:lnTo>
                  <a:lnTo>
                    <a:pt x="181472" y="2354743"/>
                  </a:lnTo>
                  <a:lnTo>
                    <a:pt x="203583" y="2396057"/>
                  </a:lnTo>
                  <a:lnTo>
                    <a:pt x="226786" y="2436535"/>
                  </a:lnTo>
                  <a:lnTo>
                    <a:pt x="251056" y="2476165"/>
                  </a:lnTo>
                  <a:lnTo>
                    <a:pt x="276367" y="2514933"/>
                  </a:lnTo>
                  <a:lnTo>
                    <a:pt x="302695" y="2552827"/>
                  </a:lnTo>
                  <a:lnTo>
                    <a:pt x="330015" y="2589834"/>
                  </a:lnTo>
                  <a:lnTo>
                    <a:pt x="358301" y="2625939"/>
                  </a:lnTo>
                  <a:lnTo>
                    <a:pt x="387529" y="2661130"/>
                  </a:lnTo>
                  <a:lnTo>
                    <a:pt x="417674" y="2695394"/>
                  </a:lnTo>
                  <a:lnTo>
                    <a:pt x="448710" y="2728718"/>
                  </a:lnTo>
                  <a:lnTo>
                    <a:pt x="480612" y="2761088"/>
                  </a:lnTo>
                  <a:lnTo>
                    <a:pt x="513356" y="2792492"/>
                  </a:lnTo>
                  <a:lnTo>
                    <a:pt x="546917" y="2822915"/>
                  </a:lnTo>
                  <a:lnTo>
                    <a:pt x="581269" y="2852346"/>
                  </a:lnTo>
                  <a:lnTo>
                    <a:pt x="616387" y="2880771"/>
                  </a:lnTo>
                  <a:lnTo>
                    <a:pt x="652247" y="2908176"/>
                  </a:lnTo>
                  <a:lnTo>
                    <a:pt x="688823" y="2934548"/>
                  </a:lnTo>
                  <a:lnTo>
                    <a:pt x="726090" y="2959875"/>
                  </a:lnTo>
                  <a:lnTo>
                    <a:pt x="764024" y="2984144"/>
                  </a:lnTo>
                  <a:lnTo>
                    <a:pt x="802598" y="3007340"/>
                  </a:lnTo>
                  <a:lnTo>
                    <a:pt x="841789" y="3029451"/>
                  </a:lnTo>
                  <a:lnTo>
                    <a:pt x="881572" y="3050464"/>
                  </a:lnTo>
                  <a:lnTo>
                    <a:pt x="921920" y="3070365"/>
                  </a:lnTo>
                  <a:lnTo>
                    <a:pt x="962809" y="3089142"/>
                  </a:lnTo>
                  <a:lnTo>
                    <a:pt x="1004215" y="3106781"/>
                  </a:lnTo>
                  <a:lnTo>
                    <a:pt x="1046131" y="3123276"/>
                  </a:lnTo>
                  <a:lnTo>
                    <a:pt x="1088474" y="3138593"/>
                  </a:lnTo>
                  <a:lnTo>
                    <a:pt x="1131278" y="3152740"/>
                  </a:lnTo>
                  <a:lnTo>
                    <a:pt x="1174498" y="3165696"/>
                  </a:lnTo>
                  <a:lnTo>
                    <a:pt x="1218108" y="3177449"/>
                  </a:lnTo>
                  <a:lnTo>
                    <a:pt x="1262085" y="3187985"/>
                  </a:lnTo>
                  <a:lnTo>
                    <a:pt x="1306402" y="3197292"/>
                  </a:lnTo>
                  <a:lnTo>
                    <a:pt x="1351035" y="3205355"/>
                  </a:lnTo>
                  <a:lnTo>
                    <a:pt x="1395959" y="3212162"/>
                  </a:lnTo>
                  <a:lnTo>
                    <a:pt x="1441149" y="3217700"/>
                  </a:lnTo>
                  <a:lnTo>
                    <a:pt x="1486580" y="3221955"/>
                  </a:lnTo>
                  <a:lnTo>
                    <a:pt x="1532226" y="3224914"/>
                  </a:lnTo>
                  <a:lnTo>
                    <a:pt x="1578063" y="3226565"/>
                  </a:lnTo>
                  <a:lnTo>
                    <a:pt x="1624066" y="3226894"/>
                  </a:lnTo>
                  <a:lnTo>
                    <a:pt x="1670209" y="3225887"/>
                  </a:lnTo>
                  <a:lnTo>
                    <a:pt x="1716468" y="3223532"/>
                  </a:lnTo>
                  <a:lnTo>
                    <a:pt x="1762817" y="3219816"/>
                  </a:lnTo>
                  <a:lnTo>
                    <a:pt x="1809232" y="3214725"/>
                  </a:lnTo>
                  <a:lnTo>
                    <a:pt x="1855688" y="3208247"/>
                  </a:lnTo>
                  <a:lnTo>
                    <a:pt x="1902159" y="3200367"/>
                  </a:lnTo>
                  <a:lnTo>
                    <a:pt x="1948621" y="3191073"/>
                  </a:lnTo>
                  <a:lnTo>
                    <a:pt x="1995048" y="3180352"/>
                  </a:lnTo>
                  <a:lnTo>
                    <a:pt x="2041415" y="3168191"/>
                  </a:lnTo>
                  <a:lnTo>
                    <a:pt x="2087698" y="3154576"/>
                  </a:lnTo>
                  <a:lnTo>
                    <a:pt x="2133604" y="3139548"/>
                  </a:lnTo>
                  <a:lnTo>
                    <a:pt x="2178770" y="3123269"/>
                  </a:lnTo>
                  <a:lnTo>
                    <a:pt x="2223129" y="3105786"/>
                  </a:lnTo>
                  <a:lnTo>
                    <a:pt x="2266722" y="3087103"/>
                  </a:lnTo>
                  <a:lnTo>
                    <a:pt x="2309518" y="3067250"/>
                  </a:lnTo>
                  <a:lnTo>
                    <a:pt x="2351504" y="3046255"/>
                  </a:lnTo>
                  <a:lnTo>
                    <a:pt x="2392666" y="3024140"/>
                  </a:lnTo>
                  <a:lnTo>
                    <a:pt x="2432993" y="3000932"/>
                  </a:lnTo>
                  <a:lnTo>
                    <a:pt x="2472470" y="2976655"/>
                  </a:lnTo>
                  <a:lnTo>
                    <a:pt x="2511085" y="2951334"/>
                  </a:lnTo>
                  <a:lnTo>
                    <a:pt x="2548825" y="2924994"/>
                  </a:lnTo>
                  <a:lnTo>
                    <a:pt x="2585677" y="2897661"/>
                  </a:lnTo>
                  <a:lnTo>
                    <a:pt x="2621627" y="2869358"/>
                  </a:lnTo>
                  <a:lnTo>
                    <a:pt x="2656663" y="2840112"/>
                  </a:lnTo>
                  <a:lnTo>
                    <a:pt x="2690771" y="2809946"/>
                  </a:lnTo>
                  <a:lnTo>
                    <a:pt x="2723939" y="2778887"/>
                  </a:lnTo>
                  <a:lnTo>
                    <a:pt x="2756154" y="2746958"/>
                  </a:lnTo>
                  <a:lnTo>
                    <a:pt x="2787402" y="2714185"/>
                  </a:lnTo>
                  <a:lnTo>
                    <a:pt x="2817671" y="2680593"/>
                  </a:lnTo>
                  <a:lnTo>
                    <a:pt x="2846946" y="2646206"/>
                  </a:lnTo>
                  <a:lnTo>
                    <a:pt x="2875217" y="2611050"/>
                  </a:lnTo>
                  <a:lnTo>
                    <a:pt x="2902468" y="2575150"/>
                  </a:lnTo>
                  <a:lnTo>
                    <a:pt x="2928688" y="2538530"/>
                  </a:lnTo>
                  <a:lnTo>
                    <a:pt x="2953863" y="2501216"/>
                  </a:lnTo>
                  <a:lnTo>
                    <a:pt x="2977981" y="2463232"/>
                  </a:lnTo>
                  <a:lnTo>
                    <a:pt x="3001027" y="2424604"/>
                  </a:lnTo>
                  <a:lnTo>
                    <a:pt x="3022990" y="2385356"/>
                  </a:lnTo>
                  <a:lnTo>
                    <a:pt x="3043856" y="2345514"/>
                  </a:lnTo>
                  <a:lnTo>
                    <a:pt x="3063612" y="2305101"/>
                  </a:lnTo>
                  <a:lnTo>
                    <a:pt x="3082245" y="2264144"/>
                  </a:lnTo>
                  <a:lnTo>
                    <a:pt x="3099742" y="2222668"/>
                  </a:lnTo>
                  <a:lnTo>
                    <a:pt x="3116091" y="2180696"/>
                  </a:lnTo>
                  <a:lnTo>
                    <a:pt x="3131277" y="2138254"/>
                  </a:lnTo>
                  <a:lnTo>
                    <a:pt x="3145288" y="2095368"/>
                  </a:lnTo>
                  <a:lnTo>
                    <a:pt x="3158111" y="2052061"/>
                  </a:lnTo>
                  <a:lnTo>
                    <a:pt x="3169732" y="2008360"/>
                  </a:lnTo>
                  <a:lnTo>
                    <a:pt x="3180140" y="1964288"/>
                  </a:lnTo>
                  <a:lnTo>
                    <a:pt x="3189320" y="1919871"/>
                  </a:lnTo>
                  <a:lnTo>
                    <a:pt x="3197260" y="1875134"/>
                  </a:lnTo>
                  <a:lnTo>
                    <a:pt x="3203947" y="1830102"/>
                  </a:lnTo>
                  <a:lnTo>
                    <a:pt x="3209368" y="1784800"/>
                  </a:lnTo>
                  <a:lnTo>
                    <a:pt x="3213509" y="1739252"/>
                  </a:lnTo>
                  <a:lnTo>
                    <a:pt x="3214638" y="1721109"/>
                  </a:lnTo>
                  <a:lnTo>
                    <a:pt x="3214568" y="1508706"/>
                  </a:lnTo>
                  <a:lnTo>
                    <a:pt x="3210759" y="1462211"/>
                  </a:lnTo>
                  <a:lnTo>
                    <a:pt x="3205580" y="1415644"/>
                  </a:lnTo>
                  <a:lnTo>
                    <a:pt x="3199017" y="1369032"/>
                  </a:lnTo>
                  <a:lnTo>
                    <a:pt x="3191057" y="1322399"/>
                  </a:lnTo>
                  <a:lnTo>
                    <a:pt x="3181687" y="1275771"/>
                  </a:lnTo>
                  <a:lnTo>
                    <a:pt x="3170895" y="1229171"/>
                  </a:lnTo>
                  <a:lnTo>
                    <a:pt x="3158667" y="1182626"/>
                  </a:lnTo>
                  <a:lnTo>
                    <a:pt x="3144991" y="1136159"/>
                  </a:lnTo>
                  <a:lnTo>
                    <a:pt x="3129957" y="1090121"/>
                  </a:lnTo>
                  <a:lnTo>
                    <a:pt x="3113683" y="1044839"/>
                  </a:lnTo>
                  <a:lnTo>
                    <a:pt x="3096194" y="1000326"/>
                  </a:lnTo>
                  <a:lnTo>
                    <a:pt x="3077515" y="956594"/>
                  </a:lnTo>
                  <a:lnTo>
                    <a:pt x="3057670" y="913658"/>
                  </a:lnTo>
                  <a:lnTo>
                    <a:pt x="3036685" y="871531"/>
                  </a:lnTo>
                  <a:lnTo>
                    <a:pt x="3014585" y="830226"/>
                  </a:lnTo>
                  <a:lnTo>
                    <a:pt x="2991394" y="789755"/>
                  </a:lnTo>
                  <a:lnTo>
                    <a:pt x="2967138" y="750133"/>
                  </a:lnTo>
                  <a:lnTo>
                    <a:pt x="2941840" y="711372"/>
                  </a:lnTo>
                  <a:lnTo>
                    <a:pt x="2915527" y="673486"/>
                  </a:lnTo>
                  <a:lnTo>
                    <a:pt x="2888224" y="636487"/>
                  </a:lnTo>
                  <a:lnTo>
                    <a:pt x="2859954" y="600389"/>
                  </a:lnTo>
                  <a:lnTo>
                    <a:pt x="2830743" y="565206"/>
                  </a:lnTo>
                  <a:lnTo>
                    <a:pt x="2800616" y="530950"/>
                  </a:lnTo>
                  <a:lnTo>
                    <a:pt x="2769598" y="497635"/>
                  </a:lnTo>
                  <a:lnTo>
                    <a:pt x="2737714" y="465273"/>
                  </a:lnTo>
                  <a:lnTo>
                    <a:pt x="2704988" y="433879"/>
                  </a:lnTo>
                  <a:lnTo>
                    <a:pt x="2671446" y="403464"/>
                  </a:lnTo>
                  <a:lnTo>
                    <a:pt x="2637113" y="374043"/>
                  </a:lnTo>
                  <a:lnTo>
                    <a:pt x="2602013" y="345629"/>
                  </a:lnTo>
                  <a:lnTo>
                    <a:pt x="2566171" y="318234"/>
                  </a:lnTo>
                  <a:lnTo>
                    <a:pt x="2529613" y="291873"/>
                  </a:lnTo>
                  <a:lnTo>
                    <a:pt x="2492362" y="266558"/>
                  </a:lnTo>
                  <a:lnTo>
                    <a:pt x="2454445" y="242302"/>
                  </a:lnTo>
                  <a:lnTo>
                    <a:pt x="2415886" y="219119"/>
                  </a:lnTo>
                  <a:lnTo>
                    <a:pt x="2376710" y="197021"/>
                  </a:lnTo>
                  <a:lnTo>
                    <a:pt x="2336941" y="176023"/>
                  </a:lnTo>
                  <a:lnTo>
                    <a:pt x="2296606" y="156137"/>
                  </a:lnTo>
                  <a:lnTo>
                    <a:pt x="2255728" y="137377"/>
                  </a:lnTo>
                  <a:lnTo>
                    <a:pt x="2214333" y="119755"/>
                  </a:lnTo>
                  <a:lnTo>
                    <a:pt x="2172445" y="103284"/>
                  </a:lnTo>
                  <a:lnTo>
                    <a:pt x="2130090" y="87979"/>
                  </a:lnTo>
                  <a:lnTo>
                    <a:pt x="2087292" y="73853"/>
                  </a:lnTo>
                  <a:lnTo>
                    <a:pt x="2044077" y="60917"/>
                  </a:lnTo>
                  <a:lnTo>
                    <a:pt x="2000468" y="49187"/>
                  </a:lnTo>
                  <a:lnTo>
                    <a:pt x="1956492" y="38674"/>
                  </a:lnTo>
                  <a:lnTo>
                    <a:pt x="1912173" y="29392"/>
                  </a:lnTo>
                  <a:lnTo>
                    <a:pt x="1867536" y="21355"/>
                  </a:lnTo>
                  <a:lnTo>
                    <a:pt x="1822606" y="14575"/>
                  </a:lnTo>
                  <a:lnTo>
                    <a:pt x="1777408" y="9066"/>
                  </a:lnTo>
                  <a:lnTo>
                    <a:pt x="1731966" y="4840"/>
                  </a:lnTo>
                  <a:lnTo>
                    <a:pt x="1686306" y="1912"/>
                  </a:lnTo>
                  <a:lnTo>
                    <a:pt x="1640453" y="294"/>
                  </a:lnTo>
                  <a:lnTo>
                    <a:pt x="1594431" y="0"/>
                  </a:lnTo>
                  <a:close/>
                </a:path>
              </a:pathLst>
            </a:custGeom>
            <a:solidFill>
              <a:srgbClr val="63B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92008" y="5435711"/>
              <a:ext cx="1463040" cy="1422400"/>
            </a:xfrm>
            <a:custGeom>
              <a:avLst/>
              <a:gdLst/>
              <a:ahLst/>
              <a:cxnLst/>
              <a:rect l="l" t="t" r="r" b="b"/>
              <a:pathLst>
                <a:path w="1463039" h="1422400">
                  <a:moveTo>
                    <a:pt x="745689" y="0"/>
                  </a:moveTo>
                  <a:lnTo>
                    <a:pt x="699549" y="489"/>
                  </a:lnTo>
                  <a:lnTo>
                    <a:pt x="653156" y="3959"/>
                  </a:lnTo>
                  <a:lnTo>
                    <a:pt x="606630" y="10474"/>
                  </a:lnTo>
                  <a:lnTo>
                    <a:pt x="560094" y="20098"/>
                  </a:lnTo>
                  <a:lnTo>
                    <a:pt x="513666" y="32895"/>
                  </a:lnTo>
                  <a:lnTo>
                    <a:pt x="468265" y="48574"/>
                  </a:lnTo>
                  <a:lnTo>
                    <a:pt x="424558" y="66930"/>
                  </a:lnTo>
                  <a:lnTo>
                    <a:pt x="382608" y="87842"/>
                  </a:lnTo>
                  <a:lnTo>
                    <a:pt x="342479" y="111191"/>
                  </a:lnTo>
                  <a:lnTo>
                    <a:pt x="304235" y="136853"/>
                  </a:lnTo>
                  <a:lnTo>
                    <a:pt x="267938" y="164709"/>
                  </a:lnTo>
                  <a:lnTo>
                    <a:pt x="233654" y="194638"/>
                  </a:lnTo>
                  <a:lnTo>
                    <a:pt x="201446" y="226517"/>
                  </a:lnTo>
                  <a:lnTo>
                    <a:pt x="171376" y="260227"/>
                  </a:lnTo>
                  <a:lnTo>
                    <a:pt x="143510" y="295646"/>
                  </a:lnTo>
                  <a:lnTo>
                    <a:pt x="117910" y="332652"/>
                  </a:lnTo>
                  <a:lnTo>
                    <a:pt x="94640" y="371126"/>
                  </a:lnTo>
                  <a:lnTo>
                    <a:pt x="73763" y="410945"/>
                  </a:lnTo>
                  <a:lnTo>
                    <a:pt x="55344" y="451989"/>
                  </a:lnTo>
                  <a:lnTo>
                    <a:pt x="39446" y="494136"/>
                  </a:lnTo>
                  <a:lnTo>
                    <a:pt x="26133" y="537266"/>
                  </a:lnTo>
                  <a:lnTo>
                    <a:pt x="15468" y="581257"/>
                  </a:lnTo>
                  <a:lnTo>
                    <a:pt x="7515" y="625989"/>
                  </a:lnTo>
                  <a:lnTo>
                    <a:pt x="2338" y="671340"/>
                  </a:lnTo>
                  <a:lnTo>
                    <a:pt x="0" y="717189"/>
                  </a:lnTo>
                  <a:lnTo>
                    <a:pt x="564" y="763415"/>
                  </a:lnTo>
                  <a:lnTo>
                    <a:pt x="4095" y="809897"/>
                  </a:lnTo>
                  <a:lnTo>
                    <a:pt x="10657" y="856513"/>
                  </a:lnTo>
                  <a:lnTo>
                    <a:pt x="20312" y="903144"/>
                  </a:lnTo>
                  <a:lnTo>
                    <a:pt x="33124" y="949667"/>
                  </a:lnTo>
                  <a:lnTo>
                    <a:pt x="48908" y="995265"/>
                  </a:lnTo>
                  <a:lnTo>
                    <a:pt x="67354" y="1039163"/>
                  </a:lnTo>
                  <a:lnTo>
                    <a:pt x="88343" y="1081296"/>
                  </a:lnTo>
                  <a:lnTo>
                    <a:pt x="111753" y="1121602"/>
                  </a:lnTo>
                  <a:lnTo>
                    <a:pt x="137464" y="1160017"/>
                  </a:lnTo>
                  <a:lnTo>
                    <a:pt x="165356" y="1196478"/>
                  </a:lnTo>
                  <a:lnTo>
                    <a:pt x="195307" y="1230921"/>
                  </a:lnTo>
                  <a:lnTo>
                    <a:pt x="227199" y="1263284"/>
                  </a:lnTo>
                  <a:lnTo>
                    <a:pt x="260909" y="1293503"/>
                  </a:lnTo>
                  <a:lnTo>
                    <a:pt x="296318" y="1321515"/>
                  </a:lnTo>
                  <a:lnTo>
                    <a:pt x="333305" y="1347256"/>
                  </a:lnTo>
                  <a:lnTo>
                    <a:pt x="371750" y="1370663"/>
                  </a:lnTo>
                  <a:lnTo>
                    <a:pt x="411531" y="1391673"/>
                  </a:lnTo>
                  <a:lnTo>
                    <a:pt x="452530" y="1410222"/>
                  </a:lnTo>
                  <a:lnTo>
                    <a:pt x="484219" y="1422286"/>
                  </a:lnTo>
                  <a:lnTo>
                    <a:pt x="982355" y="1422286"/>
                  </a:lnTo>
                  <a:lnTo>
                    <a:pt x="1038451" y="1399526"/>
                  </a:lnTo>
                  <a:lnTo>
                    <a:pt x="1080401" y="1378525"/>
                  </a:lnTo>
                  <a:lnTo>
                    <a:pt x="1120530" y="1355097"/>
                  </a:lnTo>
                  <a:lnTo>
                    <a:pt x="1158774" y="1329363"/>
                  </a:lnTo>
                  <a:lnTo>
                    <a:pt x="1195070" y="1301445"/>
                  </a:lnTo>
                  <a:lnTo>
                    <a:pt x="1229354" y="1271463"/>
                  </a:lnTo>
                  <a:lnTo>
                    <a:pt x="1261563" y="1239539"/>
                  </a:lnTo>
                  <a:lnTo>
                    <a:pt x="1291633" y="1205794"/>
                  </a:lnTo>
                  <a:lnTo>
                    <a:pt x="1319499" y="1170349"/>
                  </a:lnTo>
                  <a:lnTo>
                    <a:pt x="1345099" y="1133324"/>
                  </a:lnTo>
                  <a:lnTo>
                    <a:pt x="1368369" y="1094842"/>
                  </a:lnTo>
                  <a:lnTo>
                    <a:pt x="1389246" y="1055023"/>
                  </a:lnTo>
                  <a:lnTo>
                    <a:pt x="1407665" y="1013989"/>
                  </a:lnTo>
                  <a:lnTo>
                    <a:pt x="1423562" y="971859"/>
                  </a:lnTo>
                  <a:lnTo>
                    <a:pt x="1436876" y="928757"/>
                  </a:lnTo>
                  <a:lnTo>
                    <a:pt x="1447541" y="884802"/>
                  </a:lnTo>
                  <a:lnTo>
                    <a:pt x="1455494" y="840116"/>
                  </a:lnTo>
                  <a:lnTo>
                    <a:pt x="1460671" y="794819"/>
                  </a:lnTo>
                  <a:lnTo>
                    <a:pt x="1463009" y="749034"/>
                  </a:lnTo>
                  <a:lnTo>
                    <a:pt x="1462445" y="702881"/>
                  </a:lnTo>
                  <a:lnTo>
                    <a:pt x="1458914" y="656481"/>
                  </a:lnTo>
                  <a:lnTo>
                    <a:pt x="1452352" y="609956"/>
                  </a:lnTo>
                  <a:lnTo>
                    <a:pt x="1442697" y="563426"/>
                  </a:lnTo>
                  <a:lnTo>
                    <a:pt x="1429885" y="517012"/>
                  </a:lnTo>
                  <a:lnTo>
                    <a:pt x="1414101" y="471405"/>
                  </a:lnTo>
                  <a:lnTo>
                    <a:pt x="1395654" y="427492"/>
                  </a:lnTo>
                  <a:lnTo>
                    <a:pt x="1374666" y="385336"/>
                  </a:lnTo>
                  <a:lnTo>
                    <a:pt x="1351256" y="345003"/>
                  </a:lnTo>
                  <a:lnTo>
                    <a:pt x="1325545" y="306556"/>
                  </a:lnTo>
                  <a:lnTo>
                    <a:pt x="1297653" y="270061"/>
                  </a:lnTo>
                  <a:lnTo>
                    <a:pt x="1267701" y="235580"/>
                  </a:lnTo>
                  <a:lnTo>
                    <a:pt x="1235810" y="203179"/>
                  </a:lnTo>
                  <a:lnTo>
                    <a:pt x="1202100" y="172922"/>
                  </a:lnTo>
                  <a:lnTo>
                    <a:pt x="1166691" y="144873"/>
                  </a:lnTo>
                  <a:lnTo>
                    <a:pt x="1129704" y="119097"/>
                  </a:lnTo>
                  <a:lnTo>
                    <a:pt x="1091259" y="95658"/>
                  </a:lnTo>
                  <a:lnTo>
                    <a:pt x="1051477" y="74621"/>
                  </a:lnTo>
                  <a:lnTo>
                    <a:pt x="1010479" y="56049"/>
                  </a:lnTo>
                  <a:lnTo>
                    <a:pt x="968385" y="40007"/>
                  </a:lnTo>
                  <a:lnTo>
                    <a:pt x="925315" y="26559"/>
                  </a:lnTo>
                  <a:lnTo>
                    <a:pt x="881390" y="15770"/>
                  </a:lnTo>
                  <a:lnTo>
                    <a:pt x="836730" y="7704"/>
                  </a:lnTo>
                  <a:lnTo>
                    <a:pt x="791456" y="2426"/>
                  </a:lnTo>
                  <a:lnTo>
                    <a:pt x="745689" y="0"/>
                  </a:lnTo>
                  <a:close/>
                </a:path>
              </a:pathLst>
            </a:custGeom>
            <a:solidFill>
              <a:srgbClr val="EB6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4807" y="5436244"/>
              <a:ext cx="850265" cy="909319"/>
            </a:xfrm>
            <a:custGeom>
              <a:avLst/>
              <a:gdLst/>
              <a:ahLst/>
              <a:cxnLst/>
              <a:rect l="l" t="t" r="r" b="b"/>
              <a:pathLst>
                <a:path w="850264" h="909320">
                  <a:moveTo>
                    <a:pt x="144034" y="103"/>
                  </a:moveTo>
                  <a:lnTo>
                    <a:pt x="96260" y="0"/>
                  </a:lnTo>
                  <a:lnTo>
                    <a:pt x="48203" y="3107"/>
                  </a:lnTo>
                  <a:lnTo>
                    <a:pt x="0" y="9497"/>
                  </a:lnTo>
                  <a:lnTo>
                    <a:pt x="19038" y="58325"/>
                  </a:lnTo>
                  <a:lnTo>
                    <a:pt x="39499" y="106221"/>
                  </a:lnTo>
                  <a:lnTo>
                    <a:pt x="61349" y="153166"/>
                  </a:lnTo>
                  <a:lnTo>
                    <a:pt x="84558" y="199142"/>
                  </a:lnTo>
                  <a:lnTo>
                    <a:pt x="109092" y="244131"/>
                  </a:lnTo>
                  <a:lnTo>
                    <a:pt x="134919" y="288115"/>
                  </a:lnTo>
                  <a:lnTo>
                    <a:pt x="162007" y="331077"/>
                  </a:lnTo>
                  <a:lnTo>
                    <a:pt x="190324" y="372999"/>
                  </a:lnTo>
                  <a:lnTo>
                    <a:pt x="219838" y="413862"/>
                  </a:lnTo>
                  <a:lnTo>
                    <a:pt x="250517" y="453649"/>
                  </a:lnTo>
                  <a:lnTo>
                    <a:pt x="282327" y="492341"/>
                  </a:lnTo>
                  <a:lnTo>
                    <a:pt x="315238" y="529922"/>
                  </a:lnTo>
                  <a:lnTo>
                    <a:pt x="349216" y="566372"/>
                  </a:lnTo>
                  <a:lnTo>
                    <a:pt x="384230" y="601674"/>
                  </a:lnTo>
                  <a:lnTo>
                    <a:pt x="420248" y="635811"/>
                  </a:lnTo>
                  <a:lnTo>
                    <a:pt x="457236" y="668763"/>
                  </a:lnTo>
                  <a:lnTo>
                    <a:pt x="495164" y="700514"/>
                  </a:lnTo>
                  <a:lnTo>
                    <a:pt x="533999" y="731045"/>
                  </a:lnTo>
                  <a:lnTo>
                    <a:pt x="573708" y="760339"/>
                  </a:lnTo>
                  <a:lnTo>
                    <a:pt x="614259" y="788377"/>
                  </a:lnTo>
                  <a:lnTo>
                    <a:pt x="655620" y="815141"/>
                  </a:lnTo>
                  <a:lnTo>
                    <a:pt x="697760" y="840614"/>
                  </a:lnTo>
                  <a:lnTo>
                    <a:pt x="740645" y="864778"/>
                  </a:lnTo>
                  <a:lnTo>
                    <a:pt x="784244" y="887615"/>
                  </a:lnTo>
                  <a:lnTo>
                    <a:pt x="828524" y="909106"/>
                  </a:lnTo>
                  <a:lnTo>
                    <a:pt x="838765" y="861827"/>
                  </a:lnTo>
                  <a:lnTo>
                    <a:pt x="845806" y="813721"/>
                  </a:lnTo>
                  <a:lnTo>
                    <a:pt x="849580" y="764946"/>
                  </a:lnTo>
                  <a:lnTo>
                    <a:pt x="850018" y="715656"/>
                  </a:lnTo>
                  <a:lnTo>
                    <a:pt x="847055" y="666008"/>
                  </a:lnTo>
                  <a:lnTo>
                    <a:pt x="840623" y="616159"/>
                  </a:lnTo>
                  <a:lnTo>
                    <a:pt x="830656" y="566264"/>
                  </a:lnTo>
                  <a:lnTo>
                    <a:pt x="817085" y="516480"/>
                  </a:lnTo>
                  <a:lnTo>
                    <a:pt x="800529" y="469032"/>
                  </a:lnTo>
                  <a:lnTo>
                    <a:pt x="781105" y="423429"/>
                  </a:lnTo>
                  <a:lnTo>
                    <a:pt x="758950" y="379743"/>
                  </a:lnTo>
                  <a:lnTo>
                    <a:pt x="734200" y="338045"/>
                  </a:lnTo>
                  <a:lnTo>
                    <a:pt x="706992" y="298408"/>
                  </a:lnTo>
                  <a:lnTo>
                    <a:pt x="677460" y="260904"/>
                  </a:lnTo>
                  <a:lnTo>
                    <a:pt x="645741" y="225603"/>
                  </a:lnTo>
                  <a:lnTo>
                    <a:pt x="611971" y="192580"/>
                  </a:lnTo>
                  <a:lnTo>
                    <a:pt x="576287" y="161904"/>
                  </a:lnTo>
                  <a:lnTo>
                    <a:pt x="538823" y="133648"/>
                  </a:lnTo>
                  <a:lnTo>
                    <a:pt x="499716" y="107884"/>
                  </a:lnTo>
                  <a:lnTo>
                    <a:pt x="459103" y="84683"/>
                  </a:lnTo>
                  <a:lnTo>
                    <a:pt x="417118" y="64119"/>
                  </a:lnTo>
                  <a:lnTo>
                    <a:pt x="373898" y="46261"/>
                  </a:lnTo>
                  <a:lnTo>
                    <a:pt x="329579" y="31183"/>
                  </a:lnTo>
                  <a:lnTo>
                    <a:pt x="284298" y="18957"/>
                  </a:lnTo>
                  <a:lnTo>
                    <a:pt x="238189" y="9653"/>
                  </a:lnTo>
                  <a:lnTo>
                    <a:pt x="191389" y="3344"/>
                  </a:lnTo>
                  <a:lnTo>
                    <a:pt x="144034" y="103"/>
                  </a:lnTo>
                  <a:close/>
                </a:path>
              </a:pathLst>
            </a:custGeom>
            <a:solidFill>
              <a:srgbClr val="B42C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51567" y="6043601"/>
              <a:ext cx="585470" cy="586740"/>
            </a:xfrm>
            <a:custGeom>
              <a:avLst/>
              <a:gdLst/>
              <a:ahLst/>
              <a:cxnLst/>
              <a:rect l="l" t="t" r="r" b="b"/>
              <a:pathLst>
                <a:path w="585470" h="586740">
                  <a:moveTo>
                    <a:pt x="297952" y="0"/>
                  </a:moveTo>
                  <a:lnTo>
                    <a:pt x="251642" y="2668"/>
                  </a:lnTo>
                  <a:lnTo>
                    <a:pt x="205155" y="12999"/>
                  </a:lnTo>
                  <a:lnTo>
                    <a:pt x="161167" y="30682"/>
                  </a:lnTo>
                  <a:lnTo>
                    <a:pt x="121595" y="54633"/>
                  </a:lnTo>
                  <a:lnTo>
                    <a:pt x="86851" y="84084"/>
                  </a:lnTo>
                  <a:lnTo>
                    <a:pt x="57348" y="118269"/>
                  </a:lnTo>
                  <a:lnTo>
                    <a:pt x="33499" y="156422"/>
                  </a:lnTo>
                  <a:lnTo>
                    <a:pt x="15716" y="197777"/>
                  </a:lnTo>
                  <a:lnTo>
                    <a:pt x="4412" y="241567"/>
                  </a:lnTo>
                  <a:lnTo>
                    <a:pt x="0" y="287026"/>
                  </a:lnTo>
                  <a:lnTo>
                    <a:pt x="2891" y="333389"/>
                  </a:lnTo>
                  <a:lnTo>
                    <a:pt x="13498" y="379888"/>
                  </a:lnTo>
                  <a:lnTo>
                    <a:pt x="31159" y="424106"/>
                  </a:lnTo>
                  <a:lnTo>
                    <a:pt x="55043" y="463865"/>
                  </a:lnTo>
                  <a:lnTo>
                    <a:pt x="84397" y="498762"/>
                  </a:lnTo>
                  <a:lnTo>
                    <a:pt x="118465" y="528399"/>
                  </a:lnTo>
                  <a:lnTo>
                    <a:pt x="156494" y="552375"/>
                  </a:lnTo>
                  <a:lnTo>
                    <a:pt x="197730" y="570290"/>
                  </a:lnTo>
                  <a:lnTo>
                    <a:pt x="241418" y="581744"/>
                  </a:lnTo>
                  <a:lnTo>
                    <a:pt x="286804" y="586336"/>
                  </a:lnTo>
                  <a:lnTo>
                    <a:pt x="333135" y="583667"/>
                  </a:lnTo>
                  <a:lnTo>
                    <a:pt x="379655" y="573336"/>
                  </a:lnTo>
                  <a:lnTo>
                    <a:pt x="423857" y="555681"/>
                  </a:lnTo>
                  <a:lnTo>
                    <a:pt x="463552" y="531799"/>
                  </a:lnTo>
                  <a:lnTo>
                    <a:pt x="498352" y="502438"/>
                  </a:lnTo>
                  <a:lnTo>
                    <a:pt x="527867" y="468349"/>
                  </a:lnTo>
                  <a:lnTo>
                    <a:pt x="551708" y="430279"/>
                  </a:lnTo>
                  <a:lnTo>
                    <a:pt x="569487" y="388978"/>
                  </a:lnTo>
                  <a:lnTo>
                    <a:pt x="580815" y="345196"/>
                  </a:lnTo>
                  <a:lnTo>
                    <a:pt x="585303" y="299680"/>
                  </a:lnTo>
                  <a:lnTo>
                    <a:pt x="582561" y="253181"/>
                  </a:lnTo>
                  <a:lnTo>
                    <a:pt x="572202" y="206447"/>
                  </a:lnTo>
                  <a:lnTo>
                    <a:pt x="554266" y="162231"/>
                  </a:lnTo>
                  <a:lnTo>
                    <a:pt x="530161" y="122475"/>
                  </a:lnTo>
                  <a:lnTo>
                    <a:pt x="500639" y="87578"/>
                  </a:lnTo>
                  <a:lnTo>
                    <a:pt x="466446" y="57941"/>
                  </a:lnTo>
                  <a:lnTo>
                    <a:pt x="428332" y="33964"/>
                  </a:lnTo>
                  <a:lnTo>
                    <a:pt x="387046" y="16048"/>
                  </a:lnTo>
                  <a:lnTo>
                    <a:pt x="343336" y="4593"/>
                  </a:lnTo>
                  <a:lnTo>
                    <a:pt x="297952" y="0"/>
                  </a:lnTo>
                  <a:close/>
                </a:path>
              </a:pathLst>
            </a:custGeom>
            <a:solidFill>
              <a:srgbClr val="E000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4282" y="2977030"/>
              <a:ext cx="586740" cy="587375"/>
            </a:xfrm>
            <a:custGeom>
              <a:avLst/>
              <a:gdLst/>
              <a:ahLst/>
              <a:cxnLst/>
              <a:rect l="l" t="t" r="r" b="b"/>
              <a:pathLst>
                <a:path w="586739" h="587375">
                  <a:moveTo>
                    <a:pt x="299463" y="0"/>
                  </a:moveTo>
                  <a:lnTo>
                    <a:pt x="252942" y="2672"/>
                  </a:lnTo>
                  <a:lnTo>
                    <a:pt x="206186" y="13002"/>
                  </a:lnTo>
                  <a:lnTo>
                    <a:pt x="161972" y="30897"/>
                  </a:lnTo>
                  <a:lnTo>
                    <a:pt x="122261" y="54969"/>
                  </a:lnTo>
                  <a:lnTo>
                    <a:pt x="87434" y="84476"/>
                  </a:lnTo>
                  <a:lnTo>
                    <a:pt x="57877" y="118674"/>
                  </a:lnTo>
                  <a:lnTo>
                    <a:pt x="33972" y="156821"/>
                  </a:lnTo>
                  <a:lnTo>
                    <a:pt x="16101" y="198173"/>
                  </a:lnTo>
                  <a:lnTo>
                    <a:pt x="4649" y="241986"/>
                  </a:lnTo>
                  <a:lnTo>
                    <a:pt x="0" y="287519"/>
                  </a:lnTo>
                  <a:lnTo>
                    <a:pt x="2535" y="334027"/>
                  </a:lnTo>
                  <a:lnTo>
                    <a:pt x="12638" y="380767"/>
                  </a:lnTo>
                  <a:lnTo>
                    <a:pt x="30562" y="424976"/>
                  </a:lnTo>
                  <a:lnTo>
                    <a:pt x="54665" y="464724"/>
                  </a:lnTo>
                  <a:lnTo>
                    <a:pt x="84202" y="499604"/>
                  </a:lnTo>
                  <a:lnTo>
                    <a:pt x="118429" y="529211"/>
                  </a:lnTo>
                  <a:lnTo>
                    <a:pt x="156604" y="553138"/>
                  </a:lnTo>
                  <a:lnTo>
                    <a:pt x="197983" y="570978"/>
                  </a:lnTo>
                  <a:lnTo>
                    <a:pt x="241822" y="582326"/>
                  </a:lnTo>
                  <a:lnTo>
                    <a:pt x="287376" y="586775"/>
                  </a:lnTo>
                  <a:lnTo>
                    <a:pt x="333904" y="583919"/>
                  </a:lnTo>
                  <a:lnTo>
                    <a:pt x="380660" y="573352"/>
                  </a:lnTo>
                  <a:lnTo>
                    <a:pt x="424899" y="555664"/>
                  </a:lnTo>
                  <a:lnTo>
                    <a:pt x="464669" y="531757"/>
                  </a:lnTo>
                  <a:lnTo>
                    <a:pt x="499565" y="502379"/>
                  </a:lnTo>
                  <a:lnTo>
                    <a:pt x="529181" y="468277"/>
                  </a:lnTo>
                  <a:lnTo>
                    <a:pt x="553111" y="430200"/>
                  </a:lnTo>
                  <a:lnTo>
                    <a:pt x="570948" y="388894"/>
                  </a:lnTo>
                  <a:lnTo>
                    <a:pt x="582288" y="345109"/>
                  </a:lnTo>
                  <a:lnTo>
                    <a:pt x="586723" y="299591"/>
                  </a:lnTo>
                  <a:lnTo>
                    <a:pt x="583849" y="253088"/>
                  </a:lnTo>
                  <a:lnTo>
                    <a:pt x="573258" y="206349"/>
                  </a:lnTo>
                  <a:lnTo>
                    <a:pt x="555592" y="162142"/>
                  </a:lnTo>
                  <a:lnTo>
                    <a:pt x="531696" y="122398"/>
                  </a:lnTo>
                  <a:lnTo>
                    <a:pt x="502319" y="87515"/>
                  </a:lnTo>
                  <a:lnTo>
                    <a:pt x="468212" y="57893"/>
                  </a:lnTo>
                  <a:lnTo>
                    <a:pt x="430124" y="33931"/>
                  </a:lnTo>
                  <a:lnTo>
                    <a:pt x="388803" y="16028"/>
                  </a:lnTo>
                  <a:lnTo>
                    <a:pt x="344999" y="4585"/>
                  </a:lnTo>
                  <a:lnTo>
                    <a:pt x="299463" y="0"/>
                  </a:lnTo>
                  <a:close/>
                </a:path>
              </a:pathLst>
            </a:custGeom>
            <a:solidFill>
              <a:srgbClr val="F9B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175" y="404812"/>
              <a:ext cx="5364099" cy="1255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97429" y="2298573"/>
            <a:ext cx="36995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Lesen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und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Schreiben </a:t>
            </a:r>
            <a:r>
              <a:rPr sz="2800" b="1" dirty="0">
                <a:latin typeface="Arial"/>
                <a:cs typeface="Arial"/>
              </a:rPr>
              <a:t>fördern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informellen Lernsettings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5001" y="4493133"/>
            <a:ext cx="1040765" cy="4601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sz="1600" b="1" spc="-10" dirty="0" err="1">
                <a:solidFill>
                  <a:srgbClr val="00285A"/>
                </a:solidFill>
                <a:latin typeface="Arial"/>
                <a:cs typeface="Arial"/>
              </a:rPr>
              <a:t>xx.x</a:t>
            </a:r>
            <a:r>
              <a:rPr lang="de-DE" sz="1600" b="1" spc="-10" dirty="0" err="1">
                <a:solidFill>
                  <a:srgbClr val="00285A"/>
                </a:solidFill>
                <a:latin typeface="Arial"/>
                <a:cs typeface="Arial"/>
              </a:rPr>
              <a:t>x.xx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400" b="1" spc="-25" dirty="0">
                <a:solidFill>
                  <a:srgbClr val="00285A"/>
                </a:solidFill>
                <a:latin typeface="Arial"/>
                <a:cs typeface="Arial"/>
              </a:rPr>
              <a:t>Ort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1A64493-D02E-EB87-0EFB-7BD8886559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1</a:t>
            </a:fld>
            <a:endParaRPr lang="de-DE"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535" y="1072133"/>
            <a:ext cx="14141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Arial"/>
                <a:cs typeface="Arial"/>
              </a:rPr>
              <a:t>Bewerbung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50169" y="891539"/>
            <a:ext cx="3744595" cy="3537585"/>
            <a:chOff x="5250169" y="891539"/>
            <a:chExt cx="3744595" cy="3537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0169" y="891539"/>
              <a:ext cx="2663970" cy="19156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7420" y="2264663"/>
              <a:ext cx="2967228" cy="216408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97535" y="1686560"/>
            <a:ext cx="3167380" cy="4092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sz="1600" b="1" spc="-20" dirty="0">
                <a:solidFill>
                  <a:srgbClr val="00285A"/>
                </a:solidFill>
                <a:latin typeface="Arial"/>
                <a:cs typeface="Arial"/>
              </a:rPr>
              <a:t>Was?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2155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Postkarten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Plakate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Flyer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Zeitungsanzeige/</a:t>
            </a:r>
            <a:r>
              <a:rPr sz="18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Lokalradio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Internet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/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Social 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Media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„Visitenkarten“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285A"/>
              </a:buClr>
              <a:buFont typeface="Arial"/>
              <a:buChar char="•"/>
            </a:pPr>
            <a:endParaRPr sz="1950">
              <a:latin typeface="Arial"/>
              <a:cs typeface="Arial"/>
            </a:endParaRPr>
          </a:p>
          <a:p>
            <a:pPr marL="78740">
              <a:lnSpc>
                <a:spcPts val="1920"/>
              </a:lnSpc>
            </a:pPr>
            <a:r>
              <a:rPr sz="1600" b="1" spc="-25" dirty="0">
                <a:solidFill>
                  <a:srgbClr val="00285A"/>
                </a:solidFill>
                <a:latin typeface="Arial"/>
                <a:cs typeface="Arial"/>
              </a:rPr>
              <a:t>Wo?</a:t>
            </a:r>
            <a:endParaRPr sz="1600">
              <a:latin typeface="Arial"/>
              <a:cs typeface="Arial"/>
            </a:endParaRPr>
          </a:p>
          <a:p>
            <a:pPr marL="365125" lvl="1" indent="-287020">
              <a:lnSpc>
                <a:spcPts val="2160"/>
              </a:lnSpc>
              <a:buChar char="•"/>
              <a:tabLst>
                <a:tab pos="365125" algn="l"/>
                <a:tab pos="365760" algn="l"/>
              </a:tabLst>
            </a:pP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Ämter</a:t>
            </a:r>
            <a:endParaRPr sz="1800">
              <a:latin typeface="Arial"/>
              <a:cs typeface="Arial"/>
            </a:endParaRPr>
          </a:p>
          <a:p>
            <a:pPr marL="365125" lvl="1" indent="-287020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Kitas</a:t>
            </a:r>
            <a:r>
              <a:rPr sz="18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/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Schulen</a:t>
            </a:r>
            <a:endParaRPr sz="1800">
              <a:latin typeface="Arial"/>
              <a:cs typeface="Arial"/>
            </a:endParaRPr>
          </a:p>
          <a:p>
            <a:pPr marL="365125" lvl="1" indent="-287020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Arztpraxen</a:t>
            </a:r>
            <a:r>
              <a:rPr sz="18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/</a:t>
            </a:r>
            <a:r>
              <a:rPr sz="1800" spc="-114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Apotheken</a:t>
            </a:r>
            <a:endParaRPr sz="1800">
              <a:latin typeface="Arial"/>
              <a:cs typeface="Arial"/>
            </a:endParaRPr>
          </a:p>
          <a:p>
            <a:pPr marL="365125" lvl="1" indent="-287020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Jobcenter</a:t>
            </a:r>
            <a:endParaRPr sz="1800">
              <a:latin typeface="Arial"/>
              <a:cs typeface="Arial"/>
            </a:endParaRPr>
          </a:p>
          <a:p>
            <a:pPr marL="365125" lvl="1" indent="-287020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(Sport-)vereine</a:t>
            </a:r>
            <a:endParaRPr sz="1800">
              <a:latin typeface="Arial"/>
              <a:cs typeface="Arial"/>
            </a:endParaRPr>
          </a:p>
          <a:p>
            <a:pPr marL="365125" lvl="1" indent="-287020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Bücherei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8B1D905-28FF-0571-1047-060B000661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10</a:t>
            </a:fld>
            <a:endParaRPr lang="de-DE"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5073" y="6281782"/>
            <a:ext cx="12827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25" dirty="0">
                <a:solidFill>
                  <a:srgbClr val="667D9C"/>
                </a:solidFill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8474" y="1971446"/>
            <a:ext cx="5205525" cy="48865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06854" y="2959734"/>
            <a:ext cx="5363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85A"/>
                </a:solidFill>
                <a:latin typeface="Arial"/>
                <a:cs typeface="Arial"/>
              </a:rPr>
              <a:t>Material</a:t>
            </a:r>
            <a:r>
              <a:rPr sz="2400" b="1" spc="-9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5A"/>
                </a:solidFill>
                <a:latin typeface="Arial"/>
                <a:cs typeface="Arial"/>
              </a:rPr>
              <a:t>kennenlernen</a:t>
            </a:r>
            <a:r>
              <a:rPr sz="2400" b="1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2400" b="1" spc="-9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285A"/>
                </a:solidFill>
                <a:latin typeface="Arial"/>
                <a:cs typeface="Arial"/>
              </a:rPr>
              <a:t>einsetzen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62883" y="2473833"/>
            <a:ext cx="146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</a:rPr>
              <a:t>Baustein</a:t>
            </a:r>
            <a:r>
              <a:rPr sz="2400" spc="-30" dirty="0">
                <a:solidFill>
                  <a:srgbClr val="7E7E7E"/>
                </a:solidFill>
              </a:rPr>
              <a:t> </a:t>
            </a:r>
            <a:r>
              <a:rPr sz="2400" spc="-50" dirty="0">
                <a:solidFill>
                  <a:srgbClr val="7E7E7E"/>
                </a:solidFill>
              </a:rPr>
              <a:t>3</a:t>
            </a:r>
            <a:endParaRPr sz="240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43B7F9E-1279-64E8-B874-18C747AFAF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11</a:t>
            </a:fld>
            <a:endParaRPr lang="de-DE"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535" y="1072133"/>
            <a:ext cx="5461000" cy="836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285A"/>
                </a:solidFill>
                <a:latin typeface="Arial"/>
                <a:cs typeface="Arial"/>
              </a:rPr>
              <a:t>Schrift</a:t>
            </a:r>
            <a:r>
              <a:rPr sz="2000" b="1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85A"/>
                </a:solidFill>
                <a:latin typeface="Arial"/>
                <a:cs typeface="Arial"/>
              </a:rPr>
              <a:t>im</a:t>
            </a:r>
            <a:r>
              <a:rPr sz="2000" b="1" spc="-10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85A"/>
                </a:solidFill>
                <a:latin typeface="Arial"/>
                <a:cs typeface="Arial"/>
              </a:rPr>
              <a:t>Alltag</a:t>
            </a:r>
            <a:endParaRPr sz="2000">
              <a:latin typeface="Arial"/>
              <a:cs typeface="Arial"/>
            </a:endParaRPr>
          </a:p>
          <a:p>
            <a:pPr marL="259079">
              <a:lnSpc>
                <a:spcPct val="100000"/>
              </a:lnSpc>
              <a:spcBef>
                <a:spcPts val="1575"/>
              </a:spcBef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Welche</a:t>
            </a:r>
            <a:r>
              <a:rPr sz="20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alltäglichen</a:t>
            </a:r>
            <a:r>
              <a:rPr sz="20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Schriftstücke</a:t>
            </a:r>
            <a:r>
              <a:rPr sz="2000" spc="-7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kennen</a:t>
            </a:r>
            <a:r>
              <a:rPr sz="20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285A"/>
                </a:solidFill>
                <a:latin typeface="Arial"/>
                <a:cs typeface="Arial"/>
              </a:rPr>
              <a:t>Sie?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562" y="2771775"/>
            <a:ext cx="2174113" cy="297588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06725" y="2195448"/>
            <a:ext cx="5388610" cy="4338955"/>
            <a:chOff x="3006725" y="2195448"/>
            <a:chExt cx="5388610" cy="43389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5050" y="3252723"/>
              <a:ext cx="2679700" cy="32814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6725" y="2195448"/>
              <a:ext cx="2819400" cy="21145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0385" y="2771774"/>
              <a:ext cx="2774568" cy="2190750"/>
            </a:xfrm>
            <a:prstGeom prst="rect">
              <a:avLst/>
            </a:prstGeom>
          </p:spPr>
        </p:pic>
      </p:grp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84B5A44-4CC6-A98C-9705-17B9A533DC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12</a:t>
            </a:fld>
            <a:endParaRPr lang="de-DE"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535" y="1072133"/>
            <a:ext cx="32327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Ungeeignete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Schriftstücke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6236" y="1753870"/>
            <a:ext cx="475297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285A"/>
                </a:solidFill>
                <a:latin typeface="Arial"/>
                <a:cs typeface="Arial"/>
              </a:rPr>
              <a:t>(Behörden-</a:t>
            </a:r>
            <a:r>
              <a:rPr sz="2000" b="1" spc="-10" dirty="0">
                <a:solidFill>
                  <a:srgbClr val="00285A"/>
                </a:solidFill>
                <a:latin typeface="Arial"/>
                <a:cs typeface="Arial"/>
              </a:rPr>
              <a:t>)Briefe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Fachbegriffe,</a:t>
            </a:r>
            <a:r>
              <a:rPr sz="2000" spc="-9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lange</a:t>
            </a:r>
            <a:r>
              <a:rPr sz="20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285A"/>
                </a:solidFill>
                <a:latin typeface="Arial"/>
                <a:cs typeface="Arial"/>
              </a:rPr>
              <a:t>Sätze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285A"/>
                </a:solidFill>
                <a:latin typeface="Arial"/>
                <a:cs typeface="Arial"/>
              </a:rPr>
              <a:t>Zeitungsartikel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Informationsdichte,</a:t>
            </a:r>
            <a:r>
              <a:rPr sz="2000" spc="-8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Komposita,</a:t>
            </a:r>
            <a:r>
              <a:rPr sz="20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Umbrüche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6236" y="3583051"/>
            <a:ext cx="3688079" cy="1173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285A"/>
                </a:solidFill>
                <a:latin typeface="Arial"/>
                <a:cs typeface="Arial"/>
              </a:rPr>
              <a:t>Flyer/Broschüren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Layout,</a:t>
            </a:r>
            <a:r>
              <a:rPr sz="20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Infos,</a:t>
            </a:r>
            <a:r>
              <a:rPr sz="20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Schriftarten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69"/>
              </a:spcBef>
            </a:pPr>
            <a:r>
              <a:rPr sz="2800" spc="-10" dirty="0">
                <a:solidFill>
                  <a:srgbClr val="00285A"/>
                </a:solidFill>
                <a:latin typeface="Times New Roman"/>
                <a:cs typeface="Times New Roman"/>
              </a:rPr>
              <a:t>Italien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6236" y="5412435"/>
            <a:ext cx="40392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285A"/>
                </a:solidFill>
                <a:latin typeface="Arial"/>
                <a:cs typeface="Arial"/>
              </a:rPr>
              <a:t>Grundschulmaterial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Themen</a:t>
            </a:r>
            <a:r>
              <a:rPr sz="20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2000" spc="-1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Ansprache</a:t>
            </a:r>
            <a:r>
              <a:rPr sz="20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unpassend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5213" y="4304538"/>
            <a:ext cx="8235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80" dirty="0">
                <a:solidFill>
                  <a:srgbClr val="00285A"/>
                </a:solidFill>
                <a:latin typeface="ZWAdobeF"/>
                <a:cs typeface="ZWAdobeF"/>
              </a:rPr>
              <a:t>I</a:t>
            </a:r>
            <a:r>
              <a:rPr sz="2800" spc="-180" dirty="0">
                <a:solidFill>
                  <a:srgbClr val="00285A"/>
                </a:solidFill>
                <a:latin typeface="Arial"/>
                <a:cs typeface="Arial"/>
              </a:rPr>
              <a:t>talien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2226" y="4304538"/>
            <a:ext cx="1064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285A"/>
                </a:solidFill>
                <a:latin typeface="Bauhaus 93"/>
                <a:cs typeface="Bauhaus 93"/>
              </a:rPr>
              <a:t>Italien</a:t>
            </a:r>
            <a:endParaRPr sz="2800">
              <a:latin typeface="Bauhaus 93"/>
              <a:cs typeface="Bauhaus 93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045" y="1835111"/>
            <a:ext cx="798779" cy="5112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3856" y="261111"/>
            <a:ext cx="2678582" cy="27472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485" y="2619737"/>
            <a:ext cx="1321009" cy="80656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7737" y="3563746"/>
            <a:ext cx="873168" cy="9392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254" y="5073446"/>
            <a:ext cx="1431925" cy="1058887"/>
          </a:xfrm>
          <a:prstGeom prst="rect">
            <a:avLst/>
          </a:prstGeom>
        </p:spPr>
      </p:pic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AFDB1D84-C4AF-73D8-A2BB-5BBAFDF5E9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13</a:t>
            </a:fld>
            <a:endParaRPr lang="de-DE"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535" y="1072133"/>
            <a:ext cx="1765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Arial"/>
                <a:cs typeface="Arial"/>
              </a:rPr>
              <a:t>Fehlertoleranz</a:t>
            </a:r>
          </a:p>
        </p:txBody>
      </p:sp>
      <p:sp>
        <p:nvSpPr>
          <p:cNvPr id="3" name="object 3"/>
          <p:cNvSpPr/>
          <p:nvPr/>
        </p:nvSpPr>
        <p:spPr>
          <a:xfrm>
            <a:off x="437464" y="2171700"/>
            <a:ext cx="8344534" cy="3047365"/>
          </a:xfrm>
          <a:custGeom>
            <a:avLst/>
            <a:gdLst/>
            <a:ahLst/>
            <a:cxnLst/>
            <a:rect l="l" t="t" r="r" b="b"/>
            <a:pathLst>
              <a:path w="8344534" h="3047365">
                <a:moveTo>
                  <a:pt x="0" y="3046984"/>
                </a:moveTo>
                <a:lnTo>
                  <a:pt x="8344534" y="3046984"/>
                </a:lnTo>
                <a:lnTo>
                  <a:pt x="8344534" y="0"/>
                </a:lnTo>
                <a:lnTo>
                  <a:pt x="0" y="0"/>
                </a:lnTo>
                <a:lnTo>
                  <a:pt x="0" y="3046984"/>
                </a:lnTo>
                <a:close/>
              </a:path>
            </a:pathLst>
          </a:custGeom>
          <a:ln w="9525">
            <a:solidFill>
              <a:srgbClr val="0028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6432" y="1613662"/>
            <a:ext cx="6790055" cy="3538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Frustration:</a:t>
            </a:r>
            <a:r>
              <a:rPr sz="2000" spc="-7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ab ca.</a:t>
            </a:r>
            <a:r>
              <a:rPr sz="20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5 Fehler</a:t>
            </a:r>
            <a:r>
              <a:rPr sz="20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pro</a:t>
            </a:r>
            <a:r>
              <a:rPr sz="20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hundert</a:t>
            </a:r>
            <a:r>
              <a:rPr sz="20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Wörter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Sportschuhe</a:t>
            </a:r>
            <a:endParaRPr sz="1600">
              <a:latin typeface="Arial"/>
              <a:cs typeface="Arial"/>
            </a:endParaRPr>
          </a:p>
          <a:p>
            <a:pPr marL="12700" marR="912494">
              <a:lnSpc>
                <a:spcPct val="100000"/>
              </a:lnSpc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Lena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möchte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gesund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fit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bleiben.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will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mehr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Sport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machen.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Lena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will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u="heavy" dirty="0">
                <a:solidFill>
                  <a:srgbClr val="00285A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joggen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.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Dazu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braucht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nur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ein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Paar</a:t>
            </a:r>
            <a:r>
              <a:rPr sz="16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Sportschuhe.</a:t>
            </a:r>
            <a:endParaRPr sz="1600">
              <a:latin typeface="Arial"/>
              <a:cs typeface="Arial"/>
            </a:endParaRPr>
          </a:p>
          <a:p>
            <a:pPr marL="12700" marR="1019810">
              <a:lnSpc>
                <a:spcPct val="100000"/>
              </a:lnSpc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Das</a:t>
            </a:r>
            <a:r>
              <a:rPr sz="1600" spc="-114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Angebot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im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Sportgeschäft</a:t>
            </a:r>
            <a:r>
              <a:rPr sz="16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ist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riesig.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Zum</a:t>
            </a:r>
            <a:r>
              <a:rPr sz="16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Glück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kommt</a:t>
            </a:r>
            <a:r>
              <a:rPr sz="1600" spc="-20" dirty="0">
                <a:solidFill>
                  <a:srgbClr val="00285A"/>
                </a:solidFill>
                <a:latin typeface="Arial"/>
                <a:cs typeface="Arial"/>
              </a:rPr>
              <a:t> eine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Verkäuferin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zu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ihr.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fragt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Lena,</a:t>
            </a:r>
            <a:r>
              <a:rPr sz="16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wie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oft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joggt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wo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sie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laufen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will.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Verkäuferin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zeigt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ihr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zwei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Modelle: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„Runner“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 und</a:t>
            </a:r>
            <a:endParaRPr sz="1600">
              <a:latin typeface="Arial"/>
              <a:cs typeface="Arial"/>
            </a:endParaRPr>
          </a:p>
          <a:p>
            <a:pPr marL="12700" marR="1310005">
              <a:lnSpc>
                <a:spcPct val="100000"/>
              </a:lnSpc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„Fitness“.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600" spc="-8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Verkäuferin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empfiehlt:</a:t>
            </a:r>
            <a:r>
              <a:rPr sz="1600" spc="-8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„Sportschuhe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müssen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genau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passen.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Deshalb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sollten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Schuhe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a</a:t>
            </a:r>
            <a:r>
              <a:rPr sz="1600" u="heavy" spc="-10" dirty="0">
                <a:solidFill>
                  <a:srgbClr val="00285A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nprobieren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.“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Lena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probiert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beide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Paare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an.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Das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Modell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„Runner“</a:t>
            </a:r>
            <a:r>
              <a:rPr sz="16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drückt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am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rechten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285A"/>
                </a:solidFill>
                <a:latin typeface="Arial"/>
                <a:cs typeface="Arial"/>
              </a:rPr>
              <a:t>Zeh.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Aber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das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andere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Modell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passt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genau.</a:t>
            </a:r>
            <a:endParaRPr sz="1600">
              <a:latin typeface="Arial"/>
              <a:cs typeface="Arial"/>
            </a:endParaRPr>
          </a:p>
          <a:p>
            <a:pPr marL="12700" marR="607695">
              <a:lnSpc>
                <a:spcPct val="100000"/>
              </a:lnSpc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Schuhe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gefallen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Lena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gut.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bedankt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sich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für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Beratung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und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bezahlt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an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der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Kasse.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4255" y="2927604"/>
            <a:ext cx="5394960" cy="2024380"/>
            <a:chOff x="524255" y="2927604"/>
            <a:chExt cx="5394960" cy="20243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9783" y="2927604"/>
              <a:ext cx="713231" cy="1112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255" y="3401568"/>
              <a:ext cx="1033272" cy="1112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7270" y="3437509"/>
              <a:ext cx="948690" cy="0"/>
            </a:xfrm>
            <a:custGeom>
              <a:avLst/>
              <a:gdLst/>
              <a:ahLst/>
              <a:cxnLst/>
              <a:rect l="l" t="t" r="r" b="b"/>
              <a:pathLst>
                <a:path w="948690">
                  <a:moveTo>
                    <a:pt x="0" y="0"/>
                  </a:moveTo>
                  <a:lnTo>
                    <a:pt x="94822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7071" y="4130040"/>
              <a:ext cx="1152144" cy="1112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8355" y="4207764"/>
              <a:ext cx="451104" cy="2697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95600" y="4241800"/>
              <a:ext cx="355600" cy="161290"/>
            </a:xfrm>
            <a:custGeom>
              <a:avLst/>
              <a:gdLst/>
              <a:ahLst/>
              <a:cxnLst/>
              <a:rect l="l" t="t" r="r" b="b"/>
              <a:pathLst>
                <a:path w="355600" h="161289">
                  <a:moveTo>
                    <a:pt x="0" y="160908"/>
                  </a:moveTo>
                  <a:lnTo>
                    <a:pt x="35560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5848" y="4440936"/>
              <a:ext cx="451103" cy="2682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03600" y="4474591"/>
              <a:ext cx="355600" cy="161290"/>
            </a:xfrm>
            <a:custGeom>
              <a:avLst/>
              <a:gdLst/>
              <a:ahLst/>
              <a:cxnLst/>
              <a:rect l="l" t="t" r="r" b="b"/>
              <a:pathLst>
                <a:path w="355600" h="161289">
                  <a:moveTo>
                    <a:pt x="0" y="160908"/>
                  </a:moveTo>
                  <a:lnTo>
                    <a:pt x="35560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0067" y="4681727"/>
              <a:ext cx="452628" cy="2697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78708" y="4715891"/>
              <a:ext cx="355600" cy="161290"/>
            </a:xfrm>
            <a:custGeom>
              <a:avLst/>
              <a:gdLst/>
              <a:ahLst/>
              <a:cxnLst/>
              <a:rect l="l" t="t" r="r" b="b"/>
              <a:pathLst>
                <a:path w="355600" h="161289">
                  <a:moveTo>
                    <a:pt x="0" y="160908"/>
                  </a:moveTo>
                  <a:lnTo>
                    <a:pt x="35560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67027" y="5529071"/>
            <a:ext cx="4061460" cy="603885"/>
            <a:chOff x="1367027" y="5529071"/>
            <a:chExt cx="4061460" cy="60388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9216" y="5529071"/>
              <a:ext cx="4049274" cy="6035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7027" y="5603747"/>
              <a:ext cx="4032504" cy="51206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13890" y="5537199"/>
              <a:ext cx="3979545" cy="537845"/>
            </a:xfrm>
            <a:custGeom>
              <a:avLst/>
              <a:gdLst/>
              <a:ahLst/>
              <a:cxnLst/>
              <a:rect l="l" t="t" r="r" b="b"/>
              <a:pathLst>
                <a:path w="3979545" h="537845">
                  <a:moveTo>
                    <a:pt x="0" y="89611"/>
                  </a:moveTo>
                  <a:lnTo>
                    <a:pt x="7044" y="54735"/>
                  </a:lnTo>
                  <a:lnTo>
                    <a:pt x="26257" y="26250"/>
                  </a:lnTo>
                  <a:lnTo>
                    <a:pt x="54756" y="7043"/>
                  </a:lnTo>
                  <a:lnTo>
                    <a:pt x="89662" y="0"/>
                  </a:lnTo>
                  <a:lnTo>
                    <a:pt x="3889756" y="0"/>
                  </a:lnTo>
                  <a:lnTo>
                    <a:pt x="3924661" y="7043"/>
                  </a:lnTo>
                  <a:lnTo>
                    <a:pt x="3953160" y="26250"/>
                  </a:lnTo>
                  <a:lnTo>
                    <a:pt x="3972373" y="54735"/>
                  </a:lnTo>
                  <a:lnTo>
                    <a:pt x="3979418" y="89611"/>
                  </a:lnTo>
                  <a:lnTo>
                    <a:pt x="3979418" y="448030"/>
                  </a:lnTo>
                  <a:lnTo>
                    <a:pt x="3972373" y="482904"/>
                  </a:lnTo>
                  <a:lnTo>
                    <a:pt x="3953160" y="511384"/>
                  </a:lnTo>
                  <a:lnTo>
                    <a:pt x="3924661" y="530587"/>
                  </a:lnTo>
                  <a:lnTo>
                    <a:pt x="3889756" y="537629"/>
                  </a:lnTo>
                  <a:lnTo>
                    <a:pt x="89662" y="537629"/>
                  </a:lnTo>
                  <a:lnTo>
                    <a:pt x="54756" y="530587"/>
                  </a:lnTo>
                  <a:lnTo>
                    <a:pt x="26257" y="511384"/>
                  </a:lnTo>
                  <a:lnTo>
                    <a:pt x="7044" y="482904"/>
                  </a:lnTo>
                  <a:lnTo>
                    <a:pt x="0" y="448030"/>
                  </a:lnTo>
                  <a:lnTo>
                    <a:pt x="0" y="89611"/>
                  </a:lnTo>
                  <a:close/>
                </a:path>
              </a:pathLst>
            </a:custGeom>
            <a:ln w="3175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76373" y="5668162"/>
            <a:ext cx="1478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Wortauslassung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26890" y="5668162"/>
            <a:ext cx="1364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8309" algn="l"/>
              </a:tabLst>
            </a:pPr>
            <a:r>
              <a:rPr sz="1600" u="heavy" dirty="0">
                <a:solidFill>
                  <a:srgbClr val="00285A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Verlesung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01139" y="5705855"/>
            <a:ext cx="2796540" cy="269875"/>
            <a:chOff x="1501139" y="5705855"/>
            <a:chExt cx="2796540" cy="26987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1139" y="5705855"/>
              <a:ext cx="451103" cy="26974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549399" y="5740399"/>
              <a:ext cx="355600" cy="161290"/>
            </a:xfrm>
            <a:custGeom>
              <a:avLst/>
              <a:gdLst/>
              <a:ahLst/>
              <a:cxnLst/>
              <a:rect l="l" t="t" r="r" b="b"/>
              <a:pathLst>
                <a:path w="355600" h="161289">
                  <a:moveTo>
                    <a:pt x="0" y="160870"/>
                  </a:moveTo>
                  <a:lnTo>
                    <a:pt x="35560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6283" y="5861303"/>
              <a:ext cx="501396" cy="111252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0662" y="734047"/>
            <a:ext cx="1354771" cy="1236992"/>
          </a:xfrm>
          <a:prstGeom prst="rect">
            <a:avLst/>
          </a:prstGeom>
        </p:spPr>
      </p:pic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F65FDA32-7CDB-2E04-8A81-741D009A95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14</a:t>
            </a:fld>
            <a:endParaRPr lang="de-DE"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3519678"/>
            <a:ext cx="406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phonologische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Bewusstheit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1375" y="3519678"/>
            <a:ext cx="40208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00285A"/>
                </a:solidFill>
                <a:latin typeface="Arial"/>
                <a:cs typeface="Arial"/>
              </a:rPr>
              <a:t>Reis</a:t>
            </a:r>
            <a:r>
              <a:rPr sz="2400" i="1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285A"/>
                </a:solidFill>
                <a:latin typeface="Arial"/>
                <a:cs typeface="Arial"/>
              </a:rPr>
              <a:t>→</a:t>
            </a:r>
            <a:r>
              <a:rPr sz="2400" i="1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00285A"/>
                </a:solidFill>
                <a:latin typeface="Arial"/>
                <a:cs typeface="Arial"/>
              </a:rPr>
              <a:t>Eis</a:t>
            </a:r>
            <a:endParaRPr sz="2400">
              <a:latin typeface="Arial"/>
              <a:cs typeface="Arial"/>
            </a:endParaRPr>
          </a:p>
          <a:p>
            <a:pPr marL="12700" marR="5080" indent="457200">
              <a:lnSpc>
                <a:spcPct val="250000"/>
              </a:lnSpc>
              <a:tabLst>
                <a:tab pos="1028065" algn="l"/>
                <a:tab pos="1534795" algn="l"/>
                <a:tab pos="2040255" algn="l"/>
                <a:tab pos="2446020" algn="l"/>
                <a:tab pos="2951480" algn="l"/>
                <a:tab pos="3457575" algn="l"/>
              </a:tabLst>
            </a:pPr>
            <a:r>
              <a:rPr sz="2400" i="1" spc="-50" dirty="0">
                <a:solidFill>
                  <a:srgbClr val="00285A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00285A"/>
                </a:solidFill>
                <a:latin typeface="Arial"/>
                <a:cs typeface="Arial"/>
              </a:rPr>
              <a:t>	</a:t>
            </a:r>
            <a:r>
              <a:rPr sz="2400" i="1" spc="-50" dirty="0">
                <a:solidFill>
                  <a:srgbClr val="00285A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00285A"/>
                </a:solidFill>
                <a:latin typeface="Arial"/>
                <a:cs typeface="Arial"/>
              </a:rPr>
              <a:t>	</a:t>
            </a:r>
            <a:r>
              <a:rPr sz="2400" i="1" spc="-50" dirty="0">
                <a:solidFill>
                  <a:srgbClr val="00285A"/>
                </a:solidFill>
                <a:latin typeface="Arial"/>
                <a:cs typeface="Arial"/>
              </a:rPr>
              <a:t>u</a:t>
            </a:r>
            <a:r>
              <a:rPr sz="2400" i="1" dirty="0">
                <a:solidFill>
                  <a:srgbClr val="00285A"/>
                </a:solidFill>
                <a:latin typeface="Arial"/>
                <a:cs typeface="Arial"/>
              </a:rPr>
              <a:t>	</a:t>
            </a:r>
            <a:r>
              <a:rPr sz="2400" i="1" spc="-50" dirty="0">
                <a:solidFill>
                  <a:srgbClr val="00285A"/>
                </a:solidFill>
                <a:latin typeface="Arial"/>
                <a:cs typeface="Arial"/>
              </a:rPr>
              <a:t>l</a:t>
            </a:r>
            <a:r>
              <a:rPr sz="2400" i="1" dirty="0">
                <a:solidFill>
                  <a:srgbClr val="00285A"/>
                </a:solidFill>
                <a:latin typeface="Arial"/>
                <a:cs typeface="Arial"/>
              </a:rPr>
              <a:t>	</a:t>
            </a:r>
            <a:r>
              <a:rPr sz="2400" i="1" spc="-50" dirty="0">
                <a:solidFill>
                  <a:srgbClr val="00285A"/>
                </a:solidFill>
                <a:latin typeface="Arial"/>
                <a:cs typeface="Arial"/>
              </a:rPr>
              <a:t>a</a:t>
            </a:r>
            <a:r>
              <a:rPr sz="2400" i="1" dirty="0">
                <a:solidFill>
                  <a:srgbClr val="00285A"/>
                </a:solidFill>
                <a:latin typeface="Arial"/>
                <a:cs typeface="Arial"/>
              </a:rPr>
              <a:t>	</a:t>
            </a:r>
            <a:r>
              <a:rPr sz="2400" i="1" spc="-50" dirty="0">
                <a:solidFill>
                  <a:srgbClr val="00285A"/>
                </a:solidFill>
                <a:latin typeface="Arial"/>
                <a:cs typeface="Arial"/>
              </a:rPr>
              <a:t>n</a:t>
            </a:r>
            <a:r>
              <a:rPr sz="2400" i="1" dirty="0">
                <a:solidFill>
                  <a:srgbClr val="00285A"/>
                </a:solidFill>
                <a:latin typeface="Arial"/>
                <a:cs typeface="Arial"/>
              </a:rPr>
              <a:t>	</a:t>
            </a:r>
            <a:r>
              <a:rPr sz="2400" i="1" spc="-50" dirty="0">
                <a:solidFill>
                  <a:srgbClr val="00285A"/>
                </a:solidFill>
                <a:latin typeface="Arial"/>
                <a:cs typeface="Arial"/>
              </a:rPr>
              <a:t>d </a:t>
            </a:r>
            <a:r>
              <a:rPr sz="2400" i="1" spc="-10" dirty="0">
                <a:solidFill>
                  <a:srgbClr val="00285A"/>
                </a:solidFill>
                <a:latin typeface="Arial"/>
                <a:cs typeface="Arial"/>
              </a:rPr>
              <a:t>Klausurtagungsterminabfrage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510360"/>
            <a:ext cx="6885940" cy="148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9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7D9C"/>
                </a:solidFill>
                <a:latin typeface="Arial"/>
                <a:cs typeface="Arial"/>
              </a:rPr>
              <a:t>Entwicklung von</a:t>
            </a:r>
            <a:r>
              <a:rPr sz="2400" spc="-30" dirty="0">
                <a:solidFill>
                  <a:srgbClr val="667D9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7D9C"/>
                </a:solidFill>
                <a:latin typeface="Arial"/>
                <a:cs typeface="Arial"/>
              </a:rPr>
              <a:t>Lesekompetenzen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logographische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Strategie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4434332"/>
            <a:ext cx="3556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alphabetische</a:t>
            </a:r>
            <a:r>
              <a:rPr sz="2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Strategie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348732"/>
            <a:ext cx="3861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orthographische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Strategie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6495" y="1484883"/>
            <a:ext cx="3713733" cy="278523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7639" y="915161"/>
            <a:ext cx="8148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17375E"/>
                </a:solidFill>
                <a:latin typeface="Arial"/>
                <a:cs typeface="Arial"/>
              </a:rPr>
              <a:t>Das</a:t>
            </a:r>
            <a:r>
              <a:rPr sz="2400" b="1" i="1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b="1" i="1" spc="-40" dirty="0">
                <a:solidFill>
                  <a:srgbClr val="17375E"/>
                </a:solidFill>
                <a:latin typeface="Arial"/>
                <a:cs typeface="Arial"/>
              </a:rPr>
              <a:t>DVV-</a:t>
            </a:r>
            <a:r>
              <a:rPr sz="2400" b="1" i="1" spc="-10" dirty="0">
                <a:solidFill>
                  <a:srgbClr val="17375E"/>
                </a:solidFill>
                <a:latin typeface="Arial"/>
                <a:cs typeface="Arial"/>
              </a:rPr>
              <a:t>Rahmencurriculum</a:t>
            </a:r>
            <a:r>
              <a:rPr sz="2400" b="1" i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17375E"/>
                </a:solidFill>
                <a:latin typeface="Arial"/>
                <a:cs typeface="Arial"/>
              </a:rPr>
              <a:t>Lesen</a:t>
            </a:r>
            <a:r>
              <a:rPr sz="2400" b="1" i="1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75E"/>
                </a:solidFill>
                <a:latin typeface="Arial"/>
                <a:cs typeface="Arial"/>
              </a:rPr>
              <a:t>–</a:t>
            </a:r>
            <a:r>
              <a:rPr sz="2400" i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7375E"/>
                </a:solidFill>
                <a:latin typeface="Arial"/>
                <a:cs typeface="Arial"/>
              </a:rPr>
              <a:t>Cornelia</a:t>
            </a:r>
            <a:r>
              <a:rPr sz="2400" i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17375E"/>
                </a:solidFill>
                <a:latin typeface="Arial"/>
                <a:cs typeface="Arial"/>
              </a:rPr>
              <a:t>Rosebrock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9C64B0F-F2A5-4D81-C265-C506ED3FF8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15</a:t>
            </a:fld>
            <a:endParaRPr lang="de-DE"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864" y="5901565"/>
            <a:ext cx="755124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(Quelle: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Valtin,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Renate: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Lesen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Schreiben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lernen.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00285A"/>
                </a:solidFill>
                <a:latin typeface="Arial"/>
                <a:cs typeface="Arial"/>
              </a:rPr>
              <a:t>Komplexe</a:t>
            </a:r>
            <a:r>
              <a:rPr sz="1400" spc="-9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00285A"/>
                </a:solidFill>
                <a:latin typeface="Arial"/>
                <a:cs typeface="Arial"/>
              </a:rPr>
              <a:t>Anforderunge</a:t>
            </a:r>
            <a:r>
              <a:rPr lang="de-DE" sz="1400" spc="-10" dirty="0">
                <a:solidFill>
                  <a:srgbClr val="00285A"/>
                </a:solidFill>
                <a:latin typeface="Arial"/>
                <a:cs typeface="Arial"/>
              </a:rPr>
              <a:t>n und individuelle </a:t>
            </a:r>
            <a:r>
              <a:rPr sz="1400" dirty="0" err="1">
                <a:solidFill>
                  <a:srgbClr val="00285A"/>
                </a:solidFill>
                <a:latin typeface="Arial"/>
                <a:cs typeface="Arial"/>
              </a:rPr>
              <a:t>Lernwege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.</a:t>
            </a:r>
            <a:r>
              <a:rPr sz="1400" spc="-7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In:</a:t>
            </a:r>
            <a:r>
              <a:rPr sz="1400" spc="-10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Aufwachsen.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Reihe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Schüler,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Friedrich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Verlag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2004.)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3760" y="1234820"/>
            <a:ext cx="48107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67D9C"/>
                </a:solidFill>
                <a:latin typeface="Arial"/>
                <a:cs typeface="Arial"/>
              </a:rPr>
              <a:t>Bsiepeil</a:t>
            </a:r>
            <a:r>
              <a:rPr sz="3200" b="1" spc="-45" dirty="0">
                <a:solidFill>
                  <a:srgbClr val="667D9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67D9C"/>
                </a:solidFill>
                <a:latin typeface="Arial"/>
                <a:cs typeface="Arial"/>
              </a:rPr>
              <a:t>Sichwtrotcshatz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535" y="2600325"/>
            <a:ext cx="8042909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„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Afugrnud</a:t>
            </a:r>
            <a:r>
              <a:rPr sz="2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enier</a:t>
            </a:r>
            <a:r>
              <a:rPr sz="2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Sduite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an</a:t>
            </a:r>
            <a:r>
              <a:rPr sz="2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enier</a:t>
            </a:r>
            <a:r>
              <a:rPr sz="2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elingsheen</a:t>
            </a:r>
            <a:r>
              <a:rPr sz="2400" spc="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Uvnirestäit</a:t>
            </a:r>
            <a:r>
              <a:rPr sz="2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285A"/>
                </a:solidFill>
                <a:latin typeface="Arial"/>
                <a:cs typeface="Arial"/>
              </a:rPr>
              <a:t>ist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es</a:t>
            </a:r>
            <a:r>
              <a:rPr sz="2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eagl,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wlehcer</a:t>
            </a:r>
            <a:r>
              <a:rPr sz="2400" spc="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Rienhnelfoge</a:t>
            </a:r>
            <a:r>
              <a:rPr sz="2400" spc="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Bcuhtsbaen</a:t>
            </a:r>
            <a:r>
              <a:rPr sz="2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eniem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Wrot</a:t>
            </a:r>
            <a:r>
              <a:rPr sz="2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sethen.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Das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enizg</a:t>
            </a:r>
            <a:r>
              <a:rPr sz="2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wcihitge dbaei ist,</a:t>
            </a:r>
            <a:r>
              <a:rPr sz="2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dsas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der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estre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ltzete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Bcuhtsbae</a:t>
            </a:r>
            <a:r>
              <a:rPr sz="2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am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rcihgiten Paltz</a:t>
            </a:r>
            <a:r>
              <a:rPr sz="2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snid.</a:t>
            </a:r>
            <a:r>
              <a:rPr sz="2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Der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Rset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knan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ttolaer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Bölsdinn</a:t>
            </a:r>
            <a:r>
              <a:rPr sz="2400" spc="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sein,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du</a:t>
            </a:r>
            <a:r>
              <a:rPr sz="2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knasnt</a:t>
            </a:r>
            <a:r>
              <a:rPr sz="2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es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torztedm</a:t>
            </a:r>
            <a:r>
              <a:rPr sz="2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onhe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Porbelme</a:t>
            </a:r>
            <a:r>
              <a:rPr sz="2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lseen.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Das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ghet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dseahlb, weil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wir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nchit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Bcuhtsbae</a:t>
            </a:r>
            <a:r>
              <a:rPr sz="2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für</a:t>
            </a:r>
            <a:r>
              <a:rPr sz="2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Bhcutbase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enizlen</a:t>
            </a:r>
            <a:r>
              <a:rPr sz="2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lseen,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snodren</a:t>
            </a:r>
            <a:r>
              <a:rPr sz="2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85A"/>
                </a:solidFill>
                <a:latin typeface="Arial"/>
                <a:cs typeface="Arial"/>
              </a:rPr>
              <a:t>Wröetr</a:t>
            </a:r>
            <a:r>
              <a:rPr sz="2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285A"/>
                </a:solidFill>
                <a:latin typeface="Arial"/>
                <a:cs typeface="Arial"/>
              </a:rPr>
              <a:t>als </a:t>
            </a:r>
            <a:r>
              <a:rPr sz="2400" spc="-10" dirty="0">
                <a:solidFill>
                  <a:srgbClr val="00285A"/>
                </a:solidFill>
                <a:latin typeface="Arial"/>
                <a:cs typeface="Arial"/>
              </a:rPr>
              <a:t>Gnaezs.“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842C03-AC68-B44B-2B34-1808D85C125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16</a:t>
            </a:fld>
            <a:endParaRPr lang="de-DE"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535" y="1072133"/>
            <a:ext cx="2252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Motivation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klären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50" dirty="0">
                <a:latin typeface="Arial"/>
                <a:cs typeface="Arial"/>
              </a:rPr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535" y="1620469"/>
            <a:ext cx="7996555" cy="3613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285A"/>
                </a:solidFill>
                <a:latin typeface="Arial"/>
                <a:cs typeface="Arial"/>
              </a:rPr>
              <a:t>Step-</a:t>
            </a:r>
            <a:r>
              <a:rPr sz="2000" b="1" spc="-20" dirty="0">
                <a:solidFill>
                  <a:srgbClr val="00285A"/>
                </a:solidFill>
                <a:latin typeface="Arial"/>
                <a:cs typeface="Arial"/>
              </a:rPr>
              <a:t>by-Step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Individuell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abklären,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welche</a:t>
            </a:r>
            <a:r>
              <a:rPr sz="18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Motivation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vorliegt:</a:t>
            </a:r>
            <a:endParaRPr sz="1800">
              <a:latin typeface="Arial"/>
              <a:cs typeface="Arial"/>
            </a:endParaRPr>
          </a:p>
          <a:p>
            <a:pPr marL="927100" marR="2273300" lvl="1" indent="-457834">
              <a:lnSpc>
                <a:spcPct val="100000"/>
              </a:lnSpc>
              <a:spcBef>
                <a:spcPts val="434"/>
              </a:spcBef>
              <a:buAutoNum type="alphaLcPeriod"/>
              <a:tabLst>
                <a:tab pos="926465" algn="l"/>
                <a:tab pos="927735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möchte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jemand</a:t>
            </a:r>
            <a:r>
              <a:rPr sz="18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„nur“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Hilfe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beim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Bearbeiten</a:t>
            </a:r>
            <a:r>
              <a:rPr sz="18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von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Alltagsschriftstücken?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285A"/>
              </a:buClr>
              <a:buFont typeface="Arial"/>
              <a:buAutoNum type="alphaLcPeriod"/>
            </a:pPr>
            <a:endParaRPr sz="1800">
              <a:latin typeface="Arial"/>
              <a:cs typeface="Arial"/>
            </a:endParaRPr>
          </a:p>
          <a:p>
            <a:pPr marL="927100" lvl="1" indent="-457834">
              <a:lnSpc>
                <a:spcPct val="100000"/>
              </a:lnSpc>
              <a:buAutoNum type="alphaLcPeriod"/>
              <a:tabLst>
                <a:tab pos="926465" algn="l"/>
                <a:tab pos="927735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möchte</a:t>
            </a:r>
            <a:r>
              <a:rPr sz="18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jemand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wirklich</a:t>
            </a:r>
            <a:r>
              <a:rPr sz="1800" spc="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seine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Fähigkeiten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verbessern?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Beispiel</a:t>
            </a:r>
            <a:r>
              <a:rPr sz="18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für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Rüdiger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(Gerüstbauer)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 will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seine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Stundenzettel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korrekter</a:t>
            </a:r>
            <a:r>
              <a:rPr sz="16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schreiben.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muss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dort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die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Straßennamen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aufschreiben,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wo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am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Tag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jeweils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gearbeitet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hat.</a:t>
            </a:r>
            <a:r>
              <a:rPr sz="16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liest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sehr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stockend,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will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aber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zunächst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nur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dieses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konkrete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Problem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angehen.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3989" y="5306593"/>
            <a:ext cx="2838449" cy="94413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E43624-BCDB-26D5-BECF-BED48D4B54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17</a:t>
            </a:fld>
            <a:endParaRPr lang="de-DE"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Motivation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klären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535" y="1621993"/>
            <a:ext cx="769302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67335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Realistische</a:t>
            </a:r>
            <a:r>
              <a:rPr sz="18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Einschätzungen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Ziele</a:t>
            </a:r>
            <a:r>
              <a:rPr sz="18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stecken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285A"/>
              </a:buClr>
              <a:buFont typeface="Arial"/>
              <a:buAutoNum type="arabicPeriod" startAt="2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Beispiele: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„Ich</a:t>
            </a:r>
            <a:r>
              <a:rPr sz="1800" i="1" spc="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möchte</a:t>
            </a:r>
            <a:r>
              <a:rPr sz="1800" i="1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üben</a:t>
            </a:r>
            <a:r>
              <a:rPr sz="1800" i="1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Straßenschilder</a:t>
            </a:r>
            <a:r>
              <a:rPr sz="1800" i="1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zu </a:t>
            </a:r>
            <a:r>
              <a:rPr sz="1800" i="1" spc="-10" dirty="0">
                <a:solidFill>
                  <a:srgbClr val="00285A"/>
                </a:solidFill>
                <a:latin typeface="Arial"/>
                <a:cs typeface="Arial"/>
              </a:rPr>
              <a:t>lesen.“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„Ich</a:t>
            </a:r>
            <a:r>
              <a:rPr sz="1800" i="1" spc="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weiß</a:t>
            </a:r>
            <a:r>
              <a:rPr sz="1800" i="1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nie,</a:t>
            </a:r>
            <a:r>
              <a:rPr sz="1800" i="1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wann</a:t>
            </a:r>
            <a:r>
              <a:rPr sz="1800" i="1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ich</a:t>
            </a:r>
            <a:r>
              <a:rPr sz="1800" i="1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groß</a:t>
            </a:r>
            <a:r>
              <a:rPr sz="1800" i="1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oder</a:t>
            </a:r>
            <a:r>
              <a:rPr sz="1800" i="1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klein</a:t>
            </a:r>
            <a:r>
              <a:rPr sz="1800" i="1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schreiben</a:t>
            </a:r>
            <a:r>
              <a:rPr sz="1800" i="1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muss.</a:t>
            </a:r>
            <a:r>
              <a:rPr sz="1800" i="1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Das</a:t>
            </a:r>
            <a:r>
              <a:rPr sz="1800" i="1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würde</a:t>
            </a:r>
            <a:r>
              <a:rPr sz="1800" i="1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ich</a:t>
            </a:r>
            <a:r>
              <a:rPr sz="1800" i="1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00285A"/>
                </a:solidFill>
                <a:latin typeface="Arial"/>
                <a:cs typeface="Arial"/>
              </a:rPr>
              <a:t>gern </a:t>
            </a:r>
            <a:r>
              <a:rPr sz="1800" i="1" spc="-10" dirty="0">
                <a:solidFill>
                  <a:srgbClr val="00285A"/>
                </a:solidFill>
                <a:latin typeface="Arial"/>
                <a:cs typeface="Arial"/>
              </a:rPr>
              <a:t>lernen.“</a:t>
            </a:r>
            <a:endParaRPr sz="18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</a:pP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konkrete</a:t>
            </a:r>
            <a:r>
              <a:rPr sz="1800" i="1" spc="-9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285A"/>
                </a:solidFill>
                <a:latin typeface="Arial"/>
                <a:cs typeface="Arial"/>
              </a:rPr>
              <a:t>Materialien</a:t>
            </a:r>
            <a:r>
              <a:rPr sz="1800" i="1" spc="-8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00285A"/>
                </a:solidFill>
                <a:latin typeface="Arial"/>
                <a:cs typeface="Arial"/>
              </a:rPr>
              <a:t>nutzen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Bei</a:t>
            </a:r>
            <a:r>
              <a:rPr sz="18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höherem/schnelleren</a:t>
            </a:r>
            <a:r>
              <a:rPr sz="1800" spc="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Lernbedarf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zusätzlich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Regelangebot</a:t>
            </a:r>
            <a:r>
              <a:rPr sz="1800" spc="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vermitteln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(z.B.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an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vhs)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8427" y="4824984"/>
            <a:ext cx="826135" cy="594360"/>
            <a:chOff x="1138427" y="4824984"/>
            <a:chExt cx="826135" cy="594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8427" y="4824984"/>
              <a:ext cx="826008" cy="5943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81696" y="4973179"/>
              <a:ext cx="486409" cy="257175"/>
            </a:xfrm>
            <a:custGeom>
              <a:avLst/>
              <a:gdLst/>
              <a:ahLst/>
              <a:cxnLst/>
              <a:rect l="l" t="t" r="r" b="b"/>
              <a:pathLst>
                <a:path w="486410" h="257175">
                  <a:moveTo>
                    <a:pt x="372501" y="128347"/>
                  </a:moveTo>
                  <a:lnTo>
                    <a:pt x="243370" y="203721"/>
                  </a:lnTo>
                  <a:lnTo>
                    <a:pt x="234904" y="211224"/>
                  </a:lnTo>
                  <a:lnTo>
                    <a:pt x="230130" y="221073"/>
                  </a:lnTo>
                  <a:lnTo>
                    <a:pt x="229404" y="231993"/>
                  </a:lnTo>
                  <a:lnTo>
                    <a:pt x="233083" y="242710"/>
                  </a:lnTo>
                  <a:lnTo>
                    <a:pt x="240641" y="251229"/>
                  </a:lnTo>
                  <a:lnTo>
                    <a:pt x="250497" y="255998"/>
                  </a:lnTo>
                  <a:lnTo>
                    <a:pt x="261425" y="256694"/>
                  </a:lnTo>
                  <a:lnTo>
                    <a:pt x="272199" y="252997"/>
                  </a:lnTo>
                  <a:lnTo>
                    <a:pt x="436916" y="156985"/>
                  </a:lnTo>
                  <a:lnTo>
                    <a:pt x="429171" y="156985"/>
                  </a:lnTo>
                  <a:lnTo>
                    <a:pt x="429171" y="153048"/>
                  </a:lnTo>
                  <a:lnTo>
                    <a:pt x="414820" y="153048"/>
                  </a:lnTo>
                  <a:lnTo>
                    <a:pt x="372501" y="128347"/>
                  </a:lnTo>
                  <a:close/>
                </a:path>
                <a:path w="486410" h="257175">
                  <a:moveTo>
                    <a:pt x="323655" y="99835"/>
                  </a:moveTo>
                  <a:lnTo>
                    <a:pt x="0" y="99835"/>
                  </a:lnTo>
                  <a:lnTo>
                    <a:pt x="0" y="156985"/>
                  </a:lnTo>
                  <a:lnTo>
                    <a:pt x="323438" y="156985"/>
                  </a:lnTo>
                  <a:lnTo>
                    <a:pt x="372501" y="128347"/>
                  </a:lnTo>
                  <a:lnTo>
                    <a:pt x="323655" y="99835"/>
                  </a:lnTo>
                  <a:close/>
                </a:path>
                <a:path w="486410" h="257175">
                  <a:moveTo>
                    <a:pt x="436966" y="99835"/>
                  </a:moveTo>
                  <a:lnTo>
                    <a:pt x="429171" y="99835"/>
                  </a:lnTo>
                  <a:lnTo>
                    <a:pt x="429171" y="156985"/>
                  </a:lnTo>
                  <a:lnTo>
                    <a:pt x="436916" y="156985"/>
                  </a:lnTo>
                  <a:lnTo>
                    <a:pt x="485940" y="128410"/>
                  </a:lnTo>
                  <a:lnTo>
                    <a:pt x="436966" y="99835"/>
                  </a:lnTo>
                  <a:close/>
                </a:path>
                <a:path w="486410" h="257175">
                  <a:moveTo>
                    <a:pt x="414820" y="103645"/>
                  </a:moveTo>
                  <a:lnTo>
                    <a:pt x="372501" y="128347"/>
                  </a:lnTo>
                  <a:lnTo>
                    <a:pt x="414820" y="153048"/>
                  </a:lnTo>
                  <a:lnTo>
                    <a:pt x="414820" y="103645"/>
                  </a:lnTo>
                  <a:close/>
                </a:path>
                <a:path w="486410" h="257175">
                  <a:moveTo>
                    <a:pt x="429171" y="103645"/>
                  </a:moveTo>
                  <a:lnTo>
                    <a:pt x="414820" y="103645"/>
                  </a:lnTo>
                  <a:lnTo>
                    <a:pt x="414820" y="153048"/>
                  </a:lnTo>
                  <a:lnTo>
                    <a:pt x="429171" y="153048"/>
                  </a:lnTo>
                  <a:lnTo>
                    <a:pt x="429171" y="103645"/>
                  </a:lnTo>
                  <a:close/>
                </a:path>
                <a:path w="486410" h="257175">
                  <a:moveTo>
                    <a:pt x="261425" y="0"/>
                  </a:moveTo>
                  <a:lnTo>
                    <a:pt x="250497" y="696"/>
                  </a:lnTo>
                  <a:lnTo>
                    <a:pt x="240641" y="5464"/>
                  </a:lnTo>
                  <a:lnTo>
                    <a:pt x="233083" y="13983"/>
                  </a:lnTo>
                  <a:lnTo>
                    <a:pt x="229404" y="24701"/>
                  </a:lnTo>
                  <a:lnTo>
                    <a:pt x="230130" y="35621"/>
                  </a:lnTo>
                  <a:lnTo>
                    <a:pt x="234904" y="45469"/>
                  </a:lnTo>
                  <a:lnTo>
                    <a:pt x="243370" y="52972"/>
                  </a:lnTo>
                  <a:lnTo>
                    <a:pt x="372501" y="128347"/>
                  </a:lnTo>
                  <a:lnTo>
                    <a:pt x="414820" y="103645"/>
                  </a:lnTo>
                  <a:lnTo>
                    <a:pt x="429171" y="103645"/>
                  </a:lnTo>
                  <a:lnTo>
                    <a:pt x="429171" y="99835"/>
                  </a:lnTo>
                  <a:lnTo>
                    <a:pt x="436966" y="99835"/>
                  </a:lnTo>
                  <a:lnTo>
                    <a:pt x="272199" y="3696"/>
                  </a:lnTo>
                  <a:lnTo>
                    <a:pt x="261425" y="0"/>
                  </a:lnTo>
                  <a:close/>
                </a:path>
              </a:pathLst>
            </a:custGeom>
            <a:solidFill>
              <a:srgbClr val="F9B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61288" y="3712464"/>
            <a:ext cx="826135" cy="594360"/>
            <a:chOff x="1161288" y="3712464"/>
            <a:chExt cx="826135" cy="5943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1288" y="3712464"/>
              <a:ext cx="826008" cy="5943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04302" y="3861040"/>
              <a:ext cx="486409" cy="257175"/>
            </a:xfrm>
            <a:custGeom>
              <a:avLst/>
              <a:gdLst/>
              <a:ahLst/>
              <a:cxnLst/>
              <a:rect l="l" t="t" r="r" b="b"/>
              <a:pathLst>
                <a:path w="486410" h="257175">
                  <a:moveTo>
                    <a:pt x="372474" y="128363"/>
                  </a:moveTo>
                  <a:lnTo>
                    <a:pt x="243370" y="203721"/>
                  </a:lnTo>
                  <a:lnTo>
                    <a:pt x="234904" y="211226"/>
                  </a:lnTo>
                  <a:lnTo>
                    <a:pt x="230130" y="221089"/>
                  </a:lnTo>
                  <a:lnTo>
                    <a:pt x="229404" y="232046"/>
                  </a:lnTo>
                  <a:lnTo>
                    <a:pt x="233083" y="242837"/>
                  </a:lnTo>
                  <a:lnTo>
                    <a:pt x="240641" y="251285"/>
                  </a:lnTo>
                  <a:lnTo>
                    <a:pt x="250497" y="256030"/>
                  </a:lnTo>
                  <a:lnTo>
                    <a:pt x="261425" y="256750"/>
                  </a:lnTo>
                  <a:lnTo>
                    <a:pt x="272199" y="253124"/>
                  </a:lnTo>
                  <a:lnTo>
                    <a:pt x="436966" y="156985"/>
                  </a:lnTo>
                  <a:lnTo>
                    <a:pt x="429171" y="156985"/>
                  </a:lnTo>
                  <a:lnTo>
                    <a:pt x="429171" y="153048"/>
                  </a:lnTo>
                  <a:lnTo>
                    <a:pt x="414820" y="153048"/>
                  </a:lnTo>
                  <a:lnTo>
                    <a:pt x="372474" y="128363"/>
                  </a:lnTo>
                  <a:close/>
                </a:path>
                <a:path w="486410" h="257175">
                  <a:moveTo>
                    <a:pt x="323539" y="99835"/>
                  </a:moveTo>
                  <a:lnTo>
                    <a:pt x="0" y="99835"/>
                  </a:lnTo>
                  <a:lnTo>
                    <a:pt x="0" y="156985"/>
                  </a:lnTo>
                  <a:lnTo>
                    <a:pt x="323438" y="156985"/>
                  </a:lnTo>
                  <a:lnTo>
                    <a:pt x="372474" y="128363"/>
                  </a:lnTo>
                  <a:lnTo>
                    <a:pt x="323539" y="99835"/>
                  </a:lnTo>
                  <a:close/>
                </a:path>
                <a:path w="486410" h="257175">
                  <a:moveTo>
                    <a:pt x="436966" y="99835"/>
                  </a:moveTo>
                  <a:lnTo>
                    <a:pt x="429171" y="99835"/>
                  </a:lnTo>
                  <a:lnTo>
                    <a:pt x="429171" y="156985"/>
                  </a:lnTo>
                  <a:lnTo>
                    <a:pt x="436966" y="156985"/>
                  </a:lnTo>
                  <a:lnTo>
                    <a:pt x="485940" y="128410"/>
                  </a:lnTo>
                  <a:lnTo>
                    <a:pt x="436966" y="99835"/>
                  </a:lnTo>
                  <a:close/>
                </a:path>
                <a:path w="486410" h="257175">
                  <a:moveTo>
                    <a:pt x="414820" y="103645"/>
                  </a:moveTo>
                  <a:lnTo>
                    <a:pt x="372474" y="128363"/>
                  </a:lnTo>
                  <a:lnTo>
                    <a:pt x="414820" y="153048"/>
                  </a:lnTo>
                  <a:lnTo>
                    <a:pt x="414820" y="103645"/>
                  </a:lnTo>
                  <a:close/>
                </a:path>
                <a:path w="486410" h="257175">
                  <a:moveTo>
                    <a:pt x="429171" y="103645"/>
                  </a:moveTo>
                  <a:lnTo>
                    <a:pt x="414820" y="103645"/>
                  </a:lnTo>
                  <a:lnTo>
                    <a:pt x="414820" y="153048"/>
                  </a:lnTo>
                  <a:lnTo>
                    <a:pt x="429171" y="153048"/>
                  </a:lnTo>
                  <a:lnTo>
                    <a:pt x="429171" y="103645"/>
                  </a:lnTo>
                  <a:close/>
                </a:path>
                <a:path w="486410" h="257175">
                  <a:moveTo>
                    <a:pt x="261425" y="0"/>
                  </a:moveTo>
                  <a:lnTo>
                    <a:pt x="250497" y="696"/>
                  </a:lnTo>
                  <a:lnTo>
                    <a:pt x="240641" y="5464"/>
                  </a:lnTo>
                  <a:lnTo>
                    <a:pt x="233083" y="13983"/>
                  </a:lnTo>
                  <a:lnTo>
                    <a:pt x="229404" y="24703"/>
                  </a:lnTo>
                  <a:lnTo>
                    <a:pt x="230130" y="35637"/>
                  </a:lnTo>
                  <a:lnTo>
                    <a:pt x="234904" y="45523"/>
                  </a:lnTo>
                  <a:lnTo>
                    <a:pt x="243370" y="53099"/>
                  </a:lnTo>
                  <a:lnTo>
                    <a:pt x="372474" y="128363"/>
                  </a:lnTo>
                  <a:lnTo>
                    <a:pt x="414820" y="103645"/>
                  </a:lnTo>
                  <a:lnTo>
                    <a:pt x="429171" y="103645"/>
                  </a:lnTo>
                  <a:lnTo>
                    <a:pt x="429171" y="99835"/>
                  </a:lnTo>
                  <a:lnTo>
                    <a:pt x="436966" y="99835"/>
                  </a:lnTo>
                  <a:lnTo>
                    <a:pt x="272199" y="3696"/>
                  </a:lnTo>
                  <a:lnTo>
                    <a:pt x="261425" y="0"/>
                  </a:lnTo>
                  <a:close/>
                </a:path>
              </a:pathLst>
            </a:custGeom>
            <a:solidFill>
              <a:srgbClr val="F9B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EDC04D3E-60C0-42F7-7B5E-43E12D2FA4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18</a:t>
            </a:fld>
            <a:endParaRPr lang="de-DE"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535" y="1072133"/>
            <a:ext cx="270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Material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kennenlernen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535" y="1866138"/>
            <a:ext cx="3862070" cy="301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800" b="1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285A"/>
                </a:solidFill>
                <a:latin typeface="Arial"/>
                <a:cs typeface="Arial"/>
              </a:rPr>
              <a:t>DVV-</a:t>
            </a:r>
            <a:r>
              <a:rPr sz="1800" b="1" spc="-10" dirty="0">
                <a:solidFill>
                  <a:srgbClr val="00285A"/>
                </a:solidFill>
                <a:latin typeface="Arial"/>
                <a:cs typeface="Arial"/>
              </a:rPr>
              <a:t>Rahmencurricula: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222375" algn="l"/>
                <a:tab pos="1545590" algn="l"/>
                <a:tab pos="2303145" algn="l"/>
                <a:tab pos="2620010" algn="l"/>
              </a:tabLst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Schreiben</a:t>
            </a:r>
            <a:r>
              <a:rPr sz="1600" b="1" dirty="0">
                <a:solidFill>
                  <a:srgbClr val="00285A"/>
                </a:solidFill>
                <a:latin typeface="Arial"/>
                <a:cs typeface="Arial"/>
              </a:rPr>
              <a:t>	</a:t>
            </a:r>
            <a:r>
              <a:rPr sz="900" b="1" spc="-50" dirty="0">
                <a:solidFill>
                  <a:srgbClr val="00285A"/>
                </a:solidFill>
                <a:latin typeface="MS PGothic"/>
                <a:cs typeface="MS PGothic"/>
              </a:rPr>
              <a:t>●</a:t>
            </a:r>
            <a:r>
              <a:rPr sz="900" b="1" dirty="0">
                <a:solidFill>
                  <a:srgbClr val="00285A"/>
                </a:solidFill>
                <a:latin typeface="MS PGothic"/>
                <a:cs typeface="MS PGothic"/>
              </a:rPr>
              <a:t>	</a:t>
            </a: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Lesen</a:t>
            </a:r>
            <a:r>
              <a:rPr sz="1600" b="1" dirty="0">
                <a:solidFill>
                  <a:srgbClr val="00285A"/>
                </a:solidFill>
                <a:latin typeface="Arial"/>
                <a:cs typeface="Arial"/>
              </a:rPr>
              <a:t>	</a:t>
            </a:r>
            <a:r>
              <a:rPr sz="900" b="1" spc="-50" dirty="0">
                <a:solidFill>
                  <a:srgbClr val="00285A"/>
                </a:solidFill>
                <a:latin typeface="MS PGothic"/>
                <a:cs typeface="MS PGothic"/>
              </a:rPr>
              <a:t>●</a:t>
            </a:r>
            <a:r>
              <a:rPr sz="900" b="1" dirty="0">
                <a:solidFill>
                  <a:srgbClr val="00285A"/>
                </a:solidFill>
                <a:latin typeface="MS PGothic"/>
                <a:cs typeface="MS PGothic"/>
              </a:rPr>
              <a:t>	</a:t>
            </a: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Rechnen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(Curricula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&amp;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Praxismaterial)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Branchenspezifische</a:t>
            </a:r>
            <a:r>
              <a:rPr sz="1600" spc="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Varianten</a:t>
            </a:r>
            <a:endParaRPr sz="1600">
              <a:latin typeface="Arial"/>
              <a:cs typeface="Arial"/>
            </a:endParaRPr>
          </a:p>
          <a:p>
            <a:pPr marL="1041400" lvl="1" indent="-285750">
              <a:lnSpc>
                <a:spcPct val="100000"/>
              </a:lnSpc>
              <a:spcBef>
                <a:spcPts val="385"/>
              </a:spcBef>
              <a:buChar char="•"/>
              <a:tabLst>
                <a:tab pos="1040765" algn="l"/>
                <a:tab pos="1042035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Altenpflegehilfe</a:t>
            </a:r>
            <a:endParaRPr sz="1600">
              <a:latin typeface="Arial"/>
              <a:cs typeface="Arial"/>
            </a:endParaRPr>
          </a:p>
          <a:p>
            <a:pPr marL="1041400" lvl="1" indent="-285750">
              <a:lnSpc>
                <a:spcPct val="100000"/>
              </a:lnSpc>
              <a:spcBef>
                <a:spcPts val="385"/>
              </a:spcBef>
              <a:buChar char="•"/>
              <a:tabLst>
                <a:tab pos="1040765" algn="l"/>
                <a:tab pos="1042035" algn="l"/>
              </a:tabLst>
            </a:pP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Bau</a:t>
            </a:r>
            <a:endParaRPr sz="1600">
              <a:latin typeface="Arial"/>
              <a:cs typeface="Arial"/>
            </a:endParaRPr>
          </a:p>
          <a:p>
            <a:pPr marL="1041400" lvl="1" indent="-285750">
              <a:lnSpc>
                <a:spcPct val="100000"/>
              </a:lnSpc>
              <a:spcBef>
                <a:spcPts val="384"/>
              </a:spcBef>
              <a:buChar char="•"/>
              <a:tabLst>
                <a:tab pos="1040765" algn="l"/>
                <a:tab pos="1042035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Gebäudereinigung</a:t>
            </a:r>
            <a:endParaRPr sz="1600">
              <a:latin typeface="Arial"/>
              <a:cs typeface="Arial"/>
            </a:endParaRPr>
          </a:p>
          <a:p>
            <a:pPr marL="1041400" lvl="1" indent="-285750">
              <a:lnSpc>
                <a:spcPct val="100000"/>
              </a:lnSpc>
              <a:spcBef>
                <a:spcPts val="380"/>
              </a:spcBef>
              <a:buChar char="•"/>
              <a:tabLst>
                <a:tab pos="1040765" algn="l"/>
                <a:tab pos="1042035" algn="l"/>
              </a:tabLst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Hotel-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Gaststättengewerbe</a:t>
            </a:r>
            <a:endParaRPr sz="1600">
              <a:latin typeface="Arial"/>
              <a:cs typeface="Arial"/>
            </a:endParaRPr>
          </a:p>
          <a:p>
            <a:pPr marL="1041400" lvl="1" indent="-285750">
              <a:lnSpc>
                <a:spcPct val="100000"/>
              </a:lnSpc>
              <a:spcBef>
                <a:spcPts val="390"/>
              </a:spcBef>
              <a:buChar char="•"/>
              <a:tabLst>
                <a:tab pos="1040765" algn="l"/>
                <a:tab pos="1042035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Metallverarbeitung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1090" y="1594738"/>
            <a:ext cx="4021327" cy="329577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04110" y="5342331"/>
            <a:ext cx="42754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www.grundbildung.de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9081" y="6281782"/>
            <a:ext cx="641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" dirty="0">
                <a:solidFill>
                  <a:srgbClr val="667D9C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8934" y="1906144"/>
            <a:ext cx="5205065" cy="49518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7535" y="1226057"/>
            <a:ext cx="4648835" cy="2801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285A"/>
                </a:solidFill>
                <a:latin typeface="Arial"/>
                <a:cs typeface="Arial"/>
              </a:rPr>
              <a:t>Programmablauf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Einführung</a:t>
            </a:r>
            <a:r>
              <a:rPr sz="20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ins</a:t>
            </a:r>
            <a:r>
              <a:rPr sz="20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Thema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Material</a:t>
            </a:r>
            <a:r>
              <a:rPr sz="20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kennenlernen</a:t>
            </a:r>
            <a:r>
              <a:rPr sz="20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20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einsetzen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Das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vhs-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Lernportal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Organisation</a:t>
            </a:r>
            <a:r>
              <a:rPr sz="2000" spc="-7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20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Durchführung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09A933-6E22-D152-8E6D-4EAAE600AA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2</a:t>
            </a:fld>
            <a:endParaRPr lang="de-DE"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Schreiben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–</a:t>
            </a:r>
            <a:r>
              <a:rPr b="1" spc="-10" dirty="0">
                <a:latin typeface="Arial"/>
                <a:cs typeface="Arial"/>
              </a:rPr>
              <a:t> Materialsuche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535" y="1440942"/>
            <a:ext cx="4542155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Kompetenzen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konkrete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Orthographie-Probleme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00285A"/>
                </a:solidFill>
                <a:latin typeface="Arial"/>
                <a:cs typeface="Arial"/>
              </a:rPr>
              <a:t>Alpha-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Levels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5A"/>
              </a:buClr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Dokumenttypen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Erarbeitungs-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Übungsaufgaben,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Wortlisten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Didaktische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Hinweise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Lösungen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5A"/>
              </a:buClr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Themen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Allgemeine</a:t>
            </a:r>
            <a:r>
              <a:rPr sz="1600" spc="-9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Themen,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z.B.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Politik,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Freizeit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berufsbezogene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Themen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(Bau,</a:t>
            </a:r>
            <a:r>
              <a:rPr sz="16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HoGa,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 …)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5A"/>
              </a:buClr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Aufgabentypen</a:t>
            </a:r>
            <a:endParaRPr sz="1600">
              <a:latin typeface="Arial"/>
              <a:cs typeface="Arial"/>
            </a:endParaRPr>
          </a:p>
          <a:p>
            <a:pPr marL="297180" marR="876300" indent="-28511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Nach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individuellem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Interesse</a:t>
            </a:r>
            <a:r>
              <a:rPr sz="16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wählbar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(z.B.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Rätsel,</a:t>
            </a:r>
            <a:r>
              <a:rPr sz="1600" spc="-7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Lückentexte,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Reime)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9990" y="2500961"/>
            <a:ext cx="3367545" cy="3127016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1968A3-C357-189C-DE15-39458CCABD9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20</a:t>
            </a:fld>
            <a:endParaRPr lang="de-DE"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Schreiben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-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Übungsaufgaben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535" y="1652777"/>
            <a:ext cx="77089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285A"/>
                </a:solidFill>
                <a:latin typeface="Arial"/>
                <a:cs typeface="Arial"/>
              </a:rPr>
              <a:t>A.</a:t>
            </a:r>
            <a:r>
              <a:rPr sz="1400" b="1" spc="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285A"/>
                </a:solidFill>
                <a:latin typeface="Arial"/>
                <a:cs typeface="Arial"/>
              </a:rPr>
              <a:t>Tobias</a:t>
            </a:r>
            <a:r>
              <a:rPr sz="1400" b="1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arbeitet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als</a:t>
            </a:r>
            <a:r>
              <a:rPr sz="1400" spc="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Gebäudereiniger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einem</a:t>
            </a:r>
            <a:r>
              <a:rPr sz="1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mittelständischen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Unternehmen.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Beim</a:t>
            </a:r>
            <a:r>
              <a:rPr sz="1400" spc="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Schreiben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macht</a:t>
            </a:r>
            <a:r>
              <a:rPr sz="14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häufig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Fehler,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z.B.: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535" y="2719832"/>
            <a:ext cx="7273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285A"/>
                </a:solidFill>
                <a:latin typeface="Arial"/>
                <a:cs typeface="Arial"/>
              </a:rPr>
              <a:t>B.</a:t>
            </a:r>
            <a:r>
              <a:rPr sz="1400" b="1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85A"/>
                </a:solidFill>
                <a:latin typeface="Arial"/>
                <a:cs typeface="Arial"/>
              </a:rPr>
              <a:t>Simone</a:t>
            </a:r>
            <a:r>
              <a:rPr sz="1400" b="1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möchte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kein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bestimmtes</a:t>
            </a:r>
            <a:r>
              <a:rPr sz="1400" spc="-8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Thema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behandeln,</a:t>
            </a:r>
            <a:r>
              <a:rPr sz="14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macht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aber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häufig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folgenden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Fehler: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535" y="3786885"/>
            <a:ext cx="7610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85A"/>
                </a:solidFill>
                <a:latin typeface="Arial"/>
                <a:cs typeface="Arial"/>
              </a:rPr>
              <a:t>C.</a:t>
            </a:r>
            <a:r>
              <a:rPr sz="1400" b="1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85A"/>
                </a:solidFill>
                <a:latin typeface="Arial"/>
                <a:cs typeface="Arial"/>
              </a:rPr>
              <a:t>Katharina</a:t>
            </a:r>
            <a:r>
              <a:rPr sz="1400" b="1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arbeitet</a:t>
            </a:r>
            <a:r>
              <a:rPr sz="14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in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einem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Café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möchte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besser</a:t>
            </a:r>
            <a:r>
              <a:rPr sz="14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schreiben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lernen.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schreibt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häufig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so: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8655" y="5463247"/>
            <a:ext cx="8006080" cy="679450"/>
          </a:xfrm>
          <a:prstGeom prst="rect">
            <a:avLst/>
          </a:prstGeom>
          <a:ln w="9525">
            <a:solidFill>
              <a:srgbClr val="F9B709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 marR="271145">
              <a:lnSpc>
                <a:spcPct val="100000"/>
              </a:lnSpc>
              <a:spcBef>
                <a:spcPts val="345"/>
              </a:spcBef>
            </a:pPr>
            <a:r>
              <a:rPr sz="1400" b="1" dirty="0">
                <a:solidFill>
                  <a:srgbClr val="00285A"/>
                </a:solidFill>
                <a:latin typeface="Arial"/>
                <a:cs typeface="Arial"/>
              </a:rPr>
              <a:t>Aufgabe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:</a:t>
            </a:r>
            <a:r>
              <a:rPr sz="1400" spc="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Suchen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Sie eine</a:t>
            </a:r>
            <a:r>
              <a:rPr sz="1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Erarbeitungsaufgabe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eine</a:t>
            </a:r>
            <a:r>
              <a:rPr sz="1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dazugehörige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Übungsaufgabe.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Welche dazugehörigen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Dokumente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stehen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Ihnen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sonst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zur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Verfügung?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5439155"/>
            <a:ext cx="8100059" cy="7741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9645" y="2081441"/>
            <a:ext cx="4103242" cy="6033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6084" y="3148465"/>
            <a:ext cx="3273637" cy="59848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9055" y="4223944"/>
            <a:ext cx="6669203" cy="823793"/>
          </a:xfrm>
          <a:prstGeom prst="rect">
            <a:avLst/>
          </a:prstGeom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4AC85C46-C357-BC9A-90F7-51132A74E1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21</a:t>
            </a:fld>
            <a:endParaRPr lang="de-DE"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Schreiben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-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Diskussion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535" y="1440942"/>
            <a:ext cx="6991984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285A"/>
                </a:solidFill>
                <a:latin typeface="Arial"/>
                <a:cs typeface="Arial"/>
              </a:rPr>
              <a:t>Fragen</a:t>
            </a:r>
            <a:r>
              <a:rPr sz="1600" b="1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85A"/>
                </a:solidFill>
                <a:latin typeface="Arial"/>
                <a:cs typeface="Arial"/>
              </a:rPr>
              <a:t>zu</a:t>
            </a:r>
            <a:r>
              <a:rPr sz="1600" b="1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85A"/>
                </a:solidFill>
                <a:latin typeface="Arial"/>
                <a:cs typeface="Arial"/>
              </a:rPr>
              <a:t>den</a:t>
            </a:r>
            <a:r>
              <a:rPr sz="1600" b="1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Übungsaufgaben: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Wie</a:t>
            </a:r>
            <a:r>
              <a:rPr sz="16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sind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mit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der</a:t>
            </a:r>
            <a:r>
              <a:rPr sz="16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Materialsuche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klargekommen?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Welche</a:t>
            </a:r>
            <a:r>
              <a:rPr sz="1600" spc="-9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offenen</a:t>
            </a:r>
            <a:r>
              <a:rPr sz="1600" spc="-7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Fragen</a:t>
            </a:r>
            <a:r>
              <a:rPr sz="1600" spc="-7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ergeben</a:t>
            </a:r>
            <a:r>
              <a:rPr sz="1600" spc="-8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sich?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285A"/>
                </a:solidFill>
                <a:latin typeface="Arial"/>
                <a:cs typeface="Arial"/>
              </a:rPr>
              <a:t>Fragen</a:t>
            </a:r>
            <a:r>
              <a:rPr sz="1600" b="1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85A"/>
                </a:solidFill>
                <a:latin typeface="Arial"/>
                <a:cs typeface="Arial"/>
              </a:rPr>
              <a:t>zum</a:t>
            </a:r>
            <a:r>
              <a:rPr sz="1600" b="1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Einsatz: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00285A"/>
                </a:solidFill>
                <a:latin typeface="Arial"/>
                <a:cs typeface="Arial"/>
              </a:rPr>
              <a:t>Wie</a:t>
            </a:r>
            <a:r>
              <a:rPr sz="1600" i="1" spc="-9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285A"/>
                </a:solidFill>
                <a:latin typeface="Arial"/>
                <a:cs typeface="Arial"/>
              </a:rPr>
              <a:t>setzen</a:t>
            </a:r>
            <a:r>
              <a:rPr sz="1600" i="1" spc="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600" i="1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285A"/>
                </a:solidFill>
                <a:latin typeface="Arial"/>
                <a:cs typeface="Arial"/>
              </a:rPr>
              <a:t>diese</a:t>
            </a:r>
            <a:r>
              <a:rPr sz="1600" i="1" spc="-10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285A"/>
                </a:solidFill>
                <a:latin typeface="Arial"/>
                <a:cs typeface="Arial"/>
              </a:rPr>
              <a:t>Arbeitsblätter</a:t>
            </a:r>
            <a:r>
              <a:rPr sz="1600" i="1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285A"/>
                </a:solidFill>
                <a:latin typeface="Arial"/>
                <a:cs typeface="Arial"/>
              </a:rPr>
              <a:t>konkret</a:t>
            </a:r>
            <a:r>
              <a:rPr sz="1600" i="1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00285A"/>
                </a:solidFill>
                <a:latin typeface="Arial"/>
                <a:cs typeface="Arial"/>
              </a:rPr>
              <a:t>ein?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z.</a:t>
            </a:r>
            <a:r>
              <a:rPr sz="16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B.: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Ressourcen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für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Kopien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Zeitliche</a:t>
            </a:r>
            <a:r>
              <a:rPr sz="1600" spc="-8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Ressourcen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zum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Erklären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Begleiten</a:t>
            </a:r>
            <a:r>
              <a:rPr sz="1600" spc="-8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der</a:t>
            </a:r>
            <a:r>
              <a:rPr sz="1600" spc="-8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Teilnehmenden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Zeitliche</a:t>
            </a:r>
            <a:r>
              <a:rPr sz="1600" spc="-114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Ressourcen</a:t>
            </a:r>
            <a:r>
              <a:rPr sz="1600" spc="-7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für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600" spc="-10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Auswertung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des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Geschriebenen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00285A"/>
                </a:solidFill>
                <a:latin typeface="Arial"/>
                <a:cs typeface="Arial"/>
              </a:rPr>
              <a:t>Vorgehen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bei</a:t>
            </a:r>
            <a:r>
              <a:rPr sz="1600" spc="-10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Auswahl</a:t>
            </a:r>
            <a:r>
              <a:rPr sz="16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eines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nicht</a:t>
            </a:r>
            <a:r>
              <a:rPr sz="16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285A"/>
                </a:solidFill>
                <a:latin typeface="Arial"/>
                <a:cs typeface="Arial"/>
              </a:rPr>
              <a:t>geeigneten</a:t>
            </a:r>
            <a:r>
              <a:rPr sz="1600" spc="-10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Arbeitsblattes</a:t>
            </a:r>
            <a:endParaRPr sz="16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Einsatz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des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Dokumenttyps</a:t>
            </a:r>
            <a:r>
              <a:rPr sz="16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„Hinweise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&amp;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Lösungen“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1160DD-6C86-5092-4A02-64247A24F4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22</a:t>
            </a:fld>
            <a:endParaRPr lang="de-DE"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Lesen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-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Materialsuche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535" y="1440942"/>
            <a:ext cx="4737735" cy="3195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Ziele: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nach</a:t>
            </a:r>
            <a:r>
              <a:rPr sz="1600" spc="-10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Alpha-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Levels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gegliedert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5A"/>
              </a:buClr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Lesefähigkeit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beschreiben,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welche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Fähigkeit</a:t>
            </a:r>
            <a:r>
              <a:rPr sz="1600" spc="-7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explizit</a:t>
            </a:r>
            <a:r>
              <a:rPr sz="1600" spc="-7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geübt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285A"/>
                </a:solidFill>
                <a:latin typeface="Arial"/>
                <a:cs typeface="Arial"/>
              </a:rPr>
              <a:t>wird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5A"/>
              </a:buClr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Themen: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Allgemeine</a:t>
            </a:r>
            <a:r>
              <a:rPr sz="1600" spc="-10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Themen,</a:t>
            </a:r>
            <a:r>
              <a:rPr sz="16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z.</a:t>
            </a:r>
            <a:r>
              <a:rPr sz="16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B.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Gesundheit,</a:t>
            </a:r>
            <a:r>
              <a:rPr sz="16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Freizeit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berufsbezogene</a:t>
            </a:r>
            <a:r>
              <a:rPr sz="1600" spc="-8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Themen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(Bau,</a:t>
            </a:r>
            <a:r>
              <a:rPr sz="16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Pflege,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…)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5A"/>
              </a:buClr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Aufgabentypen: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Nach</a:t>
            </a:r>
            <a:r>
              <a:rPr sz="16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individuellem</a:t>
            </a:r>
            <a:r>
              <a:rPr sz="16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Interesse</a:t>
            </a:r>
            <a:r>
              <a:rPr sz="16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wählbar</a:t>
            </a:r>
            <a:endParaRPr sz="16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(z.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B.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Wortkarten,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 Lückentexte,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Treppengedichte)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11609" y="959015"/>
            <a:ext cx="3503929" cy="4948555"/>
            <a:chOff x="5511609" y="959015"/>
            <a:chExt cx="3503929" cy="4948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2833" y="1114859"/>
              <a:ext cx="3187381" cy="46822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16371" y="963777"/>
              <a:ext cx="3494404" cy="4939030"/>
            </a:xfrm>
            <a:custGeom>
              <a:avLst/>
              <a:gdLst/>
              <a:ahLst/>
              <a:cxnLst/>
              <a:rect l="l" t="t" r="r" b="b"/>
              <a:pathLst>
                <a:path w="3494404" h="4939030">
                  <a:moveTo>
                    <a:pt x="0" y="4938649"/>
                  </a:moveTo>
                  <a:lnTo>
                    <a:pt x="3494151" y="4938649"/>
                  </a:lnTo>
                  <a:lnTo>
                    <a:pt x="3494151" y="0"/>
                  </a:lnTo>
                  <a:lnTo>
                    <a:pt x="0" y="0"/>
                  </a:lnTo>
                  <a:lnTo>
                    <a:pt x="0" y="4938649"/>
                  </a:lnTo>
                  <a:close/>
                </a:path>
              </a:pathLst>
            </a:custGeom>
            <a:ln w="9525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324BE06-DE17-EACC-99E5-61422056AC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23</a:t>
            </a:fld>
            <a:endParaRPr lang="de-DE"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535" y="871855"/>
            <a:ext cx="7520940" cy="2724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285A"/>
                </a:solidFill>
                <a:latin typeface="Arial"/>
                <a:cs typeface="Arial"/>
              </a:rPr>
              <a:t>Lesen</a:t>
            </a:r>
            <a:r>
              <a:rPr sz="2000" b="1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85A"/>
                </a:solidFill>
                <a:latin typeface="Arial"/>
                <a:cs typeface="Arial"/>
              </a:rPr>
              <a:t>-</a:t>
            </a:r>
            <a:r>
              <a:rPr sz="2000" b="1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85A"/>
                </a:solidFill>
                <a:latin typeface="Arial"/>
                <a:cs typeface="Arial"/>
              </a:rPr>
              <a:t>Lautlesetandems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00285A"/>
                </a:solidFill>
                <a:latin typeface="Arial"/>
                <a:cs typeface="Arial"/>
              </a:rPr>
              <a:t>gemeinsames</a:t>
            </a:r>
            <a:r>
              <a:rPr sz="2800" spc="-8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285A"/>
                </a:solidFill>
                <a:latin typeface="Arial"/>
                <a:cs typeface="Arial"/>
              </a:rPr>
              <a:t>chorisches</a:t>
            </a:r>
            <a:r>
              <a:rPr sz="2800" spc="-1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285A"/>
                </a:solidFill>
                <a:latin typeface="Arial"/>
                <a:cs typeface="Arial"/>
              </a:rPr>
              <a:t>Lesen</a:t>
            </a:r>
            <a:r>
              <a:rPr sz="28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285A"/>
                </a:solidFill>
                <a:latin typeface="Arial"/>
                <a:cs typeface="Arial"/>
              </a:rPr>
              <a:t>-</a:t>
            </a:r>
            <a:r>
              <a:rPr sz="2800" spc="-10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285A"/>
                </a:solidFill>
                <a:latin typeface="Arial"/>
                <a:cs typeface="Arial"/>
              </a:rPr>
              <a:t>kooperativ!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00285A"/>
                </a:solidFill>
                <a:latin typeface="Arial"/>
                <a:cs typeface="Arial"/>
              </a:rPr>
              <a:t>„Finger</a:t>
            </a:r>
            <a:r>
              <a:rPr sz="2800" spc="-7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285A"/>
                </a:solidFill>
                <a:latin typeface="Arial"/>
                <a:cs typeface="Arial"/>
              </a:rPr>
              <a:t>mitführen“</a:t>
            </a:r>
            <a:r>
              <a:rPr sz="2800" spc="-7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285A"/>
                </a:solidFill>
                <a:latin typeface="Arial"/>
                <a:cs typeface="Arial"/>
              </a:rPr>
              <a:t>bietet</a:t>
            </a:r>
            <a:r>
              <a:rPr sz="2800" spc="-9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285A"/>
                </a:solidFill>
                <a:latin typeface="Arial"/>
                <a:cs typeface="Arial"/>
              </a:rPr>
              <a:t>Orientierung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00285A"/>
                </a:solidFill>
                <a:latin typeface="Arial"/>
                <a:cs typeface="Arial"/>
              </a:rPr>
              <a:t>Lob</a:t>
            </a:r>
            <a:r>
              <a:rPr sz="28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285A"/>
                </a:solidFill>
                <a:latin typeface="Arial"/>
                <a:cs typeface="Arial"/>
              </a:rPr>
              <a:t>bei</a:t>
            </a:r>
            <a:r>
              <a:rPr sz="28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285A"/>
                </a:solidFill>
                <a:latin typeface="Arial"/>
                <a:cs typeface="Arial"/>
              </a:rPr>
              <a:t>Selbstkorrekturen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00285A"/>
                </a:solidFill>
                <a:latin typeface="Arial"/>
                <a:cs typeface="Arial"/>
              </a:rPr>
              <a:t>Fehlerkorrektur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00285A"/>
                </a:solidFill>
                <a:latin typeface="Arial"/>
                <a:cs typeface="Arial"/>
              </a:rPr>
              <a:t>100</a:t>
            </a:r>
            <a:r>
              <a:rPr sz="28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285A"/>
                </a:solidFill>
                <a:latin typeface="Arial"/>
                <a:cs typeface="Arial"/>
              </a:rPr>
              <a:t>wpm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0219" y="3751834"/>
            <a:ext cx="5349113" cy="2410841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6C4FCB-27F2-85B0-833E-D2F9BF932C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24</a:t>
            </a:fld>
            <a:endParaRPr lang="de-DE"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2975" y="1134336"/>
            <a:ext cx="453073" cy="4576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5651" y="1082924"/>
            <a:ext cx="617939" cy="5607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9278" y="455930"/>
            <a:ext cx="2678429" cy="3033395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22376" y="444754"/>
          <a:ext cx="8324848" cy="5628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4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42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Rechnen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9525">
                      <a:solidFill>
                        <a:srgbClr val="00285A"/>
                      </a:solidFill>
                      <a:prstDash val="solid"/>
                    </a:lnR>
                    <a:lnB w="12700">
                      <a:solidFill>
                        <a:srgbClr val="00285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85A"/>
                      </a:solidFill>
                      <a:prstDash val="solid"/>
                    </a:lnL>
                    <a:lnR w="9525">
                      <a:solidFill>
                        <a:srgbClr val="00285A"/>
                      </a:solidFill>
                      <a:prstDash val="solid"/>
                    </a:lnR>
                    <a:lnT w="9525">
                      <a:solidFill>
                        <a:srgbClr val="00285A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das,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was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rauskommt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das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Ergebnis</a:t>
                      </a:r>
                      <a:r>
                        <a:rPr sz="1000" spc="-1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steht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rechts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260" marR="347980">
                        <a:lnSpc>
                          <a:spcPct val="114999"/>
                        </a:lnSpc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hinter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dem</a:t>
                      </a:r>
                      <a:r>
                        <a:rPr sz="1000" spc="-3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Gleich-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Zeichen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steht</a:t>
                      </a:r>
                      <a:r>
                        <a:rPr sz="1000" spc="-5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das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Ergebnis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4E8F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ist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gleich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895" marR="662940">
                        <a:lnSpc>
                          <a:spcPct val="114999"/>
                        </a:lnSpc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sind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genauso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viele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wie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sind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insgesamt</a:t>
                      </a:r>
                      <a:r>
                        <a:rPr sz="1000" spc="5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Symbol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für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Gleichheit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Beide</a:t>
                      </a:r>
                      <a:r>
                        <a:rPr sz="1000" spc="-5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Seiten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sind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gleich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9525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B w="12700">
                      <a:solidFill>
                        <a:srgbClr val="00285A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9525">
                      <a:solidFill>
                        <a:srgbClr val="00285A"/>
                      </a:solidFill>
                      <a:prstDash val="solid"/>
                    </a:lnR>
                    <a:lnB w="9525">
                      <a:solidFill>
                        <a:srgbClr val="00285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ich</a:t>
                      </a:r>
                      <a:r>
                        <a:rPr sz="1000" spc="-5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zähle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zwei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weiter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260" marR="1401445">
                        <a:lnSpc>
                          <a:spcPct val="114999"/>
                        </a:lnSpc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zwei</a:t>
                      </a:r>
                      <a:r>
                        <a:rPr sz="1000" spc="-3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hochgehen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zwei</a:t>
                      </a:r>
                      <a:r>
                        <a:rPr sz="1000" spc="-3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weitergehen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00" b="1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4E8F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000" spc="-5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kommen</a:t>
                      </a:r>
                      <a:r>
                        <a:rPr sz="1000" spc="-7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zwei</a:t>
                      </a:r>
                      <a:r>
                        <a:rPr sz="1000" spc="-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Einer</a:t>
                      </a:r>
                      <a:r>
                        <a:rPr sz="1000" spc="-3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dazu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plus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zwei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addiere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eine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Zweiermenge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9525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9525">
                      <a:solidFill>
                        <a:srgbClr val="00285A"/>
                      </a:solidFill>
                      <a:prstDash val="solid"/>
                    </a:lnR>
                    <a:lnB w="9525">
                      <a:solidFill>
                        <a:srgbClr val="00285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 rowSpan="2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ich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zähle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drei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zurück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260" marR="1389380">
                        <a:lnSpc>
                          <a:spcPct val="114999"/>
                        </a:lnSpc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drei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zurückgehen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drei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zurückzählen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4E8F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wenn</a:t>
                      </a:r>
                      <a:r>
                        <a:rPr sz="1000" spc="-3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ich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drei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Einer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wegnehme,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ts val="113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minus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drei,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9525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9525">
                      <a:solidFill>
                        <a:srgbClr val="00285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9525">
                      <a:solidFill>
                        <a:srgbClr val="00285A"/>
                      </a:solidFill>
                      <a:prstDash val="solid"/>
                    </a:lnR>
                    <a:lnB w="9525">
                      <a:solidFill>
                        <a:srgbClr val="00285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4E8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subtrahiere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eine</a:t>
                      </a:r>
                      <a:r>
                        <a:rPr sz="1000" spc="-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Dreiermenge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85A"/>
                      </a:solidFill>
                      <a:prstDash val="solid"/>
                    </a:lnL>
                    <a:lnT w="9525">
                      <a:solidFill>
                        <a:srgbClr val="00285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494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Zehner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steht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000" spc="-3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ersten</a:t>
                      </a:r>
                      <a:r>
                        <a:rPr sz="1000" spc="-3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Stelle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Einer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000" spc="-5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000" spc="-3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zweiten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Stelle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Zehner</a:t>
                      </a:r>
                      <a:r>
                        <a:rPr sz="1000" spc="-5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steht</a:t>
                      </a:r>
                      <a:r>
                        <a:rPr sz="1000" spc="-5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vorne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Einer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ist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hinten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4321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4E8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die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Einer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stehen</a:t>
                      </a:r>
                      <a:r>
                        <a:rPr sz="1000" spc="-6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ganz</a:t>
                      </a:r>
                      <a:r>
                        <a:rPr sz="1000" spc="-5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rechts,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links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davon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die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Zehner,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links</a:t>
                      </a:r>
                      <a:r>
                        <a:rPr sz="1000" spc="-1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davon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die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hunderter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usw.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85A"/>
                      </a:solidFill>
                      <a:prstDash val="solid"/>
                    </a:lnL>
                    <a:lnT w="9525">
                      <a:solidFill>
                        <a:srgbClr val="00285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ist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größer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als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(diese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Formulierung</a:t>
                      </a:r>
                      <a:r>
                        <a:rPr sz="1000" spc="-3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nur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bei</a:t>
                      </a:r>
                      <a:r>
                        <a:rPr sz="1000" spc="-1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den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Zeichen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260" marR="167640">
                        <a:lnSpc>
                          <a:spcPct val="114999"/>
                        </a:lnSpc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1000" spc="-1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und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verwenden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und</a:t>
                      </a:r>
                      <a:r>
                        <a:rPr sz="1000" spc="-1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klären,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dass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es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um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die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Anzahl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geht)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Vergleiche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&lt;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29209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&gt;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4E8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sind</a:t>
                      </a:r>
                      <a:r>
                        <a:rPr sz="1100" spc="-1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zwei</a:t>
                      </a:r>
                      <a:r>
                        <a:rPr sz="1100" spc="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mehr</a:t>
                      </a:r>
                      <a:r>
                        <a:rPr sz="11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als</a:t>
                      </a:r>
                      <a:r>
                        <a:rPr sz="11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Die</a:t>
                      </a:r>
                      <a:r>
                        <a:rPr sz="1000" spc="-4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beiden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Seiten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sind</a:t>
                      </a:r>
                      <a:r>
                        <a:rPr sz="1000" spc="-5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nicht</a:t>
                      </a:r>
                      <a:r>
                        <a:rPr sz="1000" spc="-5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gleich.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85A"/>
                      </a:solidFill>
                      <a:prstDash val="solid"/>
                    </a:lnL>
                    <a:lnT w="9525">
                      <a:solidFill>
                        <a:srgbClr val="00285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Ergebnis,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das</a:t>
                      </a:r>
                      <a:r>
                        <a:rPr sz="1000" spc="-4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was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rauskommt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Lösung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4E8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Wie</a:t>
                      </a:r>
                      <a:r>
                        <a:rPr sz="1000" spc="-5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viele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sind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insgesamt?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Wie</a:t>
                      </a:r>
                      <a:r>
                        <a:rPr sz="1000" spc="-7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viele</a:t>
                      </a:r>
                      <a:r>
                        <a:rPr sz="1000" spc="-3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bleiben</a:t>
                      </a:r>
                      <a:r>
                        <a:rPr sz="1000" spc="-3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übrig?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Wie</a:t>
                      </a:r>
                      <a:r>
                        <a:rPr sz="1000" spc="-5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viele</a:t>
                      </a:r>
                      <a:r>
                        <a:rPr sz="1000" spc="-2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sind</a:t>
                      </a:r>
                      <a:r>
                        <a:rPr sz="1000" spc="-3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000" spc="-25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00285A"/>
                          </a:solidFill>
                          <a:latin typeface="Arial"/>
                          <a:cs typeface="Arial"/>
                        </a:rPr>
                        <a:t>jetzt?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285A"/>
                      </a:solidFill>
                      <a:prstDash val="solid"/>
                    </a:lnL>
                    <a:lnR w="12700">
                      <a:solidFill>
                        <a:srgbClr val="00285A"/>
                      </a:solidFill>
                      <a:prstDash val="solid"/>
                    </a:lnR>
                    <a:lnT w="12700">
                      <a:solidFill>
                        <a:srgbClr val="00285A"/>
                      </a:solidFill>
                      <a:prstDash val="solid"/>
                    </a:lnT>
                    <a:lnB w="12700">
                      <a:solidFill>
                        <a:srgbClr val="00285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85A"/>
                      </a:solidFill>
                      <a:prstDash val="solid"/>
                    </a:lnL>
                    <a:lnT w="9525">
                      <a:solidFill>
                        <a:srgbClr val="00285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1496E88-72D5-4336-B4A2-A316B3BAC8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25</a:t>
            </a:fld>
            <a:endParaRPr lang="de-DE"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Rechnen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-</a:t>
            </a:r>
            <a:r>
              <a:rPr b="1" spc="-10" dirty="0">
                <a:latin typeface="Arial"/>
                <a:cs typeface="Arial"/>
              </a:rPr>
              <a:t> Materialsuche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535" y="1684781"/>
            <a:ext cx="4521835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Grundlagen: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Zahl,</a:t>
            </a:r>
            <a:r>
              <a:rPr sz="1600" spc="-10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Anzahl,</a:t>
            </a:r>
            <a:r>
              <a:rPr sz="16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285A"/>
                </a:solidFill>
                <a:latin typeface="Arial"/>
                <a:cs typeface="Arial"/>
              </a:rPr>
              <a:t>Ganzes/Teile,</a:t>
            </a:r>
            <a:r>
              <a:rPr sz="16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Dezimalsystem, 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5A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285A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Rechenoperationen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Addition,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Subtraktion,</a:t>
            </a:r>
            <a:r>
              <a:rPr sz="16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Multiplikation,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285A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Dreisatz,</a:t>
            </a:r>
            <a:r>
              <a:rPr sz="16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Prozentrechnung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5A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285A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285A"/>
                </a:solidFill>
                <a:latin typeface="Arial"/>
                <a:cs typeface="Arial"/>
              </a:rPr>
              <a:t>Dokumenttypen: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Unterrichtskonzepte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(sehr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kleinschrittig</a:t>
            </a:r>
            <a:r>
              <a:rPr sz="16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285A"/>
                </a:solidFill>
                <a:latin typeface="Arial"/>
                <a:cs typeface="Arial"/>
              </a:rPr>
              <a:t>mit</a:t>
            </a:r>
            <a:r>
              <a:rPr sz="16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Sprechtipps)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Aufgabenblätter,</a:t>
            </a:r>
            <a:r>
              <a:rPr sz="1600" spc="-8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Lösungen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285A"/>
                </a:solidFill>
                <a:latin typeface="Arial"/>
                <a:cs typeface="Arial"/>
              </a:rPr>
              <a:t>Tafelbilder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88190" y="2120303"/>
            <a:ext cx="3137535" cy="3989070"/>
            <a:chOff x="5588190" y="2120303"/>
            <a:chExt cx="3137535" cy="39890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7652" y="2129828"/>
              <a:ext cx="3118104" cy="39529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92953" y="2125065"/>
              <a:ext cx="3128010" cy="3979545"/>
            </a:xfrm>
            <a:custGeom>
              <a:avLst/>
              <a:gdLst/>
              <a:ahLst/>
              <a:cxnLst/>
              <a:rect l="l" t="t" r="r" b="b"/>
              <a:pathLst>
                <a:path w="3128009" h="3979545">
                  <a:moveTo>
                    <a:pt x="0" y="3979545"/>
                  </a:moveTo>
                  <a:lnTo>
                    <a:pt x="3127629" y="3979545"/>
                  </a:lnTo>
                  <a:lnTo>
                    <a:pt x="3127629" y="0"/>
                  </a:lnTo>
                  <a:lnTo>
                    <a:pt x="0" y="0"/>
                  </a:lnTo>
                  <a:lnTo>
                    <a:pt x="0" y="3979545"/>
                  </a:lnTo>
                  <a:close/>
                </a:path>
              </a:pathLst>
            </a:custGeom>
            <a:ln w="9525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5655EF-0156-5055-0E8F-186E19E871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26</a:t>
            </a:fld>
            <a:endParaRPr lang="de-DE"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Rechnen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-</a:t>
            </a:r>
            <a:r>
              <a:rPr b="1" spc="-10" dirty="0">
                <a:latin typeface="Arial"/>
                <a:cs typeface="Arial"/>
              </a:rPr>
              <a:t> Übungsaufgaben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535" y="1652777"/>
            <a:ext cx="795591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2885">
              <a:lnSpc>
                <a:spcPct val="100000"/>
              </a:lnSpc>
              <a:spcBef>
                <a:spcPts val="105"/>
              </a:spcBef>
              <a:buAutoNum type="alphaUcPeriod"/>
              <a:tabLst>
                <a:tab pos="239395" algn="l"/>
              </a:tabLst>
            </a:pPr>
            <a:r>
              <a:rPr sz="1400" b="1" dirty="0">
                <a:solidFill>
                  <a:srgbClr val="00285A"/>
                </a:solidFill>
                <a:latin typeface="Arial"/>
                <a:cs typeface="Arial"/>
              </a:rPr>
              <a:t>Thomas</a:t>
            </a:r>
            <a:r>
              <a:rPr sz="1400" b="1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kommt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ins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Lerncafé,</a:t>
            </a:r>
            <a:r>
              <a:rPr sz="14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da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Schwierigkeiten</a:t>
            </a:r>
            <a:r>
              <a:rPr sz="14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mit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dem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Rechnen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hat.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berichtet,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dass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er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auf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der</a:t>
            </a:r>
            <a:r>
              <a:rPr sz="1400" spc="-10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Arbeit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im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Lager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häufig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zählen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muss,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wie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viele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Produkte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vorhanden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sind.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weiß,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dass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die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Produkte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immer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einheitlichen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Kartons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abgepackt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sind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(z.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B.</a:t>
            </a:r>
            <a:r>
              <a:rPr sz="1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5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Stück),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jedoch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kann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nicht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ausrechnen,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wie</a:t>
            </a:r>
            <a:r>
              <a:rPr sz="1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viele</a:t>
            </a:r>
            <a:r>
              <a:rPr sz="1400" spc="3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Einzelstücke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vorhanden</a:t>
            </a:r>
            <a:r>
              <a:rPr sz="14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sind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(z.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B.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bei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6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Kartons).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5A"/>
              </a:buClr>
              <a:buFont typeface="Arial"/>
              <a:buAutoNum type="alphaUcPeriod"/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5A"/>
              </a:buClr>
              <a:buFont typeface="Arial"/>
              <a:buAutoNum type="alphaUcPeriod"/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AutoNum type="alphaUcPeriod"/>
              <a:tabLst>
                <a:tab pos="240029" algn="l"/>
              </a:tabLst>
            </a:pPr>
            <a:r>
              <a:rPr sz="1400" b="1" dirty="0">
                <a:solidFill>
                  <a:srgbClr val="00285A"/>
                </a:solidFill>
                <a:latin typeface="Arial"/>
                <a:cs typeface="Arial"/>
              </a:rPr>
              <a:t>Raul</a:t>
            </a:r>
            <a:r>
              <a:rPr sz="1400" b="1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berichtet,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dass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Schwierigkeiten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mit den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Rechnungen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auf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der</a:t>
            </a:r>
            <a:r>
              <a:rPr sz="1400" spc="-9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Arbeit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hat.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macht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gerade eine</a:t>
            </a:r>
            <a:r>
              <a:rPr sz="1400" spc="-10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Ausbildung</a:t>
            </a:r>
            <a:r>
              <a:rPr sz="1400" spc="-7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seine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Chefin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möchte,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dass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400" spc="-9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Angebote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für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Kunden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erstellt.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Dafür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muss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Raul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Mehrwertsteuer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für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verschiedenen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Produkte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zum</a:t>
            </a:r>
            <a:r>
              <a:rPr sz="1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Preis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hinzurechnen.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Manchmal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hat</a:t>
            </a:r>
            <a:r>
              <a:rPr sz="1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auch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den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Endpreis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soll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Mehrwertsteuer</a:t>
            </a:r>
            <a:r>
              <a:rPr sz="14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abziehen.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Um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hier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sicherer</a:t>
            </a:r>
            <a:r>
              <a:rPr sz="14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zu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werden,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kommt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er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ins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Lerncafé.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5A"/>
              </a:buClr>
              <a:buFont typeface="Arial"/>
              <a:buAutoNum type="alphaUcPeriod"/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5A"/>
              </a:buClr>
              <a:buFont typeface="Arial"/>
              <a:buAutoNum type="alphaUcPeriod"/>
            </a:pPr>
            <a:endParaRPr sz="1400">
              <a:latin typeface="Arial"/>
              <a:cs typeface="Arial"/>
            </a:endParaRPr>
          </a:p>
          <a:p>
            <a:pPr marL="12700" marR="427990">
              <a:lnSpc>
                <a:spcPct val="100000"/>
              </a:lnSpc>
              <a:buAutoNum type="alphaUcPeriod"/>
              <a:tabLst>
                <a:tab pos="240029" algn="l"/>
              </a:tabLst>
            </a:pPr>
            <a:r>
              <a:rPr sz="1400" b="1" dirty="0">
                <a:solidFill>
                  <a:srgbClr val="00285A"/>
                </a:solidFill>
                <a:latin typeface="Arial"/>
                <a:cs typeface="Arial"/>
              </a:rPr>
              <a:t>Marie</a:t>
            </a:r>
            <a:r>
              <a:rPr sz="1400" b="1" spc="-7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möchte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„endlich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Mathe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können“.</a:t>
            </a:r>
            <a:r>
              <a:rPr sz="14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erzählt,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dass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immer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Probleme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hat,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wenn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beim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Addieren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eine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Zehnerstelle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überschritten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wird (z.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B.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5+7).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Beim</a:t>
            </a:r>
            <a:r>
              <a:rPr sz="1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Üben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merken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Sie,</a:t>
            </a:r>
            <a:r>
              <a:rPr sz="1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dass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sie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Schwierigkeiten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hat</a:t>
            </a:r>
            <a:r>
              <a:rPr sz="1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eine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Zahl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in ihre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unterschiedlichen</a:t>
            </a:r>
            <a:r>
              <a:rPr sz="1400" spc="-7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Teilmengen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zu</a:t>
            </a:r>
            <a:r>
              <a:rPr sz="14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zerlegen.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655" y="5278501"/>
            <a:ext cx="8006080" cy="750570"/>
          </a:xfrm>
          <a:prstGeom prst="rect">
            <a:avLst/>
          </a:prstGeom>
          <a:ln w="9525">
            <a:solidFill>
              <a:srgbClr val="F9B709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91440" marR="408305" algn="just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00285A"/>
                </a:solidFill>
                <a:latin typeface="Arial"/>
                <a:cs typeface="Arial"/>
              </a:rPr>
              <a:t>Aufgabe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:</a:t>
            </a:r>
            <a:r>
              <a:rPr sz="14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Suchen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mögliche</a:t>
            </a:r>
            <a:r>
              <a:rPr sz="1400" spc="-8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Aufgabenblätter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zu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diesem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Problem.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Wenn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4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diese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gefunden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haben,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betrachten</a:t>
            </a:r>
            <a:r>
              <a:rPr sz="14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4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auch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4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dazu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gehörigen</a:t>
            </a:r>
            <a:r>
              <a:rPr sz="1400" spc="-7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Dokumente</a:t>
            </a:r>
            <a:r>
              <a:rPr sz="14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überlegen</a:t>
            </a:r>
            <a:r>
              <a:rPr sz="1400" spc="-7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Sie,</a:t>
            </a:r>
            <a:r>
              <a:rPr sz="14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wie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diese</a:t>
            </a:r>
            <a:r>
              <a:rPr sz="14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Ihnen </a:t>
            </a: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helfen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könnten.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5254752"/>
            <a:ext cx="8100059" cy="844296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397A058-FB88-94FA-2112-A635126037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27</a:t>
            </a:fld>
            <a:endParaRPr lang="de-DE"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2231" y="0"/>
            <a:ext cx="4871768" cy="45943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1078" y="2990799"/>
            <a:ext cx="5730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85A"/>
                </a:solidFill>
                <a:latin typeface="Arial"/>
                <a:cs typeface="Arial"/>
              </a:rPr>
              <a:t>Das</a:t>
            </a:r>
            <a:r>
              <a:rPr sz="2400" b="1" spc="-10" dirty="0">
                <a:solidFill>
                  <a:srgbClr val="00285A"/>
                </a:solidFill>
                <a:latin typeface="Arial"/>
                <a:cs typeface="Arial"/>
              </a:rPr>
              <a:t> vhs-</a:t>
            </a:r>
            <a:r>
              <a:rPr sz="2400" b="1" dirty="0">
                <a:solidFill>
                  <a:srgbClr val="00285A"/>
                </a:solidFill>
                <a:latin typeface="Arial"/>
                <a:cs typeface="Arial"/>
              </a:rPr>
              <a:t>Lernportal</a:t>
            </a:r>
            <a:r>
              <a:rPr sz="2400" b="1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2400" b="1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285A"/>
                </a:solidFill>
                <a:latin typeface="Arial"/>
                <a:cs typeface="Arial"/>
              </a:rPr>
              <a:t>Lernbegleitung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2883" y="2369261"/>
            <a:ext cx="14662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</a:rPr>
              <a:t>Baustein</a:t>
            </a:r>
            <a:r>
              <a:rPr sz="2400" spc="-45" dirty="0">
                <a:solidFill>
                  <a:srgbClr val="7E7E7E"/>
                </a:solidFill>
              </a:rPr>
              <a:t> </a:t>
            </a:r>
            <a:r>
              <a:rPr sz="2400" spc="-50" dirty="0">
                <a:solidFill>
                  <a:srgbClr val="7E7E7E"/>
                </a:solidFill>
              </a:rPr>
              <a:t>4</a:t>
            </a:r>
            <a:endParaRPr sz="240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6FE036-3B10-1532-59C7-9BFFB7C97A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28</a:t>
            </a:fld>
            <a:endParaRPr lang="de-DE"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7472" y="0"/>
            <a:ext cx="8796655" cy="6175375"/>
            <a:chOff x="347472" y="0"/>
            <a:chExt cx="8796655" cy="61753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2230" y="0"/>
              <a:ext cx="4871768" cy="45943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72" y="1636776"/>
              <a:ext cx="5359908" cy="4538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086" y="1831492"/>
              <a:ext cx="4772914" cy="39502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7535" y="1072133"/>
            <a:ext cx="4656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Arial"/>
                <a:cs typeface="Arial"/>
              </a:rPr>
              <a:t>Live-</a:t>
            </a:r>
            <a:r>
              <a:rPr b="1" dirty="0">
                <a:latin typeface="Arial"/>
                <a:cs typeface="Arial"/>
              </a:rPr>
              <a:t>Präsentation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des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vhs-Lernportals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DDB89A-4030-3A6F-0B19-271AA2F768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29</a:t>
            </a:fld>
            <a:endParaRPr lang="de-DE"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9081" y="6281782"/>
            <a:ext cx="641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" dirty="0">
                <a:solidFill>
                  <a:srgbClr val="667D9C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8934" y="1906144"/>
            <a:ext cx="5205065" cy="49518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30551" y="2369261"/>
            <a:ext cx="350964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49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Arial"/>
                <a:cs typeface="Arial"/>
              </a:rPr>
              <a:t>Baustein</a:t>
            </a:r>
            <a:r>
              <a:rPr sz="24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2400" b="1" dirty="0">
                <a:solidFill>
                  <a:srgbClr val="00285A"/>
                </a:solidFill>
                <a:latin typeface="Arial"/>
                <a:cs typeface="Arial"/>
              </a:rPr>
              <a:t>Einstieg</a:t>
            </a:r>
            <a:r>
              <a:rPr sz="2400" b="1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5A"/>
                </a:solidFill>
                <a:latin typeface="Arial"/>
                <a:cs typeface="Arial"/>
              </a:rPr>
              <a:t>in</a:t>
            </a:r>
            <a:r>
              <a:rPr sz="2400" b="1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2400" b="1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285A"/>
                </a:solidFill>
                <a:latin typeface="Arial"/>
                <a:cs typeface="Arial"/>
              </a:rPr>
              <a:t>Thematik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B64B5F-378A-886F-A6DD-1BB4BD5D22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3</a:t>
            </a:fld>
            <a:endParaRPr lang="de-DE"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0"/>
            <a:ext cx="8948928" cy="15605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50557" y="339064"/>
            <a:ext cx="1448435" cy="5010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vhs-Lernportal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400" spc="-10" dirty="0">
                <a:solidFill>
                  <a:srgbClr val="4EA7DF"/>
                </a:solidFill>
                <a:latin typeface="Arial"/>
                <a:cs typeface="Arial"/>
              </a:rPr>
              <a:t>vhs-lernportal.de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8144" y="1239393"/>
            <a:ext cx="6094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Statistik: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Lernende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in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„Schreiben“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und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„Rechnen“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99160" y="1988820"/>
            <a:ext cx="7767955" cy="3872865"/>
            <a:chOff x="899160" y="1988820"/>
            <a:chExt cx="7767955" cy="3872865"/>
          </a:xfrm>
        </p:grpSpPr>
        <p:sp>
          <p:nvSpPr>
            <p:cNvPr id="7" name="object 7"/>
            <p:cNvSpPr/>
            <p:nvPr/>
          </p:nvSpPr>
          <p:spPr>
            <a:xfrm>
              <a:off x="903732" y="1988820"/>
              <a:ext cx="7763509" cy="3868420"/>
            </a:xfrm>
            <a:custGeom>
              <a:avLst/>
              <a:gdLst/>
              <a:ahLst/>
              <a:cxnLst/>
              <a:rect l="l" t="t" r="r" b="b"/>
              <a:pathLst>
                <a:path w="7763509" h="3868420">
                  <a:moveTo>
                    <a:pt x="0" y="3867911"/>
                  </a:moveTo>
                  <a:lnTo>
                    <a:pt x="0" y="0"/>
                  </a:lnTo>
                </a:path>
                <a:path w="7763509" h="3868420">
                  <a:moveTo>
                    <a:pt x="0" y="3867911"/>
                  </a:moveTo>
                  <a:lnTo>
                    <a:pt x="7763256" y="3867911"/>
                  </a:lnTo>
                </a:path>
              </a:pathLst>
            </a:custGeom>
            <a:ln w="9144">
              <a:solidFill>
                <a:srgbClr val="8588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0828" y="2382012"/>
              <a:ext cx="6989445" cy="3057525"/>
            </a:xfrm>
            <a:custGeom>
              <a:avLst/>
              <a:gdLst/>
              <a:ahLst/>
              <a:cxnLst/>
              <a:rect l="l" t="t" r="r" b="b"/>
              <a:pathLst>
                <a:path w="6989445" h="3057525">
                  <a:moveTo>
                    <a:pt x="0" y="3057144"/>
                  </a:moveTo>
                  <a:lnTo>
                    <a:pt x="777240" y="2869691"/>
                  </a:lnTo>
                  <a:lnTo>
                    <a:pt x="1552955" y="2610612"/>
                  </a:lnTo>
                  <a:lnTo>
                    <a:pt x="2330196" y="2284476"/>
                  </a:lnTo>
                  <a:lnTo>
                    <a:pt x="3105912" y="1924812"/>
                  </a:lnTo>
                  <a:lnTo>
                    <a:pt x="3883152" y="1463039"/>
                  </a:lnTo>
                  <a:lnTo>
                    <a:pt x="4658868" y="1050036"/>
                  </a:lnTo>
                  <a:lnTo>
                    <a:pt x="5436108" y="752855"/>
                  </a:lnTo>
                  <a:lnTo>
                    <a:pt x="6211824" y="391667"/>
                  </a:lnTo>
                  <a:lnTo>
                    <a:pt x="6989064" y="0"/>
                  </a:lnTo>
                </a:path>
              </a:pathLst>
            </a:custGeom>
            <a:ln w="27432">
              <a:solidFill>
                <a:srgbClr val="F9B7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0828" y="4404360"/>
              <a:ext cx="6989445" cy="1318260"/>
            </a:xfrm>
            <a:custGeom>
              <a:avLst/>
              <a:gdLst/>
              <a:ahLst/>
              <a:cxnLst/>
              <a:rect l="l" t="t" r="r" b="b"/>
              <a:pathLst>
                <a:path w="6989445" h="1318260">
                  <a:moveTo>
                    <a:pt x="0" y="1318259"/>
                  </a:moveTo>
                  <a:lnTo>
                    <a:pt x="777240" y="1254252"/>
                  </a:lnTo>
                  <a:lnTo>
                    <a:pt x="1552955" y="1162811"/>
                  </a:lnTo>
                  <a:lnTo>
                    <a:pt x="2330196" y="1039367"/>
                  </a:lnTo>
                  <a:lnTo>
                    <a:pt x="3105912" y="891539"/>
                  </a:lnTo>
                  <a:lnTo>
                    <a:pt x="3883152" y="664463"/>
                  </a:lnTo>
                  <a:lnTo>
                    <a:pt x="4658868" y="448056"/>
                  </a:lnTo>
                  <a:lnTo>
                    <a:pt x="5436108" y="326135"/>
                  </a:lnTo>
                  <a:lnTo>
                    <a:pt x="6211824" y="185927"/>
                  </a:lnTo>
                  <a:lnTo>
                    <a:pt x="6989064" y="0"/>
                  </a:lnTo>
                </a:path>
              </a:pathLst>
            </a:custGeom>
            <a:ln w="27432">
              <a:solidFill>
                <a:srgbClr val="EB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63572" y="5143627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469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0176" y="4882972"/>
            <a:ext cx="2819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671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16782" y="4558029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923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2878" y="4198111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285A"/>
                </a:solidFill>
                <a:latin typeface="Arial"/>
                <a:cs typeface="Arial"/>
              </a:rPr>
              <a:t>1.202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9484" y="3736340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285A"/>
                </a:solidFill>
                <a:latin typeface="Arial"/>
                <a:cs typeface="Arial"/>
              </a:rPr>
              <a:t>1.560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5834" y="3322065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285A"/>
                </a:solidFill>
                <a:latin typeface="Arial"/>
                <a:cs typeface="Arial"/>
              </a:rPr>
              <a:t>1.881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1805" y="2664333"/>
            <a:ext cx="1186180" cy="56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994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285A"/>
                </a:solidFill>
                <a:latin typeface="Arial"/>
                <a:cs typeface="Arial"/>
              </a:rPr>
              <a:t>2.391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00285A"/>
                </a:solidFill>
                <a:latin typeface="Arial"/>
                <a:cs typeface="Arial"/>
              </a:rPr>
              <a:t>2.111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75650" y="2272029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285A"/>
                </a:solidFill>
                <a:latin typeface="Arial"/>
                <a:cs typeface="Arial"/>
              </a:rPr>
              <a:t>2.695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87221" y="5229758"/>
            <a:ext cx="281940" cy="59309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324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104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63572" y="5550204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154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40176" y="5458459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225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6782" y="5334761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321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93133" y="5187441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435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68848" y="4960366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611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46470" y="4743704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779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23075" y="4621148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874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99426" y="4480686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983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75650" y="4295013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285A"/>
                </a:solidFill>
                <a:latin typeface="Arial"/>
                <a:cs typeface="Arial"/>
              </a:rPr>
              <a:t>1.127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5538" y="574222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285A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5764" y="5097271"/>
            <a:ext cx="27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1030" y="4452366"/>
            <a:ext cx="364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285A"/>
                </a:solidFill>
                <a:latin typeface="Arial"/>
                <a:cs typeface="Arial"/>
              </a:rPr>
              <a:t>1000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1030" y="3807028"/>
            <a:ext cx="3644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285A"/>
                </a:solidFill>
                <a:latin typeface="Arial"/>
                <a:cs typeface="Arial"/>
              </a:rPr>
              <a:t>1500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1030" y="3162046"/>
            <a:ext cx="364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285A"/>
                </a:solidFill>
                <a:latin typeface="Arial"/>
                <a:cs typeface="Arial"/>
              </a:rPr>
              <a:t>2000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1030" y="2517140"/>
            <a:ext cx="364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285A"/>
                </a:solidFill>
                <a:latin typeface="Arial"/>
                <a:cs typeface="Arial"/>
              </a:rPr>
              <a:t>2500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1030" y="1872234"/>
            <a:ext cx="364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285A"/>
                </a:solidFill>
                <a:latin typeface="Arial"/>
                <a:cs typeface="Arial"/>
              </a:rPr>
              <a:t>3000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8250" y="5923889"/>
            <a:ext cx="50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85A"/>
                </a:solidFill>
                <a:latin typeface="Arial"/>
                <a:cs typeface="Arial"/>
              </a:rPr>
              <a:t>Nov</a:t>
            </a: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 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14576" y="5923889"/>
            <a:ext cx="50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85A"/>
                </a:solidFill>
                <a:latin typeface="Arial"/>
                <a:cs typeface="Arial"/>
              </a:rPr>
              <a:t>Dez</a:t>
            </a: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 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88783" y="5923889"/>
            <a:ext cx="431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85A"/>
                </a:solidFill>
                <a:latin typeface="Arial"/>
                <a:cs typeface="Arial"/>
              </a:rPr>
              <a:t>Jul</a:t>
            </a:r>
            <a:r>
              <a:rPr sz="12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27034" y="5923889"/>
            <a:ext cx="50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285A"/>
                </a:solidFill>
                <a:latin typeface="Arial"/>
                <a:cs typeface="Arial"/>
              </a:rPr>
              <a:t>Aug</a:t>
            </a:r>
            <a:r>
              <a:rPr sz="12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633472" y="633831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F9B7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604007" y="5839483"/>
            <a:ext cx="2040255" cy="60579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780415" algn="l"/>
                <a:tab pos="1561465" algn="l"/>
              </a:tabLst>
            </a:pPr>
            <a:r>
              <a:rPr sz="1200" dirty="0">
                <a:solidFill>
                  <a:srgbClr val="00285A"/>
                </a:solidFill>
                <a:latin typeface="Arial"/>
                <a:cs typeface="Arial"/>
              </a:rPr>
              <a:t>Jan</a:t>
            </a:r>
            <a:r>
              <a:rPr sz="12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0285A"/>
                </a:solidFill>
                <a:latin typeface="Arial"/>
                <a:cs typeface="Arial"/>
              </a:rPr>
              <a:t>19</a:t>
            </a:r>
            <a:r>
              <a:rPr sz="1200" dirty="0">
                <a:solidFill>
                  <a:srgbClr val="00285A"/>
                </a:solidFill>
                <a:latin typeface="Arial"/>
                <a:cs typeface="Arial"/>
              </a:rPr>
              <a:t>	Feb</a:t>
            </a:r>
            <a:r>
              <a:rPr sz="12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19</a:t>
            </a:r>
            <a:r>
              <a:rPr sz="1200" dirty="0">
                <a:solidFill>
                  <a:srgbClr val="00285A"/>
                </a:solidFill>
                <a:latin typeface="Arial"/>
                <a:cs typeface="Arial"/>
              </a:rPr>
              <a:t>	Mrz</a:t>
            </a:r>
            <a:r>
              <a:rPr sz="12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780"/>
              </a:spcBef>
            </a:pP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Lernende</a:t>
            </a:r>
            <a:r>
              <a:rPr sz="14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Schreiben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86884" y="633831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EB6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937886" y="5839484"/>
            <a:ext cx="2040254" cy="60080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784860" algn="l"/>
                <a:tab pos="1560830" algn="l"/>
              </a:tabLst>
            </a:pPr>
            <a:r>
              <a:rPr sz="1200" dirty="0">
                <a:solidFill>
                  <a:srgbClr val="00285A"/>
                </a:solidFill>
                <a:latin typeface="Arial"/>
                <a:cs typeface="Arial"/>
              </a:rPr>
              <a:t>Apr</a:t>
            </a: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 19</a:t>
            </a:r>
            <a:r>
              <a:rPr sz="1200" dirty="0">
                <a:solidFill>
                  <a:srgbClr val="00285A"/>
                </a:solidFill>
                <a:latin typeface="Arial"/>
                <a:cs typeface="Arial"/>
              </a:rPr>
              <a:t>	Mai</a:t>
            </a:r>
            <a:r>
              <a:rPr sz="12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19</a:t>
            </a:r>
            <a:r>
              <a:rPr sz="1200" dirty="0">
                <a:solidFill>
                  <a:srgbClr val="00285A"/>
                </a:solidFill>
                <a:latin typeface="Arial"/>
                <a:cs typeface="Arial"/>
              </a:rPr>
              <a:t>	Jun</a:t>
            </a:r>
            <a:r>
              <a:rPr sz="12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285A"/>
                </a:solidFill>
                <a:latin typeface="Arial"/>
                <a:cs typeface="Arial"/>
              </a:rPr>
              <a:t>19</a:t>
            </a:r>
            <a:endParaRPr sz="1200" dirty="0">
              <a:latin typeface="Arial"/>
              <a:cs typeface="Arial"/>
            </a:endParaRPr>
          </a:p>
          <a:p>
            <a:pPr marL="120014">
              <a:lnSpc>
                <a:spcPct val="100000"/>
              </a:lnSpc>
              <a:spcBef>
                <a:spcPts val="780"/>
              </a:spcBef>
            </a:pPr>
            <a:r>
              <a:rPr sz="1400" dirty="0">
                <a:solidFill>
                  <a:srgbClr val="00285A"/>
                </a:solidFill>
                <a:latin typeface="Arial"/>
                <a:cs typeface="Arial"/>
              </a:rPr>
              <a:t>Lernende</a:t>
            </a:r>
            <a:r>
              <a:rPr sz="14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85A"/>
                </a:solidFill>
                <a:latin typeface="Arial"/>
                <a:cs typeface="Arial"/>
              </a:rPr>
              <a:t>Rechnen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5E651CC1-060C-4DDD-0770-07F4E6810F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30</a:t>
            </a:fld>
            <a:endParaRPr lang="de-DE"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0"/>
            <a:ext cx="8948928" cy="15605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50557" y="339064"/>
            <a:ext cx="1448435" cy="5010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vhs-Lernportal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400" spc="-10" dirty="0">
                <a:solidFill>
                  <a:srgbClr val="4EA7DF"/>
                </a:solidFill>
                <a:latin typeface="Arial"/>
                <a:cs typeface="Arial"/>
              </a:rPr>
              <a:t>vhs-lernportal.de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85570" y="1677289"/>
            <a:ext cx="6956425" cy="3976370"/>
            <a:chOff x="985570" y="1677289"/>
            <a:chExt cx="6956425" cy="3976370"/>
          </a:xfrm>
        </p:grpSpPr>
        <p:sp>
          <p:nvSpPr>
            <p:cNvPr id="6" name="object 6"/>
            <p:cNvSpPr/>
            <p:nvPr/>
          </p:nvSpPr>
          <p:spPr>
            <a:xfrm>
              <a:off x="991920" y="1683638"/>
              <a:ext cx="6943725" cy="3970020"/>
            </a:xfrm>
            <a:custGeom>
              <a:avLst/>
              <a:gdLst/>
              <a:ahLst/>
              <a:cxnLst/>
              <a:rect l="l" t="t" r="r" b="b"/>
              <a:pathLst>
                <a:path w="6943725" h="3970020">
                  <a:moveTo>
                    <a:pt x="3525215" y="3878072"/>
                  </a:moveTo>
                  <a:lnTo>
                    <a:pt x="3524072" y="3874262"/>
                  </a:lnTo>
                  <a:lnTo>
                    <a:pt x="3520897" y="3872611"/>
                  </a:lnTo>
                  <a:lnTo>
                    <a:pt x="3517722" y="3871087"/>
                  </a:lnTo>
                  <a:lnTo>
                    <a:pt x="3513912" y="3872357"/>
                  </a:lnTo>
                  <a:lnTo>
                    <a:pt x="3512388" y="3875532"/>
                  </a:lnTo>
                  <a:lnTo>
                    <a:pt x="3483140" y="3933418"/>
                  </a:lnTo>
                  <a:lnTo>
                    <a:pt x="3342348" y="1628394"/>
                  </a:lnTo>
                  <a:lnTo>
                    <a:pt x="3453993" y="2422855"/>
                  </a:lnTo>
                  <a:lnTo>
                    <a:pt x="3413963" y="2372106"/>
                  </a:lnTo>
                  <a:lnTo>
                    <a:pt x="3411804" y="2369312"/>
                  </a:lnTo>
                  <a:lnTo>
                    <a:pt x="3407740" y="2368931"/>
                  </a:lnTo>
                  <a:lnTo>
                    <a:pt x="3405073" y="2371090"/>
                  </a:lnTo>
                  <a:lnTo>
                    <a:pt x="3402279" y="2373249"/>
                  </a:lnTo>
                  <a:lnTo>
                    <a:pt x="3401771" y="2377186"/>
                  </a:lnTo>
                  <a:lnTo>
                    <a:pt x="3403930" y="2379980"/>
                  </a:lnTo>
                  <a:lnTo>
                    <a:pt x="3465271" y="2457831"/>
                  </a:lnTo>
                  <a:lnTo>
                    <a:pt x="3470046" y="2446147"/>
                  </a:lnTo>
                  <a:lnTo>
                    <a:pt x="3502863" y="2366010"/>
                  </a:lnTo>
                  <a:lnTo>
                    <a:pt x="3504133" y="2362835"/>
                  </a:lnTo>
                  <a:lnTo>
                    <a:pt x="3502609" y="2359152"/>
                  </a:lnTo>
                  <a:lnTo>
                    <a:pt x="3499434" y="2357755"/>
                  </a:lnTo>
                  <a:lnTo>
                    <a:pt x="3496132" y="2356485"/>
                  </a:lnTo>
                  <a:lnTo>
                    <a:pt x="3492449" y="2358009"/>
                  </a:lnTo>
                  <a:lnTo>
                    <a:pt x="3491052" y="2361311"/>
                  </a:lnTo>
                  <a:lnTo>
                    <a:pt x="3466566" y="2421077"/>
                  </a:lnTo>
                  <a:lnTo>
                    <a:pt x="3332556" y="1467358"/>
                  </a:lnTo>
                  <a:lnTo>
                    <a:pt x="3326600" y="1468208"/>
                  </a:lnTo>
                  <a:lnTo>
                    <a:pt x="3319856" y="1467866"/>
                  </a:lnTo>
                  <a:lnTo>
                    <a:pt x="3240963" y="3104223"/>
                  </a:lnTo>
                  <a:lnTo>
                    <a:pt x="3211017" y="3046730"/>
                  </a:lnTo>
                  <a:lnTo>
                    <a:pt x="3209493" y="3043555"/>
                  </a:lnTo>
                  <a:lnTo>
                    <a:pt x="3205683" y="3042412"/>
                  </a:lnTo>
                  <a:lnTo>
                    <a:pt x="3202508" y="3044063"/>
                  </a:lnTo>
                  <a:lnTo>
                    <a:pt x="3199460" y="3045587"/>
                  </a:lnTo>
                  <a:lnTo>
                    <a:pt x="3198190" y="3049397"/>
                  </a:lnTo>
                  <a:lnTo>
                    <a:pt x="3245561" y="3140456"/>
                  </a:lnTo>
                  <a:lnTo>
                    <a:pt x="3253473" y="3128264"/>
                  </a:lnTo>
                  <a:lnTo>
                    <a:pt x="3301441" y="3054477"/>
                  </a:lnTo>
                  <a:lnTo>
                    <a:pt x="3300679" y="3050540"/>
                  </a:lnTo>
                  <a:lnTo>
                    <a:pt x="3297758" y="3048635"/>
                  </a:lnTo>
                  <a:lnTo>
                    <a:pt x="3294710" y="3046730"/>
                  </a:lnTo>
                  <a:lnTo>
                    <a:pt x="3290773" y="3047492"/>
                  </a:lnTo>
                  <a:lnTo>
                    <a:pt x="3253676" y="3104692"/>
                  </a:lnTo>
                  <a:lnTo>
                    <a:pt x="3326942" y="1584731"/>
                  </a:lnTo>
                  <a:lnTo>
                    <a:pt x="3470567" y="3934155"/>
                  </a:lnTo>
                  <a:lnTo>
                    <a:pt x="3434537" y="3880231"/>
                  </a:lnTo>
                  <a:lnTo>
                    <a:pt x="3432632" y="3877310"/>
                  </a:lnTo>
                  <a:lnTo>
                    <a:pt x="3428695" y="3876548"/>
                  </a:lnTo>
                  <a:lnTo>
                    <a:pt x="3422853" y="3880358"/>
                  </a:lnTo>
                  <a:lnTo>
                    <a:pt x="3422091" y="3884422"/>
                  </a:lnTo>
                  <a:lnTo>
                    <a:pt x="3423996" y="3887343"/>
                  </a:lnTo>
                  <a:lnTo>
                    <a:pt x="3479114" y="3969677"/>
                  </a:lnTo>
                  <a:lnTo>
                    <a:pt x="3485248" y="3957497"/>
                  </a:lnTo>
                  <a:lnTo>
                    <a:pt x="3523691" y="3881247"/>
                  </a:lnTo>
                  <a:lnTo>
                    <a:pt x="3525215" y="3878072"/>
                  </a:lnTo>
                  <a:close/>
                </a:path>
                <a:path w="6943725" h="3970020">
                  <a:moveTo>
                    <a:pt x="5964250" y="2427478"/>
                  </a:moveTo>
                  <a:lnTo>
                    <a:pt x="5962599" y="2423795"/>
                  </a:lnTo>
                  <a:lnTo>
                    <a:pt x="5959297" y="2422525"/>
                  </a:lnTo>
                  <a:lnTo>
                    <a:pt x="5955995" y="2421382"/>
                  </a:lnTo>
                  <a:lnTo>
                    <a:pt x="5952312" y="2423033"/>
                  </a:lnTo>
                  <a:lnTo>
                    <a:pt x="5951169" y="2426335"/>
                  </a:lnTo>
                  <a:lnTo>
                    <a:pt x="5928766" y="2487180"/>
                  </a:lnTo>
                  <a:lnTo>
                    <a:pt x="5747334" y="1467104"/>
                  </a:lnTo>
                  <a:lnTo>
                    <a:pt x="5741111" y="1468183"/>
                  </a:lnTo>
                  <a:lnTo>
                    <a:pt x="5734761" y="1468120"/>
                  </a:lnTo>
                  <a:lnTo>
                    <a:pt x="5718327" y="3293961"/>
                  </a:lnTo>
                  <a:lnTo>
                    <a:pt x="5686247" y="3237865"/>
                  </a:lnTo>
                  <a:lnTo>
                    <a:pt x="5684596" y="3234817"/>
                  </a:lnTo>
                  <a:lnTo>
                    <a:pt x="5680659" y="3233674"/>
                  </a:lnTo>
                  <a:lnTo>
                    <a:pt x="5674563" y="3237230"/>
                  </a:lnTo>
                  <a:lnTo>
                    <a:pt x="5673547" y="3241040"/>
                  </a:lnTo>
                  <a:lnTo>
                    <a:pt x="5675198" y="3244088"/>
                  </a:lnTo>
                  <a:lnTo>
                    <a:pt x="5724474" y="3330194"/>
                  </a:lnTo>
                  <a:lnTo>
                    <a:pt x="5731942" y="3317621"/>
                  </a:lnTo>
                  <a:lnTo>
                    <a:pt x="5775147" y="3244977"/>
                  </a:lnTo>
                  <a:lnTo>
                    <a:pt x="5776925" y="3242056"/>
                  </a:lnTo>
                  <a:lnTo>
                    <a:pt x="5775909" y="3238119"/>
                  </a:lnTo>
                  <a:lnTo>
                    <a:pt x="5772861" y="3236341"/>
                  </a:lnTo>
                  <a:lnTo>
                    <a:pt x="5769940" y="3234563"/>
                  </a:lnTo>
                  <a:lnTo>
                    <a:pt x="5766003" y="3235579"/>
                  </a:lnTo>
                  <a:lnTo>
                    <a:pt x="5764225" y="3238500"/>
                  </a:lnTo>
                  <a:lnTo>
                    <a:pt x="5731027" y="3294164"/>
                  </a:lnTo>
                  <a:lnTo>
                    <a:pt x="5746839" y="1536509"/>
                  </a:lnTo>
                  <a:lnTo>
                    <a:pt x="5916333" y="2489441"/>
                  </a:lnTo>
                  <a:lnTo>
                    <a:pt x="5874334" y="2440051"/>
                  </a:lnTo>
                  <a:lnTo>
                    <a:pt x="5872175" y="2437384"/>
                  </a:lnTo>
                  <a:lnTo>
                    <a:pt x="5868111" y="2437003"/>
                  </a:lnTo>
                  <a:lnTo>
                    <a:pt x="5862777" y="2441575"/>
                  </a:lnTo>
                  <a:lnTo>
                    <a:pt x="5862396" y="2445512"/>
                  </a:lnTo>
                  <a:lnTo>
                    <a:pt x="5864682" y="2448179"/>
                  </a:lnTo>
                  <a:lnTo>
                    <a:pt x="5928817" y="2523744"/>
                  </a:lnTo>
                  <a:lnTo>
                    <a:pt x="5932970" y="2512441"/>
                  </a:lnTo>
                  <a:lnTo>
                    <a:pt x="5962980" y="2430780"/>
                  </a:lnTo>
                  <a:lnTo>
                    <a:pt x="5964250" y="2427478"/>
                  </a:lnTo>
                  <a:close/>
                </a:path>
                <a:path w="6943725" h="3970020">
                  <a:moveTo>
                    <a:pt x="6943674" y="79121"/>
                  </a:moveTo>
                  <a:lnTo>
                    <a:pt x="6937464" y="48336"/>
                  </a:lnTo>
                  <a:lnTo>
                    <a:pt x="6920560" y="23177"/>
                  </a:lnTo>
                  <a:lnTo>
                    <a:pt x="6895452" y="6223"/>
                  </a:lnTo>
                  <a:lnTo>
                    <a:pt x="6864680" y="0"/>
                  </a:lnTo>
                  <a:lnTo>
                    <a:pt x="79108" y="0"/>
                  </a:lnTo>
                  <a:lnTo>
                    <a:pt x="48310" y="6223"/>
                  </a:lnTo>
                  <a:lnTo>
                    <a:pt x="23164" y="23177"/>
                  </a:lnTo>
                  <a:lnTo>
                    <a:pt x="6210" y="48336"/>
                  </a:lnTo>
                  <a:lnTo>
                    <a:pt x="0" y="79121"/>
                  </a:lnTo>
                  <a:lnTo>
                    <a:pt x="0" y="395605"/>
                  </a:lnTo>
                  <a:lnTo>
                    <a:pt x="6210" y="426402"/>
                  </a:lnTo>
                  <a:lnTo>
                    <a:pt x="23164" y="451548"/>
                  </a:lnTo>
                  <a:lnTo>
                    <a:pt x="48310" y="468515"/>
                  </a:lnTo>
                  <a:lnTo>
                    <a:pt x="79108" y="474726"/>
                  </a:lnTo>
                  <a:lnTo>
                    <a:pt x="6864680" y="474726"/>
                  </a:lnTo>
                  <a:lnTo>
                    <a:pt x="6895452" y="468515"/>
                  </a:lnTo>
                  <a:lnTo>
                    <a:pt x="6920560" y="451548"/>
                  </a:lnTo>
                  <a:lnTo>
                    <a:pt x="6937464" y="426402"/>
                  </a:lnTo>
                  <a:lnTo>
                    <a:pt x="6943674" y="395605"/>
                  </a:lnTo>
                  <a:lnTo>
                    <a:pt x="6943674" y="79121"/>
                  </a:lnTo>
                  <a:close/>
                </a:path>
              </a:pathLst>
            </a:custGeom>
            <a:solidFill>
              <a:srgbClr val="002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1920" y="1683639"/>
              <a:ext cx="6943725" cy="474980"/>
            </a:xfrm>
            <a:custGeom>
              <a:avLst/>
              <a:gdLst/>
              <a:ahLst/>
              <a:cxnLst/>
              <a:rect l="l" t="t" r="r" b="b"/>
              <a:pathLst>
                <a:path w="6943725" h="474980">
                  <a:moveTo>
                    <a:pt x="0" y="79121"/>
                  </a:moveTo>
                  <a:lnTo>
                    <a:pt x="6217" y="48327"/>
                  </a:lnTo>
                  <a:lnTo>
                    <a:pt x="23171" y="23177"/>
                  </a:lnTo>
                  <a:lnTo>
                    <a:pt x="48316" y="6219"/>
                  </a:lnTo>
                  <a:lnTo>
                    <a:pt x="79108" y="0"/>
                  </a:lnTo>
                  <a:lnTo>
                    <a:pt x="6864680" y="0"/>
                  </a:lnTo>
                  <a:lnTo>
                    <a:pt x="6895453" y="6219"/>
                  </a:lnTo>
                  <a:lnTo>
                    <a:pt x="6920560" y="23177"/>
                  </a:lnTo>
                  <a:lnTo>
                    <a:pt x="6937475" y="48327"/>
                  </a:lnTo>
                  <a:lnTo>
                    <a:pt x="6943674" y="79121"/>
                  </a:lnTo>
                  <a:lnTo>
                    <a:pt x="6943674" y="395605"/>
                  </a:lnTo>
                  <a:lnTo>
                    <a:pt x="6937475" y="426398"/>
                  </a:lnTo>
                  <a:lnTo>
                    <a:pt x="6920560" y="451548"/>
                  </a:lnTo>
                  <a:lnTo>
                    <a:pt x="6895453" y="468506"/>
                  </a:lnTo>
                  <a:lnTo>
                    <a:pt x="6864680" y="474725"/>
                  </a:lnTo>
                  <a:lnTo>
                    <a:pt x="79108" y="474725"/>
                  </a:lnTo>
                  <a:lnTo>
                    <a:pt x="48316" y="468506"/>
                  </a:lnTo>
                  <a:lnTo>
                    <a:pt x="23171" y="451548"/>
                  </a:lnTo>
                  <a:lnTo>
                    <a:pt x="6217" y="426398"/>
                  </a:lnTo>
                  <a:lnTo>
                    <a:pt x="0" y="395605"/>
                  </a:lnTo>
                  <a:lnTo>
                    <a:pt x="0" y="79121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5557" y="3160394"/>
              <a:ext cx="876935" cy="2368550"/>
            </a:xfrm>
            <a:custGeom>
              <a:avLst/>
              <a:gdLst/>
              <a:ahLst/>
              <a:cxnLst/>
              <a:rect l="l" t="t" r="r" b="b"/>
              <a:pathLst>
                <a:path w="876935" h="2368550">
                  <a:moveTo>
                    <a:pt x="876681" y="2272665"/>
                  </a:moveTo>
                  <a:lnTo>
                    <a:pt x="875157" y="2268982"/>
                  </a:lnTo>
                  <a:lnTo>
                    <a:pt x="868553" y="2266442"/>
                  </a:lnTo>
                  <a:lnTo>
                    <a:pt x="864870" y="2268093"/>
                  </a:lnTo>
                  <a:lnTo>
                    <a:pt x="863600" y="2271395"/>
                  </a:lnTo>
                  <a:lnTo>
                    <a:pt x="839927" y="2331593"/>
                  </a:lnTo>
                  <a:lnTo>
                    <a:pt x="478790" y="1397"/>
                  </a:lnTo>
                  <a:lnTo>
                    <a:pt x="472617" y="2336"/>
                  </a:lnTo>
                  <a:lnTo>
                    <a:pt x="466598" y="0"/>
                  </a:lnTo>
                  <a:lnTo>
                    <a:pt x="23507" y="1157643"/>
                  </a:lnTo>
                  <a:lnTo>
                    <a:pt x="13081" y="1093851"/>
                  </a:lnTo>
                  <a:lnTo>
                    <a:pt x="12446" y="1090295"/>
                  </a:lnTo>
                  <a:lnTo>
                    <a:pt x="9271" y="1088009"/>
                  </a:lnTo>
                  <a:lnTo>
                    <a:pt x="5715" y="1088517"/>
                  </a:lnTo>
                  <a:lnTo>
                    <a:pt x="2286" y="1089152"/>
                  </a:lnTo>
                  <a:lnTo>
                    <a:pt x="0" y="1092454"/>
                  </a:lnTo>
                  <a:lnTo>
                    <a:pt x="508" y="1095883"/>
                  </a:lnTo>
                  <a:lnTo>
                    <a:pt x="16510" y="1193673"/>
                  </a:lnTo>
                  <a:lnTo>
                    <a:pt x="28346" y="1184148"/>
                  </a:lnTo>
                  <a:lnTo>
                    <a:pt x="93713" y="1131570"/>
                  </a:lnTo>
                  <a:lnTo>
                    <a:pt x="96507" y="1129411"/>
                  </a:lnTo>
                  <a:lnTo>
                    <a:pt x="96888" y="1125347"/>
                  </a:lnTo>
                  <a:lnTo>
                    <a:pt x="94742" y="1122680"/>
                  </a:lnTo>
                  <a:lnTo>
                    <a:pt x="92570" y="1119886"/>
                  </a:lnTo>
                  <a:lnTo>
                    <a:pt x="88519" y="1119505"/>
                  </a:lnTo>
                  <a:lnTo>
                    <a:pt x="35306" y="1162227"/>
                  </a:lnTo>
                  <a:lnTo>
                    <a:pt x="458266" y="57200"/>
                  </a:lnTo>
                  <a:lnTo>
                    <a:pt x="131876" y="1773389"/>
                  </a:lnTo>
                  <a:lnTo>
                    <a:pt x="110236" y="1712341"/>
                  </a:lnTo>
                  <a:lnTo>
                    <a:pt x="109093" y="1709039"/>
                  </a:lnTo>
                  <a:lnTo>
                    <a:pt x="105537" y="1707261"/>
                  </a:lnTo>
                  <a:lnTo>
                    <a:pt x="102095" y="1708404"/>
                  </a:lnTo>
                  <a:lnTo>
                    <a:pt x="98806" y="1709547"/>
                  </a:lnTo>
                  <a:lnTo>
                    <a:pt x="97155" y="1713230"/>
                  </a:lnTo>
                  <a:lnTo>
                    <a:pt x="98298" y="1716532"/>
                  </a:lnTo>
                  <a:lnTo>
                    <a:pt x="131318" y="1810004"/>
                  </a:lnTo>
                  <a:lnTo>
                    <a:pt x="141046" y="1798828"/>
                  </a:lnTo>
                  <a:lnTo>
                    <a:pt x="196469" y="1735201"/>
                  </a:lnTo>
                  <a:lnTo>
                    <a:pt x="198755" y="1732534"/>
                  </a:lnTo>
                  <a:lnTo>
                    <a:pt x="198501" y="1728597"/>
                  </a:lnTo>
                  <a:lnTo>
                    <a:pt x="195834" y="1726184"/>
                  </a:lnTo>
                  <a:lnTo>
                    <a:pt x="193167" y="1723898"/>
                  </a:lnTo>
                  <a:lnTo>
                    <a:pt x="189103" y="1724152"/>
                  </a:lnTo>
                  <a:lnTo>
                    <a:pt x="186817" y="1726819"/>
                  </a:lnTo>
                  <a:lnTo>
                    <a:pt x="144360" y="1775599"/>
                  </a:lnTo>
                  <a:lnTo>
                    <a:pt x="473036" y="47358"/>
                  </a:lnTo>
                  <a:lnTo>
                    <a:pt x="827366" y="2333574"/>
                  </a:lnTo>
                  <a:lnTo>
                    <a:pt x="786638" y="2283333"/>
                  </a:lnTo>
                  <a:lnTo>
                    <a:pt x="784352" y="2280539"/>
                  </a:lnTo>
                  <a:lnTo>
                    <a:pt x="780415" y="2280158"/>
                  </a:lnTo>
                  <a:lnTo>
                    <a:pt x="777621" y="2282317"/>
                  </a:lnTo>
                  <a:lnTo>
                    <a:pt x="774954" y="2284603"/>
                  </a:lnTo>
                  <a:lnTo>
                    <a:pt x="774573" y="2288540"/>
                  </a:lnTo>
                  <a:lnTo>
                    <a:pt x="776732" y="2291334"/>
                  </a:lnTo>
                  <a:lnTo>
                    <a:pt x="839216" y="2368169"/>
                  </a:lnTo>
                  <a:lnTo>
                    <a:pt x="843699" y="2356739"/>
                  </a:lnTo>
                  <a:lnTo>
                    <a:pt x="875411" y="2275967"/>
                  </a:lnTo>
                  <a:lnTo>
                    <a:pt x="876681" y="2272665"/>
                  </a:lnTo>
                  <a:close/>
                </a:path>
              </a:pathLst>
            </a:custGeom>
            <a:solidFill>
              <a:srgbClr val="002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Kurse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im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vhs-Lernportal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19069" y="1739645"/>
            <a:ext cx="2491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www.vhs-lernportal.de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01948" y="3453891"/>
            <a:ext cx="1434465" cy="528320"/>
            <a:chOff x="3401948" y="3453891"/>
            <a:chExt cx="1434465" cy="528320"/>
          </a:xfrm>
        </p:grpSpPr>
        <p:sp>
          <p:nvSpPr>
            <p:cNvPr id="12" name="object 12"/>
            <p:cNvSpPr/>
            <p:nvPr/>
          </p:nvSpPr>
          <p:spPr>
            <a:xfrm>
              <a:off x="3408298" y="3460241"/>
              <a:ext cx="1421765" cy="515620"/>
            </a:xfrm>
            <a:custGeom>
              <a:avLst/>
              <a:gdLst/>
              <a:ahLst/>
              <a:cxnLst/>
              <a:rect l="l" t="t" r="r" b="b"/>
              <a:pathLst>
                <a:path w="1421764" h="515620">
                  <a:moveTo>
                    <a:pt x="1335786" y="0"/>
                  </a:moveTo>
                  <a:lnTo>
                    <a:pt x="85851" y="0"/>
                  </a:lnTo>
                  <a:lnTo>
                    <a:pt x="52452" y="6752"/>
                  </a:lnTo>
                  <a:lnTo>
                    <a:pt x="25161" y="25161"/>
                  </a:lnTo>
                  <a:lnTo>
                    <a:pt x="6752" y="52452"/>
                  </a:lnTo>
                  <a:lnTo>
                    <a:pt x="0" y="85852"/>
                  </a:lnTo>
                  <a:lnTo>
                    <a:pt x="0" y="429260"/>
                  </a:lnTo>
                  <a:lnTo>
                    <a:pt x="6752" y="462659"/>
                  </a:lnTo>
                  <a:lnTo>
                    <a:pt x="25161" y="489950"/>
                  </a:lnTo>
                  <a:lnTo>
                    <a:pt x="52452" y="508359"/>
                  </a:lnTo>
                  <a:lnTo>
                    <a:pt x="85851" y="515112"/>
                  </a:lnTo>
                  <a:lnTo>
                    <a:pt x="1335786" y="515112"/>
                  </a:lnTo>
                  <a:lnTo>
                    <a:pt x="1369185" y="508359"/>
                  </a:lnTo>
                  <a:lnTo>
                    <a:pt x="1396476" y="489950"/>
                  </a:lnTo>
                  <a:lnTo>
                    <a:pt x="1414885" y="462659"/>
                  </a:lnTo>
                  <a:lnTo>
                    <a:pt x="1421638" y="429260"/>
                  </a:lnTo>
                  <a:lnTo>
                    <a:pt x="1421638" y="85852"/>
                  </a:lnTo>
                  <a:lnTo>
                    <a:pt x="1414885" y="52452"/>
                  </a:lnTo>
                  <a:lnTo>
                    <a:pt x="1396476" y="25161"/>
                  </a:lnTo>
                  <a:lnTo>
                    <a:pt x="1369185" y="6752"/>
                  </a:lnTo>
                  <a:lnTo>
                    <a:pt x="1335786" y="0"/>
                  </a:lnTo>
                  <a:close/>
                </a:path>
              </a:pathLst>
            </a:custGeom>
            <a:solidFill>
              <a:srgbClr val="F9B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08298" y="3460241"/>
              <a:ext cx="1421765" cy="515620"/>
            </a:xfrm>
            <a:custGeom>
              <a:avLst/>
              <a:gdLst/>
              <a:ahLst/>
              <a:cxnLst/>
              <a:rect l="l" t="t" r="r" b="b"/>
              <a:pathLst>
                <a:path w="1421764" h="515620">
                  <a:moveTo>
                    <a:pt x="0" y="85852"/>
                  </a:moveTo>
                  <a:lnTo>
                    <a:pt x="6752" y="52452"/>
                  </a:lnTo>
                  <a:lnTo>
                    <a:pt x="25161" y="25161"/>
                  </a:lnTo>
                  <a:lnTo>
                    <a:pt x="52452" y="6752"/>
                  </a:lnTo>
                  <a:lnTo>
                    <a:pt x="85851" y="0"/>
                  </a:lnTo>
                  <a:lnTo>
                    <a:pt x="1335786" y="0"/>
                  </a:lnTo>
                  <a:lnTo>
                    <a:pt x="1369185" y="6752"/>
                  </a:lnTo>
                  <a:lnTo>
                    <a:pt x="1396476" y="25161"/>
                  </a:lnTo>
                  <a:lnTo>
                    <a:pt x="1414885" y="52452"/>
                  </a:lnTo>
                  <a:lnTo>
                    <a:pt x="1421638" y="85852"/>
                  </a:lnTo>
                  <a:lnTo>
                    <a:pt x="1421638" y="429260"/>
                  </a:lnTo>
                  <a:lnTo>
                    <a:pt x="1414885" y="462659"/>
                  </a:lnTo>
                  <a:lnTo>
                    <a:pt x="1396476" y="489950"/>
                  </a:lnTo>
                  <a:lnTo>
                    <a:pt x="1369185" y="508359"/>
                  </a:lnTo>
                  <a:lnTo>
                    <a:pt x="1335786" y="515112"/>
                  </a:lnTo>
                  <a:lnTo>
                    <a:pt x="85851" y="515112"/>
                  </a:lnTo>
                  <a:lnTo>
                    <a:pt x="52452" y="508359"/>
                  </a:lnTo>
                  <a:lnTo>
                    <a:pt x="25161" y="489950"/>
                  </a:lnTo>
                  <a:lnTo>
                    <a:pt x="6752" y="462659"/>
                  </a:lnTo>
                  <a:lnTo>
                    <a:pt x="0" y="429260"/>
                  </a:lnTo>
                  <a:lnTo>
                    <a:pt x="0" y="85852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36645" y="3553459"/>
            <a:ext cx="96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Schreiben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96058" y="3997833"/>
            <a:ext cx="695325" cy="444500"/>
            <a:chOff x="1996058" y="3997833"/>
            <a:chExt cx="695325" cy="444500"/>
          </a:xfrm>
        </p:grpSpPr>
        <p:sp>
          <p:nvSpPr>
            <p:cNvPr id="16" name="object 16"/>
            <p:cNvSpPr/>
            <p:nvPr/>
          </p:nvSpPr>
          <p:spPr>
            <a:xfrm>
              <a:off x="2002408" y="4004183"/>
              <a:ext cx="682625" cy="431800"/>
            </a:xfrm>
            <a:custGeom>
              <a:avLst/>
              <a:gdLst/>
              <a:ahLst/>
              <a:cxnLst/>
              <a:rect l="l" t="t" r="r" b="b"/>
              <a:pathLst>
                <a:path w="682625" h="431800">
                  <a:moveTo>
                    <a:pt x="610489" y="0"/>
                  </a:moveTo>
                  <a:lnTo>
                    <a:pt x="72009" y="0"/>
                  </a:lnTo>
                  <a:lnTo>
                    <a:pt x="43987" y="5661"/>
                  </a:lnTo>
                  <a:lnTo>
                    <a:pt x="21097" y="21097"/>
                  </a:lnTo>
                  <a:lnTo>
                    <a:pt x="5661" y="43987"/>
                  </a:lnTo>
                  <a:lnTo>
                    <a:pt x="0" y="72009"/>
                  </a:lnTo>
                  <a:lnTo>
                    <a:pt x="0" y="359791"/>
                  </a:lnTo>
                  <a:lnTo>
                    <a:pt x="5661" y="387812"/>
                  </a:lnTo>
                  <a:lnTo>
                    <a:pt x="21097" y="410702"/>
                  </a:lnTo>
                  <a:lnTo>
                    <a:pt x="43987" y="426138"/>
                  </a:lnTo>
                  <a:lnTo>
                    <a:pt x="72009" y="431800"/>
                  </a:lnTo>
                  <a:lnTo>
                    <a:pt x="610489" y="431800"/>
                  </a:lnTo>
                  <a:lnTo>
                    <a:pt x="638436" y="426138"/>
                  </a:lnTo>
                  <a:lnTo>
                    <a:pt x="661289" y="410702"/>
                  </a:lnTo>
                  <a:lnTo>
                    <a:pt x="676711" y="387812"/>
                  </a:lnTo>
                  <a:lnTo>
                    <a:pt x="682371" y="359791"/>
                  </a:lnTo>
                  <a:lnTo>
                    <a:pt x="682371" y="72009"/>
                  </a:lnTo>
                  <a:lnTo>
                    <a:pt x="676711" y="43987"/>
                  </a:lnTo>
                  <a:lnTo>
                    <a:pt x="661289" y="21097"/>
                  </a:lnTo>
                  <a:lnTo>
                    <a:pt x="638436" y="5661"/>
                  </a:lnTo>
                  <a:lnTo>
                    <a:pt x="61048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02408" y="4004183"/>
              <a:ext cx="682625" cy="431800"/>
            </a:xfrm>
            <a:custGeom>
              <a:avLst/>
              <a:gdLst/>
              <a:ahLst/>
              <a:cxnLst/>
              <a:rect l="l" t="t" r="r" b="b"/>
              <a:pathLst>
                <a:path w="682625" h="431800">
                  <a:moveTo>
                    <a:pt x="0" y="72009"/>
                  </a:moveTo>
                  <a:lnTo>
                    <a:pt x="5661" y="43987"/>
                  </a:lnTo>
                  <a:lnTo>
                    <a:pt x="21097" y="21097"/>
                  </a:lnTo>
                  <a:lnTo>
                    <a:pt x="43987" y="5661"/>
                  </a:lnTo>
                  <a:lnTo>
                    <a:pt x="72009" y="0"/>
                  </a:lnTo>
                  <a:lnTo>
                    <a:pt x="610489" y="0"/>
                  </a:lnTo>
                  <a:lnTo>
                    <a:pt x="638436" y="5661"/>
                  </a:lnTo>
                  <a:lnTo>
                    <a:pt x="661289" y="21097"/>
                  </a:lnTo>
                  <a:lnTo>
                    <a:pt x="676711" y="43987"/>
                  </a:lnTo>
                  <a:lnTo>
                    <a:pt x="682371" y="72009"/>
                  </a:lnTo>
                  <a:lnTo>
                    <a:pt x="682371" y="359791"/>
                  </a:lnTo>
                  <a:lnTo>
                    <a:pt x="676711" y="387812"/>
                  </a:lnTo>
                  <a:lnTo>
                    <a:pt x="661289" y="410702"/>
                  </a:lnTo>
                  <a:lnTo>
                    <a:pt x="638436" y="426138"/>
                  </a:lnTo>
                  <a:lnTo>
                    <a:pt x="610489" y="431800"/>
                  </a:lnTo>
                  <a:lnTo>
                    <a:pt x="72009" y="431800"/>
                  </a:lnTo>
                  <a:lnTo>
                    <a:pt x="43987" y="426138"/>
                  </a:lnTo>
                  <a:lnTo>
                    <a:pt x="21097" y="410702"/>
                  </a:lnTo>
                  <a:lnTo>
                    <a:pt x="5661" y="387812"/>
                  </a:lnTo>
                  <a:lnTo>
                    <a:pt x="0" y="359791"/>
                  </a:lnTo>
                  <a:lnTo>
                    <a:pt x="0" y="72009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03195" y="4055745"/>
            <a:ext cx="280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A1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79271" y="2526919"/>
            <a:ext cx="1858010" cy="655320"/>
            <a:chOff x="1079271" y="2526919"/>
            <a:chExt cx="1858010" cy="655320"/>
          </a:xfrm>
        </p:grpSpPr>
        <p:sp>
          <p:nvSpPr>
            <p:cNvPr id="20" name="object 20"/>
            <p:cNvSpPr/>
            <p:nvPr/>
          </p:nvSpPr>
          <p:spPr>
            <a:xfrm>
              <a:off x="1098321" y="2545969"/>
              <a:ext cx="1819910" cy="617220"/>
            </a:xfrm>
            <a:custGeom>
              <a:avLst/>
              <a:gdLst/>
              <a:ahLst/>
              <a:cxnLst/>
              <a:rect l="l" t="t" r="r" b="b"/>
              <a:pathLst>
                <a:path w="1819910" h="617219">
                  <a:moveTo>
                    <a:pt x="1716760" y="0"/>
                  </a:moveTo>
                  <a:lnTo>
                    <a:pt x="102781" y="0"/>
                  </a:lnTo>
                  <a:lnTo>
                    <a:pt x="62772" y="8090"/>
                  </a:lnTo>
                  <a:lnTo>
                    <a:pt x="30102" y="30146"/>
                  </a:lnTo>
                  <a:lnTo>
                    <a:pt x="8076" y="62847"/>
                  </a:lnTo>
                  <a:lnTo>
                    <a:pt x="0" y="102869"/>
                  </a:lnTo>
                  <a:lnTo>
                    <a:pt x="0" y="513968"/>
                  </a:lnTo>
                  <a:lnTo>
                    <a:pt x="8076" y="553972"/>
                  </a:lnTo>
                  <a:lnTo>
                    <a:pt x="30102" y="586628"/>
                  </a:lnTo>
                  <a:lnTo>
                    <a:pt x="62772" y="608641"/>
                  </a:lnTo>
                  <a:lnTo>
                    <a:pt x="102781" y="616711"/>
                  </a:lnTo>
                  <a:lnTo>
                    <a:pt x="1716760" y="616711"/>
                  </a:lnTo>
                  <a:lnTo>
                    <a:pt x="1756763" y="608641"/>
                  </a:lnTo>
                  <a:lnTo>
                    <a:pt x="1789420" y="586628"/>
                  </a:lnTo>
                  <a:lnTo>
                    <a:pt x="1811433" y="553972"/>
                  </a:lnTo>
                  <a:lnTo>
                    <a:pt x="1819503" y="513968"/>
                  </a:lnTo>
                  <a:lnTo>
                    <a:pt x="1819503" y="102869"/>
                  </a:lnTo>
                  <a:lnTo>
                    <a:pt x="1811433" y="62847"/>
                  </a:lnTo>
                  <a:lnTo>
                    <a:pt x="1789420" y="30146"/>
                  </a:lnTo>
                  <a:lnTo>
                    <a:pt x="1756763" y="8090"/>
                  </a:lnTo>
                  <a:lnTo>
                    <a:pt x="171676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8321" y="2545969"/>
              <a:ext cx="1819910" cy="617220"/>
            </a:xfrm>
            <a:custGeom>
              <a:avLst/>
              <a:gdLst/>
              <a:ahLst/>
              <a:cxnLst/>
              <a:rect l="l" t="t" r="r" b="b"/>
              <a:pathLst>
                <a:path w="1819910" h="617219">
                  <a:moveTo>
                    <a:pt x="0" y="102869"/>
                  </a:moveTo>
                  <a:lnTo>
                    <a:pt x="8076" y="62847"/>
                  </a:lnTo>
                  <a:lnTo>
                    <a:pt x="30102" y="30146"/>
                  </a:lnTo>
                  <a:lnTo>
                    <a:pt x="62772" y="8090"/>
                  </a:lnTo>
                  <a:lnTo>
                    <a:pt x="102781" y="0"/>
                  </a:lnTo>
                  <a:lnTo>
                    <a:pt x="1716760" y="0"/>
                  </a:lnTo>
                  <a:lnTo>
                    <a:pt x="1756763" y="8090"/>
                  </a:lnTo>
                  <a:lnTo>
                    <a:pt x="1789420" y="30146"/>
                  </a:lnTo>
                  <a:lnTo>
                    <a:pt x="1811433" y="62847"/>
                  </a:lnTo>
                  <a:lnTo>
                    <a:pt x="1819503" y="102869"/>
                  </a:lnTo>
                  <a:lnTo>
                    <a:pt x="1819503" y="513968"/>
                  </a:lnTo>
                  <a:lnTo>
                    <a:pt x="1811433" y="553972"/>
                  </a:lnTo>
                  <a:lnTo>
                    <a:pt x="1789420" y="586628"/>
                  </a:lnTo>
                  <a:lnTo>
                    <a:pt x="1756763" y="608641"/>
                  </a:lnTo>
                  <a:lnTo>
                    <a:pt x="1716760" y="616711"/>
                  </a:lnTo>
                  <a:lnTo>
                    <a:pt x="102781" y="616711"/>
                  </a:lnTo>
                  <a:lnTo>
                    <a:pt x="62772" y="608641"/>
                  </a:lnTo>
                  <a:lnTo>
                    <a:pt x="30102" y="586628"/>
                  </a:lnTo>
                  <a:lnTo>
                    <a:pt x="8076" y="553972"/>
                  </a:lnTo>
                  <a:lnTo>
                    <a:pt x="0" y="513968"/>
                  </a:lnTo>
                  <a:lnTo>
                    <a:pt x="0" y="102869"/>
                  </a:lnTo>
                  <a:close/>
                </a:path>
              </a:pathLst>
            </a:custGeom>
            <a:ln w="38099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307719" y="2689986"/>
            <a:ext cx="1403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Deutsch-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Kurse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389248" y="2516123"/>
            <a:ext cx="1858010" cy="655320"/>
            <a:chOff x="3389248" y="2516123"/>
            <a:chExt cx="1858010" cy="655320"/>
          </a:xfrm>
        </p:grpSpPr>
        <p:sp>
          <p:nvSpPr>
            <p:cNvPr id="24" name="object 24"/>
            <p:cNvSpPr/>
            <p:nvPr/>
          </p:nvSpPr>
          <p:spPr>
            <a:xfrm>
              <a:off x="3408298" y="2535173"/>
              <a:ext cx="1819910" cy="617220"/>
            </a:xfrm>
            <a:custGeom>
              <a:avLst/>
              <a:gdLst/>
              <a:ahLst/>
              <a:cxnLst/>
              <a:rect l="l" t="t" r="r" b="b"/>
              <a:pathLst>
                <a:path w="1819910" h="617219">
                  <a:moveTo>
                    <a:pt x="1716786" y="0"/>
                  </a:moveTo>
                  <a:lnTo>
                    <a:pt x="102870" y="0"/>
                  </a:lnTo>
                  <a:lnTo>
                    <a:pt x="62847" y="8070"/>
                  </a:lnTo>
                  <a:lnTo>
                    <a:pt x="30146" y="30083"/>
                  </a:lnTo>
                  <a:lnTo>
                    <a:pt x="8090" y="62739"/>
                  </a:lnTo>
                  <a:lnTo>
                    <a:pt x="0" y="102742"/>
                  </a:lnTo>
                  <a:lnTo>
                    <a:pt x="0" y="513841"/>
                  </a:lnTo>
                  <a:lnTo>
                    <a:pt x="8090" y="553864"/>
                  </a:lnTo>
                  <a:lnTo>
                    <a:pt x="30146" y="586565"/>
                  </a:lnTo>
                  <a:lnTo>
                    <a:pt x="62847" y="608621"/>
                  </a:lnTo>
                  <a:lnTo>
                    <a:pt x="102870" y="616712"/>
                  </a:lnTo>
                  <a:lnTo>
                    <a:pt x="1716786" y="616712"/>
                  </a:lnTo>
                  <a:lnTo>
                    <a:pt x="1756808" y="608621"/>
                  </a:lnTo>
                  <a:lnTo>
                    <a:pt x="1789509" y="586565"/>
                  </a:lnTo>
                  <a:lnTo>
                    <a:pt x="1811565" y="553864"/>
                  </a:lnTo>
                  <a:lnTo>
                    <a:pt x="1819655" y="513841"/>
                  </a:lnTo>
                  <a:lnTo>
                    <a:pt x="1819655" y="102742"/>
                  </a:lnTo>
                  <a:lnTo>
                    <a:pt x="1811565" y="62739"/>
                  </a:lnTo>
                  <a:lnTo>
                    <a:pt x="1789509" y="30083"/>
                  </a:lnTo>
                  <a:lnTo>
                    <a:pt x="1756808" y="8070"/>
                  </a:lnTo>
                  <a:lnTo>
                    <a:pt x="1716786" y="0"/>
                  </a:lnTo>
                  <a:close/>
                </a:path>
              </a:pathLst>
            </a:custGeom>
            <a:solidFill>
              <a:srgbClr val="F9B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08298" y="2535173"/>
              <a:ext cx="1819910" cy="617220"/>
            </a:xfrm>
            <a:custGeom>
              <a:avLst/>
              <a:gdLst/>
              <a:ahLst/>
              <a:cxnLst/>
              <a:rect l="l" t="t" r="r" b="b"/>
              <a:pathLst>
                <a:path w="1819910" h="617219">
                  <a:moveTo>
                    <a:pt x="0" y="102742"/>
                  </a:moveTo>
                  <a:lnTo>
                    <a:pt x="8090" y="62739"/>
                  </a:lnTo>
                  <a:lnTo>
                    <a:pt x="30146" y="30083"/>
                  </a:lnTo>
                  <a:lnTo>
                    <a:pt x="62847" y="8070"/>
                  </a:lnTo>
                  <a:lnTo>
                    <a:pt x="102870" y="0"/>
                  </a:lnTo>
                  <a:lnTo>
                    <a:pt x="1716786" y="0"/>
                  </a:lnTo>
                  <a:lnTo>
                    <a:pt x="1756808" y="8070"/>
                  </a:lnTo>
                  <a:lnTo>
                    <a:pt x="1789509" y="30083"/>
                  </a:lnTo>
                  <a:lnTo>
                    <a:pt x="1811565" y="62739"/>
                  </a:lnTo>
                  <a:lnTo>
                    <a:pt x="1819655" y="102742"/>
                  </a:lnTo>
                  <a:lnTo>
                    <a:pt x="1819655" y="513841"/>
                  </a:lnTo>
                  <a:lnTo>
                    <a:pt x="1811565" y="553864"/>
                  </a:lnTo>
                  <a:lnTo>
                    <a:pt x="1789509" y="586565"/>
                  </a:lnTo>
                  <a:lnTo>
                    <a:pt x="1756808" y="608621"/>
                  </a:lnTo>
                  <a:lnTo>
                    <a:pt x="1716786" y="616712"/>
                  </a:lnTo>
                  <a:lnTo>
                    <a:pt x="102870" y="616712"/>
                  </a:lnTo>
                  <a:lnTo>
                    <a:pt x="62847" y="608621"/>
                  </a:lnTo>
                  <a:lnTo>
                    <a:pt x="30146" y="586565"/>
                  </a:lnTo>
                  <a:lnTo>
                    <a:pt x="8090" y="553864"/>
                  </a:lnTo>
                  <a:lnTo>
                    <a:pt x="0" y="513841"/>
                  </a:lnTo>
                  <a:lnTo>
                    <a:pt x="0" y="102742"/>
                  </a:lnTo>
                  <a:close/>
                </a:path>
              </a:pathLst>
            </a:custGeom>
            <a:ln w="381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569589" y="2583560"/>
            <a:ext cx="1497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749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Schreiben,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Lesen,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Rechnen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804153" y="2516123"/>
            <a:ext cx="1858010" cy="655320"/>
            <a:chOff x="5804153" y="2516123"/>
            <a:chExt cx="1858010" cy="655320"/>
          </a:xfrm>
        </p:grpSpPr>
        <p:sp>
          <p:nvSpPr>
            <p:cNvPr id="28" name="object 28"/>
            <p:cNvSpPr/>
            <p:nvPr/>
          </p:nvSpPr>
          <p:spPr>
            <a:xfrm>
              <a:off x="5823203" y="2535173"/>
              <a:ext cx="1819910" cy="617220"/>
            </a:xfrm>
            <a:custGeom>
              <a:avLst/>
              <a:gdLst/>
              <a:ahLst/>
              <a:cxnLst/>
              <a:rect l="l" t="t" r="r" b="b"/>
              <a:pathLst>
                <a:path w="1819909" h="617219">
                  <a:moveTo>
                    <a:pt x="1716786" y="0"/>
                  </a:moveTo>
                  <a:lnTo>
                    <a:pt x="102870" y="0"/>
                  </a:lnTo>
                  <a:lnTo>
                    <a:pt x="62847" y="8070"/>
                  </a:lnTo>
                  <a:lnTo>
                    <a:pt x="30146" y="30083"/>
                  </a:lnTo>
                  <a:lnTo>
                    <a:pt x="8090" y="62739"/>
                  </a:lnTo>
                  <a:lnTo>
                    <a:pt x="0" y="102742"/>
                  </a:lnTo>
                  <a:lnTo>
                    <a:pt x="0" y="513841"/>
                  </a:lnTo>
                  <a:lnTo>
                    <a:pt x="8090" y="553864"/>
                  </a:lnTo>
                  <a:lnTo>
                    <a:pt x="30146" y="586565"/>
                  </a:lnTo>
                  <a:lnTo>
                    <a:pt x="62847" y="608621"/>
                  </a:lnTo>
                  <a:lnTo>
                    <a:pt x="102870" y="616712"/>
                  </a:lnTo>
                  <a:lnTo>
                    <a:pt x="1716786" y="616712"/>
                  </a:lnTo>
                  <a:lnTo>
                    <a:pt x="1756808" y="608621"/>
                  </a:lnTo>
                  <a:lnTo>
                    <a:pt x="1789509" y="586565"/>
                  </a:lnTo>
                  <a:lnTo>
                    <a:pt x="1811565" y="553864"/>
                  </a:lnTo>
                  <a:lnTo>
                    <a:pt x="1819655" y="513841"/>
                  </a:lnTo>
                  <a:lnTo>
                    <a:pt x="1819655" y="102742"/>
                  </a:lnTo>
                  <a:lnTo>
                    <a:pt x="1811565" y="62739"/>
                  </a:lnTo>
                  <a:lnTo>
                    <a:pt x="1789509" y="30083"/>
                  </a:lnTo>
                  <a:lnTo>
                    <a:pt x="1756808" y="8070"/>
                  </a:lnTo>
                  <a:lnTo>
                    <a:pt x="171678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23203" y="2535173"/>
              <a:ext cx="1819910" cy="617220"/>
            </a:xfrm>
            <a:custGeom>
              <a:avLst/>
              <a:gdLst/>
              <a:ahLst/>
              <a:cxnLst/>
              <a:rect l="l" t="t" r="r" b="b"/>
              <a:pathLst>
                <a:path w="1819909" h="617219">
                  <a:moveTo>
                    <a:pt x="0" y="102742"/>
                  </a:moveTo>
                  <a:lnTo>
                    <a:pt x="8090" y="62739"/>
                  </a:lnTo>
                  <a:lnTo>
                    <a:pt x="30146" y="30083"/>
                  </a:lnTo>
                  <a:lnTo>
                    <a:pt x="62847" y="8070"/>
                  </a:lnTo>
                  <a:lnTo>
                    <a:pt x="102870" y="0"/>
                  </a:lnTo>
                  <a:lnTo>
                    <a:pt x="1716786" y="0"/>
                  </a:lnTo>
                  <a:lnTo>
                    <a:pt x="1756808" y="8070"/>
                  </a:lnTo>
                  <a:lnTo>
                    <a:pt x="1789509" y="30083"/>
                  </a:lnTo>
                  <a:lnTo>
                    <a:pt x="1811565" y="62739"/>
                  </a:lnTo>
                  <a:lnTo>
                    <a:pt x="1819655" y="102742"/>
                  </a:lnTo>
                  <a:lnTo>
                    <a:pt x="1819655" y="513841"/>
                  </a:lnTo>
                  <a:lnTo>
                    <a:pt x="1811565" y="553864"/>
                  </a:lnTo>
                  <a:lnTo>
                    <a:pt x="1789509" y="586565"/>
                  </a:lnTo>
                  <a:lnTo>
                    <a:pt x="1756808" y="608621"/>
                  </a:lnTo>
                  <a:lnTo>
                    <a:pt x="1716786" y="616712"/>
                  </a:lnTo>
                  <a:lnTo>
                    <a:pt x="102870" y="616712"/>
                  </a:lnTo>
                  <a:lnTo>
                    <a:pt x="62847" y="608621"/>
                  </a:lnTo>
                  <a:lnTo>
                    <a:pt x="30146" y="586565"/>
                  </a:lnTo>
                  <a:lnTo>
                    <a:pt x="8090" y="553864"/>
                  </a:lnTo>
                  <a:lnTo>
                    <a:pt x="0" y="513841"/>
                  </a:lnTo>
                  <a:lnTo>
                    <a:pt x="0" y="102742"/>
                  </a:lnTo>
                  <a:close/>
                </a:path>
              </a:pathLst>
            </a:custGeom>
            <a:ln w="381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16878" y="2678938"/>
            <a:ext cx="1434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Schulabschluss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320796" y="4817745"/>
            <a:ext cx="1833880" cy="598805"/>
            <a:chOff x="3320796" y="4817745"/>
            <a:chExt cx="1833880" cy="598805"/>
          </a:xfrm>
        </p:grpSpPr>
        <p:sp>
          <p:nvSpPr>
            <p:cNvPr id="32" name="object 32"/>
            <p:cNvSpPr/>
            <p:nvPr/>
          </p:nvSpPr>
          <p:spPr>
            <a:xfrm>
              <a:off x="3327146" y="4824095"/>
              <a:ext cx="1821180" cy="586105"/>
            </a:xfrm>
            <a:custGeom>
              <a:avLst/>
              <a:gdLst/>
              <a:ahLst/>
              <a:cxnLst/>
              <a:rect l="l" t="t" r="r" b="b"/>
              <a:pathLst>
                <a:path w="1821179" h="586104">
                  <a:moveTo>
                    <a:pt x="1723136" y="0"/>
                  </a:moveTo>
                  <a:lnTo>
                    <a:pt x="97536" y="0"/>
                  </a:lnTo>
                  <a:lnTo>
                    <a:pt x="59578" y="7669"/>
                  </a:lnTo>
                  <a:lnTo>
                    <a:pt x="28575" y="28590"/>
                  </a:lnTo>
                  <a:lnTo>
                    <a:pt x="7667" y="59632"/>
                  </a:lnTo>
                  <a:lnTo>
                    <a:pt x="0" y="97662"/>
                  </a:lnTo>
                  <a:lnTo>
                    <a:pt x="0" y="488187"/>
                  </a:lnTo>
                  <a:lnTo>
                    <a:pt x="7667" y="526218"/>
                  </a:lnTo>
                  <a:lnTo>
                    <a:pt x="28575" y="557260"/>
                  </a:lnTo>
                  <a:lnTo>
                    <a:pt x="59578" y="578181"/>
                  </a:lnTo>
                  <a:lnTo>
                    <a:pt x="97536" y="585850"/>
                  </a:lnTo>
                  <a:lnTo>
                    <a:pt x="1723136" y="585850"/>
                  </a:lnTo>
                  <a:lnTo>
                    <a:pt x="1761112" y="578181"/>
                  </a:lnTo>
                  <a:lnTo>
                    <a:pt x="1792160" y="557260"/>
                  </a:lnTo>
                  <a:lnTo>
                    <a:pt x="1813111" y="526218"/>
                  </a:lnTo>
                  <a:lnTo>
                    <a:pt x="1820799" y="488187"/>
                  </a:lnTo>
                  <a:lnTo>
                    <a:pt x="1820799" y="97662"/>
                  </a:lnTo>
                  <a:lnTo>
                    <a:pt x="1813111" y="59632"/>
                  </a:lnTo>
                  <a:lnTo>
                    <a:pt x="1792160" y="28590"/>
                  </a:lnTo>
                  <a:lnTo>
                    <a:pt x="1761112" y="7669"/>
                  </a:lnTo>
                  <a:lnTo>
                    <a:pt x="1723136" y="0"/>
                  </a:lnTo>
                  <a:close/>
                </a:path>
              </a:pathLst>
            </a:custGeom>
            <a:solidFill>
              <a:srgbClr val="F9B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27146" y="4824095"/>
              <a:ext cx="1821180" cy="586105"/>
            </a:xfrm>
            <a:custGeom>
              <a:avLst/>
              <a:gdLst/>
              <a:ahLst/>
              <a:cxnLst/>
              <a:rect l="l" t="t" r="r" b="b"/>
              <a:pathLst>
                <a:path w="1821179" h="586104">
                  <a:moveTo>
                    <a:pt x="0" y="97662"/>
                  </a:moveTo>
                  <a:lnTo>
                    <a:pt x="7667" y="59632"/>
                  </a:lnTo>
                  <a:lnTo>
                    <a:pt x="28575" y="28590"/>
                  </a:lnTo>
                  <a:lnTo>
                    <a:pt x="59578" y="7669"/>
                  </a:lnTo>
                  <a:lnTo>
                    <a:pt x="97536" y="0"/>
                  </a:lnTo>
                  <a:lnTo>
                    <a:pt x="1723136" y="0"/>
                  </a:lnTo>
                  <a:lnTo>
                    <a:pt x="1761112" y="7669"/>
                  </a:lnTo>
                  <a:lnTo>
                    <a:pt x="1792160" y="28590"/>
                  </a:lnTo>
                  <a:lnTo>
                    <a:pt x="1813111" y="59632"/>
                  </a:lnTo>
                  <a:lnTo>
                    <a:pt x="1820799" y="97662"/>
                  </a:lnTo>
                  <a:lnTo>
                    <a:pt x="1820799" y="488187"/>
                  </a:lnTo>
                  <a:lnTo>
                    <a:pt x="1813111" y="526218"/>
                  </a:lnTo>
                  <a:lnTo>
                    <a:pt x="1792160" y="557260"/>
                  </a:lnTo>
                  <a:lnTo>
                    <a:pt x="1761112" y="578181"/>
                  </a:lnTo>
                  <a:lnTo>
                    <a:pt x="1723136" y="585850"/>
                  </a:lnTo>
                  <a:lnTo>
                    <a:pt x="97536" y="585850"/>
                  </a:lnTo>
                  <a:lnTo>
                    <a:pt x="59578" y="578181"/>
                  </a:lnTo>
                  <a:lnTo>
                    <a:pt x="28575" y="557260"/>
                  </a:lnTo>
                  <a:lnTo>
                    <a:pt x="7667" y="526218"/>
                  </a:lnTo>
                  <a:lnTo>
                    <a:pt x="0" y="488187"/>
                  </a:lnTo>
                  <a:lnTo>
                    <a:pt x="0" y="97662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523869" y="4815662"/>
            <a:ext cx="1429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Schreiben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und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Lesen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im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Beruf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740150" y="4134992"/>
            <a:ext cx="1434465" cy="528320"/>
            <a:chOff x="3740150" y="4134992"/>
            <a:chExt cx="1434465" cy="528320"/>
          </a:xfrm>
        </p:grpSpPr>
        <p:sp>
          <p:nvSpPr>
            <p:cNvPr id="36" name="object 36"/>
            <p:cNvSpPr/>
            <p:nvPr/>
          </p:nvSpPr>
          <p:spPr>
            <a:xfrm>
              <a:off x="3746500" y="4141342"/>
              <a:ext cx="1421765" cy="515620"/>
            </a:xfrm>
            <a:custGeom>
              <a:avLst/>
              <a:gdLst/>
              <a:ahLst/>
              <a:cxnLst/>
              <a:rect l="l" t="t" r="r" b="b"/>
              <a:pathLst>
                <a:path w="1421764" h="515620">
                  <a:moveTo>
                    <a:pt x="1335659" y="0"/>
                  </a:moveTo>
                  <a:lnTo>
                    <a:pt x="85851" y="0"/>
                  </a:lnTo>
                  <a:lnTo>
                    <a:pt x="52452" y="6752"/>
                  </a:lnTo>
                  <a:lnTo>
                    <a:pt x="25161" y="25161"/>
                  </a:lnTo>
                  <a:lnTo>
                    <a:pt x="6752" y="52452"/>
                  </a:lnTo>
                  <a:lnTo>
                    <a:pt x="0" y="85851"/>
                  </a:lnTo>
                  <a:lnTo>
                    <a:pt x="0" y="429259"/>
                  </a:lnTo>
                  <a:lnTo>
                    <a:pt x="6752" y="462712"/>
                  </a:lnTo>
                  <a:lnTo>
                    <a:pt x="25161" y="489997"/>
                  </a:lnTo>
                  <a:lnTo>
                    <a:pt x="52452" y="508377"/>
                  </a:lnTo>
                  <a:lnTo>
                    <a:pt x="85851" y="515111"/>
                  </a:lnTo>
                  <a:lnTo>
                    <a:pt x="1335659" y="515111"/>
                  </a:lnTo>
                  <a:lnTo>
                    <a:pt x="1369058" y="508377"/>
                  </a:lnTo>
                  <a:lnTo>
                    <a:pt x="1396349" y="489997"/>
                  </a:lnTo>
                  <a:lnTo>
                    <a:pt x="1414758" y="462712"/>
                  </a:lnTo>
                  <a:lnTo>
                    <a:pt x="1421511" y="429259"/>
                  </a:lnTo>
                  <a:lnTo>
                    <a:pt x="1421511" y="85851"/>
                  </a:lnTo>
                  <a:lnTo>
                    <a:pt x="1414758" y="52452"/>
                  </a:lnTo>
                  <a:lnTo>
                    <a:pt x="1396349" y="25161"/>
                  </a:lnTo>
                  <a:lnTo>
                    <a:pt x="1369058" y="6752"/>
                  </a:lnTo>
                  <a:lnTo>
                    <a:pt x="1335659" y="0"/>
                  </a:lnTo>
                  <a:close/>
                </a:path>
              </a:pathLst>
            </a:custGeom>
            <a:solidFill>
              <a:srgbClr val="F9B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46500" y="4141342"/>
              <a:ext cx="1421765" cy="515620"/>
            </a:xfrm>
            <a:custGeom>
              <a:avLst/>
              <a:gdLst/>
              <a:ahLst/>
              <a:cxnLst/>
              <a:rect l="l" t="t" r="r" b="b"/>
              <a:pathLst>
                <a:path w="1421764" h="515620">
                  <a:moveTo>
                    <a:pt x="0" y="85851"/>
                  </a:moveTo>
                  <a:lnTo>
                    <a:pt x="6752" y="52452"/>
                  </a:lnTo>
                  <a:lnTo>
                    <a:pt x="25161" y="25161"/>
                  </a:lnTo>
                  <a:lnTo>
                    <a:pt x="52452" y="6752"/>
                  </a:lnTo>
                  <a:lnTo>
                    <a:pt x="85851" y="0"/>
                  </a:lnTo>
                  <a:lnTo>
                    <a:pt x="1335659" y="0"/>
                  </a:lnTo>
                  <a:lnTo>
                    <a:pt x="1369058" y="6752"/>
                  </a:lnTo>
                  <a:lnTo>
                    <a:pt x="1396349" y="25161"/>
                  </a:lnTo>
                  <a:lnTo>
                    <a:pt x="1414758" y="52452"/>
                  </a:lnTo>
                  <a:lnTo>
                    <a:pt x="1421511" y="85851"/>
                  </a:lnTo>
                  <a:lnTo>
                    <a:pt x="1421511" y="429259"/>
                  </a:lnTo>
                  <a:lnTo>
                    <a:pt x="1414758" y="462712"/>
                  </a:lnTo>
                  <a:lnTo>
                    <a:pt x="1396349" y="489997"/>
                  </a:lnTo>
                  <a:lnTo>
                    <a:pt x="1369058" y="508377"/>
                  </a:lnTo>
                  <a:lnTo>
                    <a:pt x="1335659" y="515111"/>
                  </a:lnTo>
                  <a:lnTo>
                    <a:pt x="85851" y="515111"/>
                  </a:lnTo>
                  <a:lnTo>
                    <a:pt x="52452" y="508377"/>
                  </a:lnTo>
                  <a:lnTo>
                    <a:pt x="25161" y="489997"/>
                  </a:lnTo>
                  <a:lnTo>
                    <a:pt x="6752" y="462712"/>
                  </a:lnTo>
                  <a:lnTo>
                    <a:pt x="0" y="429259"/>
                  </a:lnTo>
                  <a:lnTo>
                    <a:pt x="0" y="85851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032884" y="4234688"/>
            <a:ext cx="848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Rechnen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080505" y="4201033"/>
            <a:ext cx="1680845" cy="629920"/>
            <a:chOff x="6080505" y="4201033"/>
            <a:chExt cx="1680845" cy="629920"/>
          </a:xfrm>
        </p:grpSpPr>
        <p:sp>
          <p:nvSpPr>
            <p:cNvPr id="40" name="object 40"/>
            <p:cNvSpPr/>
            <p:nvPr/>
          </p:nvSpPr>
          <p:spPr>
            <a:xfrm>
              <a:off x="6086855" y="4207383"/>
              <a:ext cx="1668145" cy="617220"/>
            </a:xfrm>
            <a:custGeom>
              <a:avLst/>
              <a:gdLst/>
              <a:ahLst/>
              <a:cxnLst/>
              <a:rect l="l" t="t" r="r" b="b"/>
              <a:pathLst>
                <a:path w="1668145" h="617220">
                  <a:moveTo>
                    <a:pt x="1565021" y="0"/>
                  </a:moveTo>
                  <a:lnTo>
                    <a:pt x="102743" y="0"/>
                  </a:lnTo>
                  <a:lnTo>
                    <a:pt x="62739" y="8070"/>
                  </a:lnTo>
                  <a:lnTo>
                    <a:pt x="30083" y="30083"/>
                  </a:lnTo>
                  <a:lnTo>
                    <a:pt x="8070" y="62739"/>
                  </a:lnTo>
                  <a:lnTo>
                    <a:pt x="0" y="102743"/>
                  </a:lnTo>
                  <a:lnTo>
                    <a:pt x="0" y="513969"/>
                  </a:lnTo>
                  <a:lnTo>
                    <a:pt x="8070" y="553972"/>
                  </a:lnTo>
                  <a:lnTo>
                    <a:pt x="30083" y="586628"/>
                  </a:lnTo>
                  <a:lnTo>
                    <a:pt x="62739" y="608641"/>
                  </a:lnTo>
                  <a:lnTo>
                    <a:pt x="102743" y="616712"/>
                  </a:lnTo>
                  <a:lnTo>
                    <a:pt x="1565021" y="616712"/>
                  </a:lnTo>
                  <a:lnTo>
                    <a:pt x="1605043" y="608641"/>
                  </a:lnTo>
                  <a:lnTo>
                    <a:pt x="1637744" y="586628"/>
                  </a:lnTo>
                  <a:lnTo>
                    <a:pt x="1659800" y="553972"/>
                  </a:lnTo>
                  <a:lnTo>
                    <a:pt x="1667891" y="513969"/>
                  </a:lnTo>
                  <a:lnTo>
                    <a:pt x="1667891" y="102743"/>
                  </a:lnTo>
                  <a:lnTo>
                    <a:pt x="1659800" y="62739"/>
                  </a:lnTo>
                  <a:lnTo>
                    <a:pt x="1637744" y="30083"/>
                  </a:lnTo>
                  <a:lnTo>
                    <a:pt x="1605043" y="8070"/>
                  </a:lnTo>
                  <a:lnTo>
                    <a:pt x="156502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86855" y="4207383"/>
              <a:ext cx="1668145" cy="617220"/>
            </a:xfrm>
            <a:custGeom>
              <a:avLst/>
              <a:gdLst/>
              <a:ahLst/>
              <a:cxnLst/>
              <a:rect l="l" t="t" r="r" b="b"/>
              <a:pathLst>
                <a:path w="1668145" h="617220">
                  <a:moveTo>
                    <a:pt x="0" y="102743"/>
                  </a:moveTo>
                  <a:lnTo>
                    <a:pt x="8070" y="62739"/>
                  </a:lnTo>
                  <a:lnTo>
                    <a:pt x="30083" y="30083"/>
                  </a:lnTo>
                  <a:lnTo>
                    <a:pt x="62739" y="8070"/>
                  </a:lnTo>
                  <a:lnTo>
                    <a:pt x="102743" y="0"/>
                  </a:lnTo>
                  <a:lnTo>
                    <a:pt x="1565021" y="0"/>
                  </a:lnTo>
                  <a:lnTo>
                    <a:pt x="1605043" y="8070"/>
                  </a:lnTo>
                  <a:lnTo>
                    <a:pt x="1637744" y="30083"/>
                  </a:lnTo>
                  <a:lnTo>
                    <a:pt x="1659800" y="62739"/>
                  </a:lnTo>
                  <a:lnTo>
                    <a:pt x="1667891" y="102743"/>
                  </a:lnTo>
                  <a:lnTo>
                    <a:pt x="1667891" y="513969"/>
                  </a:lnTo>
                  <a:lnTo>
                    <a:pt x="1659800" y="553972"/>
                  </a:lnTo>
                  <a:lnTo>
                    <a:pt x="1637744" y="586628"/>
                  </a:lnTo>
                  <a:lnTo>
                    <a:pt x="1605043" y="608641"/>
                  </a:lnTo>
                  <a:lnTo>
                    <a:pt x="1565021" y="616712"/>
                  </a:lnTo>
                  <a:lnTo>
                    <a:pt x="102743" y="616712"/>
                  </a:lnTo>
                  <a:lnTo>
                    <a:pt x="62739" y="608641"/>
                  </a:lnTo>
                  <a:lnTo>
                    <a:pt x="30083" y="586628"/>
                  </a:lnTo>
                  <a:lnTo>
                    <a:pt x="8070" y="553972"/>
                  </a:lnTo>
                  <a:lnTo>
                    <a:pt x="0" y="513969"/>
                  </a:lnTo>
                  <a:lnTo>
                    <a:pt x="0" y="102743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204584" y="4214241"/>
            <a:ext cx="1434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Schulabschluss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Deutsch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417565" y="3417570"/>
            <a:ext cx="1786255" cy="629920"/>
            <a:chOff x="5417565" y="3417570"/>
            <a:chExt cx="1786255" cy="629920"/>
          </a:xfrm>
        </p:grpSpPr>
        <p:sp>
          <p:nvSpPr>
            <p:cNvPr id="44" name="object 44"/>
            <p:cNvSpPr/>
            <p:nvPr/>
          </p:nvSpPr>
          <p:spPr>
            <a:xfrm>
              <a:off x="5423915" y="3423920"/>
              <a:ext cx="1773555" cy="617220"/>
            </a:xfrm>
            <a:custGeom>
              <a:avLst/>
              <a:gdLst/>
              <a:ahLst/>
              <a:cxnLst/>
              <a:rect l="l" t="t" r="r" b="b"/>
              <a:pathLst>
                <a:path w="1773554" h="617220">
                  <a:moveTo>
                    <a:pt x="1670431" y="0"/>
                  </a:moveTo>
                  <a:lnTo>
                    <a:pt x="102743" y="0"/>
                  </a:lnTo>
                  <a:lnTo>
                    <a:pt x="62739" y="8070"/>
                  </a:lnTo>
                  <a:lnTo>
                    <a:pt x="30083" y="30083"/>
                  </a:lnTo>
                  <a:lnTo>
                    <a:pt x="8070" y="62739"/>
                  </a:lnTo>
                  <a:lnTo>
                    <a:pt x="0" y="102742"/>
                  </a:lnTo>
                  <a:lnTo>
                    <a:pt x="0" y="513968"/>
                  </a:lnTo>
                  <a:lnTo>
                    <a:pt x="8070" y="553972"/>
                  </a:lnTo>
                  <a:lnTo>
                    <a:pt x="30083" y="586628"/>
                  </a:lnTo>
                  <a:lnTo>
                    <a:pt x="62739" y="608641"/>
                  </a:lnTo>
                  <a:lnTo>
                    <a:pt x="102743" y="616711"/>
                  </a:lnTo>
                  <a:lnTo>
                    <a:pt x="1670431" y="616711"/>
                  </a:lnTo>
                  <a:lnTo>
                    <a:pt x="1710453" y="608641"/>
                  </a:lnTo>
                  <a:lnTo>
                    <a:pt x="1743154" y="586628"/>
                  </a:lnTo>
                  <a:lnTo>
                    <a:pt x="1765210" y="553972"/>
                  </a:lnTo>
                  <a:lnTo>
                    <a:pt x="1773301" y="513968"/>
                  </a:lnTo>
                  <a:lnTo>
                    <a:pt x="1773301" y="102742"/>
                  </a:lnTo>
                  <a:lnTo>
                    <a:pt x="1765210" y="62739"/>
                  </a:lnTo>
                  <a:lnTo>
                    <a:pt x="1743154" y="30083"/>
                  </a:lnTo>
                  <a:lnTo>
                    <a:pt x="1710453" y="8070"/>
                  </a:lnTo>
                  <a:lnTo>
                    <a:pt x="167043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23915" y="3423920"/>
              <a:ext cx="1773555" cy="617220"/>
            </a:xfrm>
            <a:custGeom>
              <a:avLst/>
              <a:gdLst/>
              <a:ahLst/>
              <a:cxnLst/>
              <a:rect l="l" t="t" r="r" b="b"/>
              <a:pathLst>
                <a:path w="1773554" h="617220">
                  <a:moveTo>
                    <a:pt x="0" y="102742"/>
                  </a:moveTo>
                  <a:lnTo>
                    <a:pt x="8070" y="62739"/>
                  </a:lnTo>
                  <a:lnTo>
                    <a:pt x="30083" y="30083"/>
                  </a:lnTo>
                  <a:lnTo>
                    <a:pt x="62739" y="8070"/>
                  </a:lnTo>
                  <a:lnTo>
                    <a:pt x="102743" y="0"/>
                  </a:lnTo>
                  <a:lnTo>
                    <a:pt x="1670431" y="0"/>
                  </a:lnTo>
                  <a:lnTo>
                    <a:pt x="1710453" y="8070"/>
                  </a:lnTo>
                  <a:lnTo>
                    <a:pt x="1743154" y="30083"/>
                  </a:lnTo>
                  <a:lnTo>
                    <a:pt x="1765210" y="62739"/>
                  </a:lnTo>
                  <a:lnTo>
                    <a:pt x="1773301" y="102742"/>
                  </a:lnTo>
                  <a:lnTo>
                    <a:pt x="1773301" y="513968"/>
                  </a:lnTo>
                  <a:lnTo>
                    <a:pt x="1765210" y="553972"/>
                  </a:lnTo>
                  <a:lnTo>
                    <a:pt x="1743154" y="586628"/>
                  </a:lnTo>
                  <a:lnTo>
                    <a:pt x="1710453" y="608641"/>
                  </a:lnTo>
                  <a:lnTo>
                    <a:pt x="1670431" y="616711"/>
                  </a:lnTo>
                  <a:lnTo>
                    <a:pt x="102743" y="616711"/>
                  </a:lnTo>
                  <a:lnTo>
                    <a:pt x="62739" y="608641"/>
                  </a:lnTo>
                  <a:lnTo>
                    <a:pt x="30083" y="586628"/>
                  </a:lnTo>
                  <a:lnTo>
                    <a:pt x="8070" y="553972"/>
                  </a:lnTo>
                  <a:lnTo>
                    <a:pt x="0" y="513968"/>
                  </a:lnTo>
                  <a:lnTo>
                    <a:pt x="0" y="102742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593841" y="3430600"/>
            <a:ext cx="14351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Schulabschluss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Englisch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864478" y="5007483"/>
            <a:ext cx="1703705" cy="629920"/>
            <a:chOff x="5864478" y="5007483"/>
            <a:chExt cx="1703705" cy="629920"/>
          </a:xfrm>
        </p:grpSpPr>
        <p:sp>
          <p:nvSpPr>
            <p:cNvPr id="48" name="object 48"/>
            <p:cNvSpPr/>
            <p:nvPr/>
          </p:nvSpPr>
          <p:spPr>
            <a:xfrm>
              <a:off x="5870828" y="5013833"/>
              <a:ext cx="1691005" cy="617220"/>
            </a:xfrm>
            <a:custGeom>
              <a:avLst/>
              <a:gdLst/>
              <a:ahLst/>
              <a:cxnLst/>
              <a:rect l="l" t="t" r="r" b="b"/>
              <a:pathLst>
                <a:path w="1691004" h="617220">
                  <a:moveTo>
                    <a:pt x="1588135" y="0"/>
                  </a:moveTo>
                  <a:lnTo>
                    <a:pt x="102870" y="0"/>
                  </a:lnTo>
                  <a:lnTo>
                    <a:pt x="62847" y="8070"/>
                  </a:lnTo>
                  <a:lnTo>
                    <a:pt x="30146" y="30083"/>
                  </a:lnTo>
                  <a:lnTo>
                    <a:pt x="8090" y="62739"/>
                  </a:lnTo>
                  <a:lnTo>
                    <a:pt x="0" y="102743"/>
                  </a:lnTo>
                  <a:lnTo>
                    <a:pt x="0" y="513842"/>
                  </a:lnTo>
                  <a:lnTo>
                    <a:pt x="8090" y="553860"/>
                  </a:lnTo>
                  <a:lnTo>
                    <a:pt x="30146" y="586552"/>
                  </a:lnTo>
                  <a:lnTo>
                    <a:pt x="62847" y="608600"/>
                  </a:lnTo>
                  <a:lnTo>
                    <a:pt x="102870" y="616686"/>
                  </a:lnTo>
                  <a:lnTo>
                    <a:pt x="1588135" y="616686"/>
                  </a:lnTo>
                  <a:lnTo>
                    <a:pt x="1628157" y="608600"/>
                  </a:lnTo>
                  <a:lnTo>
                    <a:pt x="1660858" y="586552"/>
                  </a:lnTo>
                  <a:lnTo>
                    <a:pt x="1682914" y="553860"/>
                  </a:lnTo>
                  <a:lnTo>
                    <a:pt x="1691004" y="513842"/>
                  </a:lnTo>
                  <a:lnTo>
                    <a:pt x="1691004" y="102743"/>
                  </a:lnTo>
                  <a:lnTo>
                    <a:pt x="1682914" y="62739"/>
                  </a:lnTo>
                  <a:lnTo>
                    <a:pt x="1660858" y="30083"/>
                  </a:lnTo>
                  <a:lnTo>
                    <a:pt x="1628157" y="8070"/>
                  </a:lnTo>
                  <a:lnTo>
                    <a:pt x="1588135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70828" y="5013833"/>
              <a:ext cx="1691005" cy="617220"/>
            </a:xfrm>
            <a:custGeom>
              <a:avLst/>
              <a:gdLst/>
              <a:ahLst/>
              <a:cxnLst/>
              <a:rect l="l" t="t" r="r" b="b"/>
              <a:pathLst>
                <a:path w="1691004" h="617220">
                  <a:moveTo>
                    <a:pt x="0" y="102743"/>
                  </a:moveTo>
                  <a:lnTo>
                    <a:pt x="8090" y="62739"/>
                  </a:lnTo>
                  <a:lnTo>
                    <a:pt x="30146" y="30083"/>
                  </a:lnTo>
                  <a:lnTo>
                    <a:pt x="62847" y="8070"/>
                  </a:lnTo>
                  <a:lnTo>
                    <a:pt x="102870" y="0"/>
                  </a:lnTo>
                  <a:lnTo>
                    <a:pt x="1588135" y="0"/>
                  </a:lnTo>
                  <a:lnTo>
                    <a:pt x="1628157" y="8070"/>
                  </a:lnTo>
                  <a:lnTo>
                    <a:pt x="1660858" y="30083"/>
                  </a:lnTo>
                  <a:lnTo>
                    <a:pt x="1682914" y="62739"/>
                  </a:lnTo>
                  <a:lnTo>
                    <a:pt x="1691004" y="102743"/>
                  </a:lnTo>
                  <a:lnTo>
                    <a:pt x="1691004" y="513842"/>
                  </a:lnTo>
                  <a:lnTo>
                    <a:pt x="1682914" y="553860"/>
                  </a:lnTo>
                  <a:lnTo>
                    <a:pt x="1660858" y="586552"/>
                  </a:lnTo>
                  <a:lnTo>
                    <a:pt x="1628157" y="608600"/>
                  </a:lnTo>
                  <a:lnTo>
                    <a:pt x="1588135" y="616686"/>
                  </a:lnTo>
                  <a:lnTo>
                    <a:pt x="102870" y="616686"/>
                  </a:lnTo>
                  <a:lnTo>
                    <a:pt x="62847" y="608600"/>
                  </a:lnTo>
                  <a:lnTo>
                    <a:pt x="30146" y="586552"/>
                  </a:lnTo>
                  <a:lnTo>
                    <a:pt x="8090" y="553860"/>
                  </a:lnTo>
                  <a:lnTo>
                    <a:pt x="0" y="513842"/>
                  </a:lnTo>
                  <a:lnTo>
                    <a:pt x="0" y="102743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999226" y="5021071"/>
            <a:ext cx="1434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5080" indent="-3905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Schulabschluss Mathe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204594" y="4347717"/>
            <a:ext cx="695325" cy="444500"/>
            <a:chOff x="1204594" y="4347717"/>
            <a:chExt cx="695325" cy="444500"/>
          </a:xfrm>
        </p:grpSpPr>
        <p:sp>
          <p:nvSpPr>
            <p:cNvPr id="52" name="object 52"/>
            <p:cNvSpPr/>
            <p:nvPr/>
          </p:nvSpPr>
          <p:spPr>
            <a:xfrm>
              <a:off x="1210944" y="4354067"/>
              <a:ext cx="682625" cy="431800"/>
            </a:xfrm>
            <a:custGeom>
              <a:avLst/>
              <a:gdLst/>
              <a:ahLst/>
              <a:cxnLst/>
              <a:rect l="l" t="t" r="r" b="b"/>
              <a:pathLst>
                <a:path w="682625" h="431800">
                  <a:moveTo>
                    <a:pt x="610362" y="0"/>
                  </a:moveTo>
                  <a:lnTo>
                    <a:pt x="72009" y="0"/>
                  </a:lnTo>
                  <a:lnTo>
                    <a:pt x="43966" y="5641"/>
                  </a:lnTo>
                  <a:lnTo>
                    <a:pt x="21078" y="21034"/>
                  </a:lnTo>
                  <a:lnTo>
                    <a:pt x="5654" y="43880"/>
                  </a:lnTo>
                  <a:lnTo>
                    <a:pt x="0" y="71881"/>
                  </a:lnTo>
                  <a:lnTo>
                    <a:pt x="0" y="359663"/>
                  </a:lnTo>
                  <a:lnTo>
                    <a:pt x="5654" y="387685"/>
                  </a:lnTo>
                  <a:lnTo>
                    <a:pt x="21078" y="410575"/>
                  </a:lnTo>
                  <a:lnTo>
                    <a:pt x="43966" y="426011"/>
                  </a:lnTo>
                  <a:lnTo>
                    <a:pt x="72009" y="431672"/>
                  </a:lnTo>
                  <a:lnTo>
                    <a:pt x="610362" y="431672"/>
                  </a:lnTo>
                  <a:lnTo>
                    <a:pt x="638383" y="426011"/>
                  </a:lnTo>
                  <a:lnTo>
                    <a:pt x="661273" y="410575"/>
                  </a:lnTo>
                  <a:lnTo>
                    <a:pt x="676709" y="387685"/>
                  </a:lnTo>
                  <a:lnTo>
                    <a:pt x="682371" y="359663"/>
                  </a:lnTo>
                  <a:lnTo>
                    <a:pt x="682371" y="71881"/>
                  </a:lnTo>
                  <a:lnTo>
                    <a:pt x="676709" y="43880"/>
                  </a:lnTo>
                  <a:lnTo>
                    <a:pt x="661273" y="21034"/>
                  </a:lnTo>
                  <a:lnTo>
                    <a:pt x="638383" y="5641"/>
                  </a:lnTo>
                  <a:lnTo>
                    <a:pt x="61036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10944" y="4354067"/>
              <a:ext cx="682625" cy="431800"/>
            </a:xfrm>
            <a:custGeom>
              <a:avLst/>
              <a:gdLst/>
              <a:ahLst/>
              <a:cxnLst/>
              <a:rect l="l" t="t" r="r" b="b"/>
              <a:pathLst>
                <a:path w="682625" h="431800">
                  <a:moveTo>
                    <a:pt x="0" y="71881"/>
                  </a:moveTo>
                  <a:lnTo>
                    <a:pt x="5654" y="43880"/>
                  </a:lnTo>
                  <a:lnTo>
                    <a:pt x="21078" y="21034"/>
                  </a:lnTo>
                  <a:lnTo>
                    <a:pt x="43966" y="5641"/>
                  </a:lnTo>
                  <a:lnTo>
                    <a:pt x="72009" y="0"/>
                  </a:lnTo>
                  <a:lnTo>
                    <a:pt x="610362" y="0"/>
                  </a:lnTo>
                  <a:lnTo>
                    <a:pt x="638383" y="5641"/>
                  </a:lnTo>
                  <a:lnTo>
                    <a:pt x="661273" y="21034"/>
                  </a:lnTo>
                  <a:lnTo>
                    <a:pt x="676709" y="43880"/>
                  </a:lnTo>
                  <a:lnTo>
                    <a:pt x="682371" y="71881"/>
                  </a:lnTo>
                  <a:lnTo>
                    <a:pt x="682371" y="359663"/>
                  </a:lnTo>
                  <a:lnTo>
                    <a:pt x="676709" y="387685"/>
                  </a:lnTo>
                  <a:lnTo>
                    <a:pt x="661273" y="410575"/>
                  </a:lnTo>
                  <a:lnTo>
                    <a:pt x="638383" y="426011"/>
                  </a:lnTo>
                  <a:lnTo>
                    <a:pt x="610362" y="431672"/>
                  </a:lnTo>
                  <a:lnTo>
                    <a:pt x="72009" y="431672"/>
                  </a:lnTo>
                  <a:lnTo>
                    <a:pt x="43966" y="426011"/>
                  </a:lnTo>
                  <a:lnTo>
                    <a:pt x="21078" y="410575"/>
                  </a:lnTo>
                  <a:lnTo>
                    <a:pt x="5654" y="387685"/>
                  </a:lnTo>
                  <a:lnTo>
                    <a:pt x="0" y="359663"/>
                  </a:lnTo>
                  <a:lnTo>
                    <a:pt x="0" y="71881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411605" y="4405629"/>
            <a:ext cx="280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A2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687322" y="5522214"/>
            <a:ext cx="1375410" cy="629920"/>
            <a:chOff x="1687322" y="5522214"/>
            <a:chExt cx="1375410" cy="629920"/>
          </a:xfrm>
        </p:grpSpPr>
        <p:sp>
          <p:nvSpPr>
            <p:cNvPr id="56" name="object 56"/>
            <p:cNvSpPr/>
            <p:nvPr/>
          </p:nvSpPr>
          <p:spPr>
            <a:xfrm>
              <a:off x="1693672" y="5528564"/>
              <a:ext cx="1362710" cy="617220"/>
            </a:xfrm>
            <a:custGeom>
              <a:avLst/>
              <a:gdLst/>
              <a:ahLst/>
              <a:cxnLst/>
              <a:rect l="l" t="t" r="r" b="b"/>
              <a:pathLst>
                <a:path w="1362710" h="617220">
                  <a:moveTo>
                    <a:pt x="1259332" y="0"/>
                  </a:moveTo>
                  <a:lnTo>
                    <a:pt x="102742" y="0"/>
                  </a:lnTo>
                  <a:lnTo>
                    <a:pt x="62739" y="8089"/>
                  </a:lnTo>
                  <a:lnTo>
                    <a:pt x="30083" y="30140"/>
                  </a:lnTo>
                  <a:lnTo>
                    <a:pt x="8070" y="62825"/>
                  </a:lnTo>
                  <a:lnTo>
                    <a:pt x="0" y="102819"/>
                  </a:lnTo>
                  <a:lnTo>
                    <a:pt x="0" y="513969"/>
                  </a:lnTo>
                  <a:lnTo>
                    <a:pt x="8070" y="553977"/>
                  </a:lnTo>
                  <a:lnTo>
                    <a:pt x="30083" y="586647"/>
                  </a:lnTo>
                  <a:lnTo>
                    <a:pt x="62739" y="608673"/>
                  </a:lnTo>
                  <a:lnTo>
                    <a:pt x="102742" y="616750"/>
                  </a:lnTo>
                  <a:lnTo>
                    <a:pt x="1259332" y="616750"/>
                  </a:lnTo>
                  <a:lnTo>
                    <a:pt x="1299354" y="608673"/>
                  </a:lnTo>
                  <a:lnTo>
                    <a:pt x="1332055" y="586647"/>
                  </a:lnTo>
                  <a:lnTo>
                    <a:pt x="1354111" y="553977"/>
                  </a:lnTo>
                  <a:lnTo>
                    <a:pt x="1362202" y="513969"/>
                  </a:lnTo>
                  <a:lnTo>
                    <a:pt x="1362202" y="102819"/>
                  </a:lnTo>
                  <a:lnTo>
                    <a:pt x="1354111" y="62825"/>
                  </a:lnTo>
                  <a:lnTo>
                    <a:pt x="1332055" y="30140"/>
                  </a:lnTo>
                  <a:lnTo>
                    <a:pt x="1299354" y="8089"/>
                  </a:lnTo>
                  <a:lnTo>
                    <a:pt x="125933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93672" y="5528564"/>
              <a:ext cx="1362710" cy="617220"/>
            </a:xfrm>
            <a:custGeom>
              <a:avLst/>
              <a:gdLst/>
              <a:ahLst/>
              <a:cxnLst/>
              <a:rect l="l" t="t" r="r" b="b"/>
              <a:pathLst>
                <a:path w="1362710" h="617220">
                  <a:moveTo>
                    <a:pt x="0" y="102819"/>
                  </a:moveTo>
                  <a:lnTo>
                    <a:pt x="8070" y="62825"/>
                  </a:lnTo>
                  <a:lnTo>
                    <a:pt x="30083" y="30140"/>
                  </a:lnTo>
                  <a:lnTo>
                    <a:pt x="62739" y="8089"/>
                  </a:lnTo>
                  <a:lnTo>
                    <a:pt x="102742" y="0"/>
                  </a:lnTo>
                  <a:lnTo>
                    <a:pt x="1259332" y="0"/>
                  </a:lnTo>
                  <a:lnTo>
                    <a:pt x="1299354" y="8089"/>
                  </a:lnTo>
                  <a:lnTo>
                    <a:pt x="1332055" y="30140"/>
                  </a:lnTo>
                  <a:lnTo>
                    <a:pt x="1354111" y="62825"/>
                  </a:lnTo>
                  <a:lnTo>
                    <a:pt x="1362202" y="102819"/>
                  </a:lnTo>
                  <a:lnTo>
                    <a:pt x="1362202" y="513969"/>
                  </a:lnTo>
                  <a:lnTo>
                    <a:pt x="1354111" y="553977"/>
                  </a:lnTo>
                  <a:lnTo>
                    <a:pt x="1332055" y="586647"/>
                  </a:lnTo>
                  <a:lnTo>
                    <a:pt x="1299354" y="608673"/>
                  </a:lnTo>
                  <a:lnTo>
                    <a:pt x="1259332" y="616750"/>
                  </a:lnTo>
                  <a:lnTo>
                    <a:pt x="102742" y="616750"/>
                  </a:lnTo>
                  <a:lnTo>
                    <a:pt x="62739" y="608673"/>
                  </a:lnTo>
                  <a:lnTo>
                    <a:pt x="30083" y="586647"/>
                  </a:lnTo>
                  <a:lnTo>
                    <a:pt x="8070" y="553977"/>
                  </a:lnTo>
                  <a:lnTo>
                    <a:pt x="0" y="513969"/>
                  </a:lnTo>
                  <a:lnTo>
                    <a:pt x="0" y="102819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867661" y="5535879"/>
            <a:ext cx="1012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B2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für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den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Beruf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925954" y="6263144"/>
            <a:ext cx="500380" cy="297180"/>
            <a:chOff x="1925954" y="6263144"/>
            <a:chExt cx="500380" cy="297180"/>
          </a:xfrm>
        </p:grpSpPr>
        <p:sp>
          <p:nvSpPr>
            <p:cNvPr id="60" name="object 60"/>
            <p:cNvSpPr/>
            <p:nvPr/>
          </p:nvSpPr>
          <p:spPr>
            <a:xfrm>
              <a:off x="1932304" y="6269494"/>
              <a:ext cx="487680" cy="284480"/>
            </a:xfrm>
            <a:custGeom>
              <a:avLst/>
              <a:gdLst/>
              <a:ahLst/>
              <a:cxnLst/>
              <a:rect l="l" t="t" r="r" b="b"/>
              <a:pathLst>
                <a:path w="487680" h="284479">
                  <a:moveTo>
                    <a:pt x="440055" y="0"/>
                  </a:moveTo>
                  <a:lnTo>
                    <a:pt x="47497" y="0"/>
                  </a:lnTo>
                  <a:lnTo>
                    <a:pt x="28985" y="3722"/>
                  </a:lnTo>
                  <a:lnTo>
                    <a:pt x="13890" y="13876"/>
                  </a:lnTo>
                  <a:lnTo>
                    <a:pt x="3724" y="28937"/>
                  </a:lnTo>
                  <a:lnTo>
                    <a:pt x="0" y="47383"/>
                  </a:lnTo>
                  <a:lnTo>
                    <a:pt x="0" y="236905"/>
                  </a:lnTo>
                  <a:lnTo>
                    <a:pt x="3724" y="255346"/>
                  </a:lnTo>
                  <a:lnTo>
                    <a:pt x="13890" y="270408"/>
                  </a:lnTo>
                  <a:lnTo>
                    <a:pt x="28985" y="280564"/>
                  </a:lnTo>
                  <a:lnTo>
                    <a:pt x="47497" y="284289"/>
                  </a:lnTo>
                  <a:lnTo>
                    <a:pt x="440055" y="284289"/>
                  </a:lnTo>
                  <a:lnTo>
                    <a:pt x="458493" y="280564"/>
                  </a:lnTo>
                  <a:lnTo>
                    <a:pt x="473551" y="270408"/>
                  </a:lnTo>
                  <a:lnTo>
                    <a:pt x="483703" y="255346"/>
                  </a:lnTo>
                  <a:lnTo>
                    <a:pt x="487425" y="236905"/>
                  </a:lnTo>
                  <a:lnTo>
                    <a:pt x="487425" y="47383"/>
                  </a:lnTo>
                  <a:lnTo>
                    <a:pt x="483703" y="28937"/>
                  </a:lnTo>
                  <a:lnTo>
                    <a:pt x="473551" y="13876"/>
                  </a:lnTo>
                  <a:lnTo>
                    <a:pt x="458493" y="3722"/>
                  </a:lnTo>
                  <a:lnTo>
                    <a:pt x="440055" y="0"/>
                  </a:lnTo>
                  <a:close/>
                </a:path>
              </a:pathLst>
            </a:custGeom>
            <a:solidFill>
              <a:srgbClr val="C2C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932304" y="6269494"/>
              <a:ext cx="487680" cy="284480"/>
            </a:xfrm>
            <a:custGeom>
              <a:avLst/>
              <a:gdLst/>
              <a:ahLst/>
              <a:cxnLst/>
              <a:rect l="l" t="t" r="r" b="b"/>
              <a:pathLst>
                <a:path w="487680" h="284479">
                  <a:moveTo>
                    <a:pt x="0" y="47383"/>
                  </a:moveTo>
                  <a:lnTo>
                    <a:pt x="3724" y="28937"/>
                  </a:lnTo>
                  <a:lnTo>
                    <a:pt x="13890" y="13876"/>
                  </a:lnTo>
                  <a:lnTo>
                    <a:pt x="28985" y="3722"/>
                  </a:lnTo>
                  <a:lnTo>
                    <a:pt x="47497" y="0"/>
                  </a:lnTo>
                  <a:lnTo>
                    <a:pt x="440055" y="0"/>
                  </a:lnTo>
                  <a:lnTo>
                    <a:pt x="458493" y="3722"/>
                  </a:lnTo>
                  <a:lnTo>
                    <a:pt x="473551" y="13876"/>
                  </a:lnTo>
                  <a:lnTo>
                    <a:pt x="483703" y="28937"/>
                  </a:lnTo>
                  <a:lnTo>
                    <a:pt x="487425" y="47383"/>
                  </a:lnTo>
                  <a:lnTo>
                    <a:pt x="487425" y="236905"/>
                  </a:lnTo>
                  <a:lnTo>
                    <a:pt x="483703" y="255346"/>
                  </a:lnTo>
                  <a:lnTo>
                    <a:pt x="473551" y="270408"/>
                  </a:lnTo>
                  <a:lnTo>
                    <a:pt x="458493" y="280564"/>
                  </a:lnTo>
                  <a:lnTo>
                    <a:pt x="440055" y="284289"/>
                  </a:lnTo>
                  <a:lnTo>
                    <a:pt x="47497" y="284289"/>
                  </a:lnTo>
                  <a:lnTo>
                    <a:pt x="28985" y="280564"/>
                  </a:lnTo>
                  <a:lnTo>
                    <a:pt x="13890" y="270408"/>
                  </a:lnTo>
                  <a:lnTo>
                    <a:pt x="3724" y="255346"/>
                  </a:lnTo>
                  <a:lnTo>
                    <a:pt x="0" y="236905"/>
                  </a:lnTo>
                  <a:lnTo>
                    <a:pt x="0" y="47383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081910" y="6247891"/>
            <a:ext cx="18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914013" y="6395681"/>
            <a:ext cx="500380" cy="297180"/>
            <a:chOff x="3914013" y="6395681"/>
            <a:chExt cx="500380" cy="297180"/>
          </a:xfrm>
        </p:grpSpPr>
        <p:sp>
          <p:nvSpPr>
            <p:cNvPr id="64" name="object 64"/>
            <p:cNvSpPr/>
            <p:nvPr/>
          </p:nvSpPr>
          <p:spPr>
            <a:xfrm>
              <a:off x="3920363" y="6402031"/>
              <a:ext cx="487680" cy="284480"/>
            </a:xfrm>
            <a:custGeom>
              <a:avLst/>
              <a:gdLst/>
              <a:ahLst/>
              <a:cxnLst/>
              <a:rect l="l" t="t" r="r" b="b"/>
              <a:pathLst>
                <a:path w="487679" h="284479">
                  <a:moveTo>
                    <a:pt x="440054" y="0"/>
                  </a:moveTo>
                  <a:lnTo>
                    <a:pt x="47371" y="0"/>
                  </a:lnTo>
                  <a:lnTo>
                    <a:pt x="28932" y="3722"/>
                  </a:lnTo>
                  <a:lnTo>
                    <a:pt x="13874" y="13876"/>
                  </a:lnTo>
                  <a:lnTo>
                    <a:pt x="3722" y="28937"/>
                  </a:lnTo>
                  <a:lnTo>
                    <a:pt x="0" y="47383"/>
                  </a:lnTo>
                  <a:lnTo>
                    <a:pt x="0" y="236905"/>
                  </a:lnTo>
                  <a:lnTo>
                    <a:pt x="3722" y="255346"/>
                  </a:lnTo>
                  <a:lnTo>
                    <a:pt x="13874" y="270408"/>
                  </a:lnTo>
                  <a:lnTo>
                    <a:pt x="28932" y="280564"/>
                  </a:lnTo>
                  <a:lnTo>
                    <a:pt x="47371" y="284289"/>
                  </a:lnTo>
                  <a:lnTo>
                    <a:pt x="440054" y="284289"/>
                  </a:lnTo>
                  <a:lnTo>
                    <a:pt x="458493" y="280564"/>
                  </a:lnTo>
                  <a:lnTo>
                    <a:pt x="473551" y="270408"/>
                  </a:lnTo>
                  <a:lnTo>
                    <a:pt x="483703" y="255346"/>
                  </a:lnTo>
                  <a:lnTo>
                    <a:pt x="487425" y="236905"/>
                  </a:lnTo>
                  <a:lnTo>
                    <a:pt x="487425" y="47383"/>
                  </a:lnTo>
                  <a:lnTo>
                    <a:pt x="483703" y="28937"/>
                  </a:lnTo>
                  <a:lnTo>
                    <a:pt x="473551" y="13876"/>
                  </a:lnTo>
                  <a:lnTo>
                    <a:pt x="458493" y="3722"/>
                  </a:lnTo>
                  <a:lnTo>
                    <a:pt x="440054" y="0"/>
                  </a:lnTo>
                  <a:close/>
                </a:path>
              </a:pathLst>
            </a:custGeom>
            <a:solidFill>
              <a:srgbClr val="C2C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20363" y="6402031"/>
              <a:ext cx="487680" cy="284480"/>
            </a:xfrm>
            <a:custGeom>
              <a:avLst/>
              <a:gdLst/>
              <a:ahLst/>
              <a:cxnLst/>
              <a:rect l="l" t="t" r="r" b="b"/>
              <a:pathLst>
                <a:path w="487679" h="284479">
                  <a:moveTo>
                    <a:pt x="0" y="47383"/>
                  </a:moveTo>
                  <a:lnTo>
                    <a:pt x="3722" y="28937"/>
                  </a:lnTo>
                  <a:lnTo>
                    <a:pt x="13874" y="13876"/>
                  </a:lnTo>
                  <a:lnTo>
                    <a:pt x="28932" y="3722"/>
                  </a:lnTo>
                  <a:lnTo>
                    <a:pt x="47371" y="0"/>
                  </a:lnTo>
                  <a:lnTo>
                    <a:pt x="440054" y="0"/>
                  </a:lnTo>
                  <a:lnTo>
                    <a:pt x="458493" y="3722"/>
                  </a:lnTo>
                  <a:lnTo>
                    <a:pt x="473551" y="13876"/>
                  </a:lnTo>
                  <a:lnTo>
                    <a:pt x="483703" y="28937"/>
                  </a:lnTo>
                  <a:lnTo>
                    <a:pt x="487425" y="47383"/>
                  </a:lnTo>
                  <a:lnTo>
                    <a:pt x="487425" y="236905"/>
                  </a:lnTo>
                  <a:lnTo>
                    <a:pt x="483703" y="255346"/>
                  </a:lnTo>
                  <a:lnTo>
                    <a:pt x="473551" y="270408"/>
                  </a:lnTo>
                  <a:lnTo>
                    <a:pt x="458493" y="280564"/>
                  </a:lnTo>
                  <a:lnTo>
                    <a:pt x="440054" y="284289"/>
                  </a:lnTo>
                  <a:lnTo>
                    <a:pt x="47371" y="284289"/>
                  </a:lnTo>
                  <a:lnTo>
                    <a:pt x="28932" y="280564"/>
                  </a:lnTo>
                  <a:lnTo>
                    <a:pt x="13874" y="270408"/>
                  </a:lnTo>
                  <a:lnTo>
                    <a:pt x="3722" y="255346"/>
                  </a:lnTo>
                  <a:lnTo>
                    <a:pt x="0" y="236905"/>
                  </a:lnTo>
                  <a:lnTo>
                    <a:pt x="0" y="47383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070350" y="6380479"/>
            <a:ext cx="18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631051" y="5768556"/>
            <a:ext cx="500380" cy="297180"/>
            <a:chOff x="6631051" y="5768556"/>
            <a:chExt cx="500380" cy="297180"/>
          </a:xfrm>
        </p:grpSpPr>
        <p:sp>
          <p:nvSpPr>
            <p:cNvPr id="68" name="object 68"/>
            <p:cNvSpPr/>
            <p:nvPr/>
          </p:nvSpPr>
          <p:spPr>
            <a:xfrm>
              <a:off x="6637401" y="5774906"/>
              <a:ext cx="487680" cy="284480"/>
            </a:xfrm>
            <a:custGeom>
              <a:avLst/>
              <a:gdLst/>
              <a:ahLst/>
              <a:cxnLst/>
              <a:rect l="l" t="t" r="r" b="b"/>
              <a:pathLst>
                <a:path w="487679" h="284479">
                  <a:moveTo>
                    <a:pt x="439927" y="0"/>
                  </a:moveTo>
                  <a:lnTo>
                    <a:pt x="47371" y="0"/>
                  </a:lnTo>
                  <a:lnTo>
                    <a:pt x="28932" y="3722"/>
                  </a:lnTo>
                  <a:lnTo>
                    <a:pt x="13874" y="13876"/>
                  </a:lnTo>
                  <a:lnTo>
                    <a:pt x="3722" y="28937"/>
                  </a:lnTo>
                  <a:lnTo>
                    <a:pt x="0" y="47383"/>
                  </a:lnTo>
                  <a:lnTo>
                    <a:pt x="0" y="236893"/>
                  </a:lnTo>
                  <a:lnTo>
                    <a:pt x="3722" y="255339"/>
                  </a:lnTo>
                  <a:lnTo>
                    <a:pt x="13874" y="270400"/>
                  </a:lnTo>
                  <a:lnTo>
                    <a:pt x="28932" y="280553"/>
                  </a:lnTo>
                  <a:lnTo>
                    <a:pt x="47371" y="284276"/>
                  </a:lnTo>
                  <a:lnTo>
                    <a:pt x="439927" y="284276"/>
                  </a:lnTo>
                  <a:lnTo>
                    <a:pt x="458366" y="280553"/>
                  </a:lnTo>
                  <a:lnTo>
                    <a:pt x="473424" y="270400"/>
                  </a:lnTo>
                  <a:lnTo>
                    <a:pt x="483576" y="255339"/>
                  </a:lnTo>
                  <a:lnTo>
                    <a:pt x="487299" y="236893"/>
                  </a:lnTo>
                  <a:lnTo>
                    <a:pt x="487299" y="47383"/>
                  </a:lnTo>
                  <a:lnTo>
                    <a:pt x="483576" y="28937"/>
                  </a:lnTo>
                  <a:lnTo>
                    <a:pt x="473424" y="13876"/>
                  </a:lnTo>
                  <a:lnTo>
                    <a:pt x="458366" y="3722"/>
                  </a:lnTo>
                  <a:lnTo>
                    <a:pt x="439927" y="0"/>
                  </a:lnTo>
                  <a:close/>
                </a:path>
              </a:pathLst>
            </a:custGeom>
            <a:solidFill>
              <a:srgbClr val="C2C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37401" y="5774906"/>
              <a:ext cx="487680" cy="284480"/>
            </a:xfrm>
            <a:custGeom>
              <a:avLst/>
              <a:gdLst/>
              <a:ahLst/>
              <a:cxnLst/>
              <a:rect l="l" t="t" r="r" b="b"/>
              <a:pathLst>
                <a:path w="487679" h="284479">
                  <a:moveTo>
                    <a:pt x="0" y="47383"/>
                  </a:moveTo>
                  <a:lnTo>
                    <a:pt x="3722" y="28937"/>
                  </a:lnTo>
                  <a:lnTo>
                    <a:pt x="13874" y="13876"/>
                  </a:lnTo>
                  <a:lnTo>
                    <a:pt x="28932" y="3722"/>
                  </a:lnTo>
                  <a:lnTo>
                    <a:pt x="47371" y="0"/>
                  </a:lnTo>
                  <a:lnTo>
                    <a:pt x="439927" y="0"/>
                  </a:lnTo>
                  <a:lnTo>
                    <a:pt x="458366" y="3722"/>
                  </a:lnTo>
                  <a:lnTo>
                    <a:pt x="473424" y="13876"/>
                  </a:lnTo>
                  <a:lnTo>
                    <a:pt x="483576" y="28937"/>
                  </a:lnTo>
                  <a:lnTo>
                    <a:pt x="487299" y="47383"/>
                  </a:lnTo>
                  <a:lnTo>
                    <a:pt x="487299" y="236893"/>
                  </a:lnTo>
                  <a:lnTo>
                    <a:pt x="483576" y="255339"/>
                  </a:lnTo>
                  <a:lnTo>
                    <a:pt x="473424" y="270400"/>
                  </a:lnTo>
                  <a:lnTo>
                    <a:pt x="458366" y="280553"/>
                  </a:lnTo>
                  <a:lnTo>
                    <a:pt x="439927" y="284276"/>
                  </a:lnTo>
                  <a:lnTo>
                    <a:pt x="47371" y="284276"/>
                  </a:lnTo>
                  <a:lnTo>
                    <a:pt x="28932" y="280553"/>
                  </a:lnTo>
                  <a:lnTo>
                    <a:pt x="13874" y="270400"/>
                  </a:lnTo>
                  <a:lnTo>
                    <a:pt x="3722" y="255339"/>
                  </a:lnTo>
                  <a:lnTo>
                    <a:pt x="0" y="236893"/>
                  </a:lnTo>
                  <a:lnTo>
                    <a:pt x="0" y="47383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787642" y="5753201"/>
            <a:ext cx="18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319402" y="4950333"/>
            <a:ext cx="695325" cy="444500"/>
            <a:chOff x="1319402" y="4950333"/>
            <a:chExt cx="695325" cy="444500"/>
          </a:xfrm>
        </p:grpSpPr>
        <p:sp>
          <p:nvSpPr>
            <p:cNvPr id="72" name="object 72"/>
            <p:cNvSpPr/>
            <p:nvPr/>
          </p:nvSpPr>
          <p:spPr>
            <a:xfrm>
              <a:off x="1325752" y="4956683"/>
              <a:ext cx="682625" cy="431800"/>
            </a:xfrm>
            <a:custGeom>
              <a:avLst/>
              <a:gdLst/>
              <a:ahLst/>
              <a:cxnLst/>
              <a:rect l="l" t="t" r="r" b="b"/>
              <a:pathLst>
                <a:path w="682625" h="431800">
                  <a:moveTo>
                    <a:pt x="610361" y="0"/>
                  </a:moveTo>
                  <a:lnTo>
                    <a:pt x="72009" y="0"/>
                  </a:lnTo>
                  <a:lnTo>
                    <a:pt x="43987" y="5661"/>
                  </a:lnTo>
                  <a:lnTo>
                    <a:pt x="21097" y="21097"/>
                  </a:lnTo>
                  <a:lnTo>
                    <a:pt x="5661" y="43987"/>
                  </a:lnTo>
                  <a:lnTo>
                    <a:pt x="0" y="72009"/>
                  </a:lnTo>
                  <a:lnTo>
                    <a:pt x="0" y="359791"/>
                  </a:lnTo>
                  <a:lnTo>
                    <a:pt x="5661" y="387792"/>
                  </a:lnTo>
                  <a:lnTo>
                    <a:pt x="21097" y="410638"/>
                  </a:lnTo>
                  <a:lnTo>
                    <a:pt x="43987" y="426031"/>
                  </a:lnTo>
                  <a:lnTo>
                    <a:pt x="72009" y="431673"/>
                  </a:lnTo>
                  <a:lnTo>
                    <a:pt x="610361" y="431673"/>
                  </a:lnTo>
                  <a:lnTo>
                    <a:pt x="638383" y="426031"/>
                  </a:lnTo>
                  <a:lnTo>
                    <a:pt x="661273" y="410638"/>
                  </a:lnTo>
                  <a:lnTo>
                    <a:pt x="676709" y="387792"/>
                  </a:lnTo>
                  <a:lnTo>
                    <a:pt x="682371" y="359791"/>
                  </a:lnTo>
                  <a:lnTo>
                    <a:pt x="682371" y="72009"/>
                  </a:lnTo>
                  <a:lnTo>
                    <a:pt x="676709" y="43987"/>
                  </a:lnTo>
                  <a:lnTo>
                    <a:pt x="661273" y="21097"/>
                  </a:lnTo>
                  <a:lnTo>
                    <a:pt x="638383" y="5661"/>
                  </a:lnTo>
                  <a:lnTo>
                    <a:pt x="61036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25752" y="4956683"/>
              <a:ext cx="682625" cy="431800"/>
            </a:xfrm>
            <a:custGeom>
              <a:avLst/>
              <a:gdLst/>
              <a:ahLst/>
              <a:cxnLst/>
              <a:rect l="l" t="t" r="r" b="b"/>
              <a:pathLst>
                <a:path w="682625" h="431800">
                  <a:moveTo>
                    <a:pt x="0" y="72009"/>
                  </a:moveTo>
                  <a:lnTo>
                    <a:pt x="5661" y="43987"/>
                  </a:lnTo>
                  <a:lnTo>
                    <a:pt x="21097" y="21097"/>
                  </a:lnTo>
                  <a:lnTo>
                    <a:pt x="43987" y="5661"/>
                  </a:lnTo>
                  <a:lnTo>
                    <a:pt x="72009" y="0"/>
                  </a:lnTo>
                  <a:lnTo>
                    <a:pt x="610361" y="0"/>
                  </a:lnTo>
                  <a:lnTo>
                    <a:pt x="638383" y="5661"/>
                  </a:lnTo>
                  <a:lnTo>
                    <a:pt x="661273" y="21097"/>
                  </a:lnTo>
                  <a:lnTo>
                    <a:pt x="676709" y="43987"/>
                  </a:lnTo>
                  <a:lnTo>
                    <a:pt x="682371" y="72009"/>
                  </a:lnTo>
                  <a:lnTo>
                    <a:pt x="682371" y="359791"/>
                  </a:lnTo>
                  <a:lnTo>
                    <a:pt x="676709" y="387792"/>
                  </a:lnTo>
                  <a:lnTo>
                    <a:pt x="661273" y="410638"/>
                  </a:lnTo>
                  <a:lnTo>
                    <a:pt x="638383" y="426031"/>
                  </a:lnTo>
                  <a:lnTo>
                    <a:pt x="610361" y="431673"/>
                  </a:lnTo>
                  <a:lnTo>
                    <a:pt x="72009" y="431673"/>
                  </a:lnTo>
                  <a:lnTo>
                    <a:pt x="43987" y="426031"/>
                  </a:lnTo>
                  <a:lnTo>
                    <a:pt x="21097" y="410638"/>
                  </a:lnTo>
                  <a:lnTo>
                    <a:pt x="5661" y="387792"/>
                  </a:lnTo>
                  <a:lnTo>
                    <a:pt x="0" y="359791"/>
                  </a:lnTo>
                  <a:lnTo>
                    <a:pt x="0" y="72009"/>
                  </a:lnTo>
                  <a:close/>
                </a:path>
              </a:pathLst>
            </a:custGeom>
            <a:ln w="12699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532636" y="5008626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B1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002154" y="3146551"/>
            <a:ext cx="4734560" cy="3134995"/>
            <a:chOff x="2002154" y="3146551"/>
            <a:chExt cx="4734560" cy="3134995"/>
          </a:xfrm>
        </p:grpSpPr>
        <p:sp>
          <p:nvSpPr>
            <p:cNvPr id="76" name="object 76"/>
            <p:cNvSpPr/>
            <p:nvPr/>
          </p:nvSpPr>
          <p:spPr>
            <a:xfrm>
              <a:off x="4119117" y="3148456"/>
              <a:ext cx="204470" cy="311785"/>
            </a:xfrm>
            <a:custGeom>
              <a:avLst/>
              <a:gdLst/>
              <a:ahLst/>
              <a:cxnLst/>
              <a:rect l="l" t="t" r="r" b="b"/>
              <a:pathLst>
                <a:path w="204470" h="311785">
                  <a:moveTo>
                    <a:pt x="7620" y="206628"/>
                  </a:moveTo>
                  <a:lnTo>
                    <a:pt x="4572" y="209295"/>
                  </a:lnTo>
                  <a:lnTo>
                    <a:pt x="4422" y="213359"/>
                  </a:lnTo>
                  <a:lnTo>
                    <a:pt x="0" y="311784"/>
                  </a:lnTo>
                  <a:lnTo>
                    <a:pt x="14022" y="304672"/>
                  </a:lnTo>
                  <a:lnTo>
                    <a:pt x="12192" y="304672"/>
                  </a:lnTo>
                  <a:lnTo>
                    <a:pt x="1524" y="297814"/>
                  </a:lnTo>
                  <a:lnTo>
                    <a:pt x="14253" y="278085"/>
                  </a:lnTo>
                  <a:lnTo>
                    <a:pt x="17145" y="213359"/>
                  </a:lnTo>
                  <a:lnTo>
                    <a:pt x="17272" y="209930"/>
                  </a:lnTo>
                  <a:lnTo>
                    <a:pt x="14605" y="206882"/>
                  </a:lnTo>
                  <a:lnTo>
                    <a:pt x="7620" y="206628"/>
                  </a:lnTo>
                  <a:close/>
                </a:path>
                <a:path w="204470" h="311785">
                  <a:moveTo>
                    <a:pt x="14253" y="278085"/>
                  </a:moveTo>
                  <a:lnTo>
                    <a:pt x="1524" y="297814"/>
                  </a:lnTo>
                  <a:lnTo>
                    <a:pt x="12192" y="304672"/>
                  </a:lnTo>
                  <a:lnTo>
                    <a:pt x="14240" y="301497"/>
                  </a:lnTo>
                  <a:lnTo>
                    <a:pt x="13208" y="301497"/>
                  </a:lnTo>
                  <a:lnTo>
                    <a:pt x="3937" y="295528"/>
                  </a:lnTo>
                  <a:lnTo>
                    <a:pt x="13695" y="290578"/>
                  </a:lnTo>
                  <a:lnTo>
                    <a:pt x="14253" y="278085"/>
                  </a:lnTo>
                  <a:close/>
                </a:path>
                <a:path w="204470" h="311785">
                  <a:moveTo>
                    <a:pt x="85725" y="254000"/>
                  </a:moveTo>
                  <a:lnTo>
                    <a:pt x="82550" y="255650"/>
                  </a:lnTo>
                  <a:lnTo>
                    <a:pt x="24978" y="284855"/>
                  </a:lnTo>
                  <a:lnTo>
                    <a:pt x="12192" y="304672"/>
                  </a:lnTo>
                  <a:lnTo>
                    <a:pt x="14022" y="304672"/>
                  </a:lnTo>
                  <a:lnTo>
                    <a:pt x="91440" y="265429"/>
                  </a:lnTo>
                  <a:lnTo>
                    <a:pt x="92710" y="261619"/>
                  </a:lnTo>
                  <a:lnTo>
                    <a:pt x="91186" y="258444"/>
                  </a:lnTo>
                  <a:lnTo>
                    <a:pt x="89535" y="255269"/>
                  </a:lnTo>
                  <a:lnTo>
                    <a:pt x="85725" y="254000"/>
                  </a:lnTo>
                  <a:close/>
                </a:path>
                <a:path w="204470" h="311785">
                  <a:moveTo>
                    <a:pt x="13695" y="290578"/>
                  </a:moveTo>
                  <a:lnTo>
                    <a:pt x="3937" y="295528"/>
                  </a:lnTo>
                  <a:lnTo>
                    <a:pt x="13208" y="301497"/>
                  </a:lnTo>
                  <a:lnTo>
                    <a:pt x="13695" y="290578"/>
                  </a:lnTo>
                  <a:close/>
                </a:path>
                <a:path w="204470" h="311785">
                  <a:moveTo>
                    <a:pt x="24978" y="284855"/>
                  </a:moveTo>
                  <a:lnTo>
                    <a:pt x="13695" y="290578"/>
                  </a:lnTo>
                  <a:lnTo>
                    <a:pt x="13208" y="301497"/>
                  </a:lnTo>
                  <a:lnTo>
                    <a:pt x="14240" y="301497"/>
                  </a:lnTo>
                  <a:lnTo>
                    <a:pt x="24978" y="284855"/>
                  </a:lnTo>
                  <a:close/>
                </a:path>
                <a:path w="204470" h="311785">
                  <a:moveTo>
                    <a:pt x="193675" y="0"/>
                  </a:moveTo>
                  <a:lnTo>
                    <a:pt x="14253" y="278085"/>
                  </a:lnTo>
                  <a:lnTo>
                    <a:pt x="13695" y="290578"/>
                  </a:lnTo>
                  <a:lnTo>
                    <a:pt x="24978" y="284855"/>
                  </a:lnTo>
                  <a:lnTo>
                    <a:pt x="204343" y="6857"/>
                  </a:lnTo>
                  <a:lnTo>
                    <a:pt x="193675" y="0"/>
                  </a:lnTo>
                  <a:close/>
                </a:path>
              </a:pathLst>
            </a:custGeom>
            <a:solidFill>
              <a:srgbClr val="002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58844" y="5689117"/>
              <a:ext cx="1821180" cy="586105"/>
            </a:xfrm>
            <a:custGeom>
              <a:avLst/>
              <a:gdLst/>
              <a:ahLst/>
              <a:cxnLst/>
              <a:rect l="l" t="t" r="r" b="b"/>
              <a:pathLst>
                <a:path w="1821179" h="586104">
                  <a:moveTo>
                    <a:pt x="1723135" y="0"/>
                  </a:moveTo>
                  <a:lnTo>
                    <a:pt x="97662" y="0"/>
                  </a:lnTo>
                  <a:lnTo>
                    <a:pt x="59632" y="7674"/>
                  </a:lnTo>
                  <a:lnTo>
                    <a:pt x="28590" y="28603"/>
                  </a:lnTo>
                  <a:lnTo>
                    <a:pt x="7669" y="59643"/>
                  </a:lnTo>
                  <a:lnTo>
                    <a:pt x="0" y="97650"/>
                  </a:lnTo>
                  <a:lnTo>
                    <a:pt x="0" y="488238"/>
                  </a:lnTo>
                  <a:lnTo>
                    <a:pt x="7669" y="526251"/>
                  </a:lnTo>
                  <a:lnTo>
                    <a:pt x="28590" y="557290"/>
                  </a:lnTo>
                  <a:lnTo>
                    <a:pt x="59632" y="578216"/>
                  </a:lnTo>
                  <a:lnTo>
                    <a:pt x="97662" y="585889"/>
                  </a:lnTo>
                  <a:lnTo>
                    <a:pt x="1723135" y="585889"/>
                  </a:lnTo>
                  <a:lnTo>
                    <a:pt x="1761166" y="578216"/>
                  </a:lnTo>
                  <a:lnTo>
                    <a:pt x="1792208" y="557290"/>
                  </a:lnTo>
                  <a:lnTo>
                    <a:pt x="1813129" y="526251"/>
                  </a:lnTo>
                  <a:lnTo>
                    <a:pt x="1820799" y="488238"/>
                  </a:lnTo>
                  <a:lnTo>
                    <a:pt x="1820799" y="97650"/>
                  </a:lnTo>
                  <a:lnTo>
                    <a:pt x="1813129" y="59643"/>
                  </a:lnTo>
                  <a:lnTo>
                    <a:pt x="1792208" y="28603"/>
                  </a:lnTo>
                  <a:lnTo>
                    <a:pt x="1761166" y="7674"/>
                  </a:lnTo>
                  <a:lnTo>
                    <a:pt x="1723135" y="0"/>
                  </a:lnTo>
                  <a:close/>
                </a:path>
              </a:pathLst>
            </a:custGeom>
            <a:solidFill>
              <a:srgbClr val="F9B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458844" y="5689117"/>
              <a:ext cx="1821180" cy="586105"/>
            </a:xfrm>
            <a:custGeom>
              <a:avLst/>
              <a:gdLst/>
              <a:ahLst/>
              <a:cxnLst/>
              <a:rect l="l" t="t" r="r" b="b"/>
              <a:pathLst>
                <a:path w="1821179" h="586104">
                  <a:moveTo>
                    <a:pt x="0" y="97650"/>
                  </a:moveTo>
                  <a:lnTo>
                    <a:pt x="7669" y="59643"/>
                  </a:lnTo>
                  <a:lnTo>
                    <a:pt x="28590" y="28603"/>
                  </a:lnTo>
                  <a:lnTo>
                    <a:pt x="59632" y="7674"/>
                  </a:lnTo>
                  <a:lnTo>
                    <a:pt x="97662" y="0"/>
                  </a:lnTo>
                  <a:lnTo>
                    <a:pt x="1723135" y="0"/>
                  </a:lnTo>
                  <a:lnTo>
                    <a:pt x="1761166" y="7674"/>
                  </a:lnTo>
                  <a:lnTo>
                    <a:pt x="1792208" y="28603"/>
                  </a:lnTo>
                  <a:lnTo>
                    <a:pt x="1813129" y="59643"/>
                  </a:lnTo>
                  <a:lnTo>
                    <a:pt x="1820799" y="97650"/>
                  </a:lnTo>
                  <a:lnTo>
                    <a:pt x="1820799" y="488238"/>
                  </a:lnTo>
                  <a:lnTo>
                    <a:pt x="1813129" y="526251"/>
                  </a:lnTo>
                  <a:lnTo>
                    <a:pt x="1792208" y="557290"/>
                  </a:lnTo>
                  <a:lnTo>
                    <a:pt x="1761166" y="578216"/>
                  </a:lnTo>
                  <a:lnTo>
                    <a:pt x="1723135" y="585889"/>
                  </a:lnTo>
                  <a:lnTo>
                    <a:pt x="97662" y="585889"/>
                  </a:lnTo>
                  <a:lnTo>
                    <a:pt x="59632" y="578216"/>
                  </a:lnTo>
                  <a:lnTo>
                    <a:pt x="28590" y="557290"/>
                  </a:lnTo>
                  <a:lnTo>
                    <a:pt x="7669" y="526251"/>
                  </a:lnTo>
                  <a:lnTo>
                    <a:pt x="0" y="488238"/>
                  </a:lnTo>
                  <a:lnTo>
                    <a:pt x="0" y="97650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002155" y="3146551"/>
              <a:ext cx="4734560" cy="857885"/>
            </a:xfrm>
            <a:custGeom>
              <a:avLst/>
              <a:gdLst/>
              <a:ahLst/>
              <a:cxnLst/>
              <a:rect l="l" t="t" r="r" b="b"/>
              <a:pathLst>
                <a:path w="4734559" h="857885">
                  <a:moveTo>
                    <a:pt x="356743" y="756158"/>
                  </a:moveTo>
                  <a:lnTo>
                    <a:pt x="354330" y="752983"/>
                  </a:lnTo>
                  <a:lnTo>
                    <a:pt x="347345" y="751967"/>
                  </a:lnTo>
                  <a:lnTo>
                    <a:pt x="344170" y="754380"/>
                  </a:lnTo>
                  <a:lnTo>
                    <a:pt x="334060" y="821829"/>
                  </a:lnTo>
                  <a:lnTo>
                    <a:pt x="11811" y="13843"/>
                  </a:lnTo>
                  <a:lnTo>
                    <a:pt x="0" y="18542"/>
                  </a:lnTo>
                  <a:lnTo>
                    <a:pt x="322249" y="826541"/>
                  </a:lnTo>
                  <a:lnTo>
                    <a:pt x="268478" y="784479"/>
                  </a:lnTo>
                  <a:lnTo>
                    <a:pt x="264414" y="784987"/>
                  </a:lnTo>
                  <a:lnTo>
                    <a:pt x="260096" y="790575"/>
                  </a:lnTo>
                  <a:lnTo>
                    <a:pt x="260604" y="794512"/>
                  </a:lnTo>
                  <a:lnTo>
                    <a:pt x="341503" y="857631"/>
                  </a:lnTo>
                  <a:lnTo>
                    <a:pt x="342874" y="848360"/>
                  </a:lnTo>
                  <a:lnTo>
                    <a:pt x="356108" y="759714"/>
                  </a:lnTo>
                  <a:lnTo>
                    <a:pt x="356743" y="756158"/>
                  </a:lnTo>
                  <a:close/>
                </a:path>
                <a:path w="4734559" h="857885">
                  <a:moveTo>
                    <a:pt x="4734306" y="10668"/>
                  </a:moveTo>
                  <a:lnTo>
                    <a:pt x="4727448" y="0"/>
                  </a:lnTo>
                  <a:lnTo>
                    <a:pt x="4335297" y="252412"/>
                  </a:lnTo>
                  <a:lnTo>
                    <a:pt x="4364609" y="194818"/>
                  </a:lnTo>
                  <a:lnTo>
                    <a:pt x="4366260" y="191643"/>
                  </a:lnTo>
                  <a:lnTo>
                    <a:pt x="4364990" y="187833"/>
                  </a:lnTo>
                  <a:lnTo>
                    <a:pt x="4361815" y="186309"/>
                  </a:lnTo>
                  <a:lnTo>
                    <a:pt x="4358767" y="184658"/>
                  </a:lnTo>
                  <a:lnTo>
                    <a:pt x="4354830" y="185928"/>
                  </a:lnTo>
                  <a:lnTo>
                    <a:pt x="4353306" y="189103"/>
                  </a:lnTo>
                  <a:lnTo>
                    <a:pt x="4308348" y="277368"/>
                  </a:lnTo>
                  <a:lnTo>
                    <a:pt x="4343298" y="275844"/>
                  </a:lnTo>
                  <a:lnTo>
                    <a:pt x="4410837" y="272923"/>
                  </a:lnTo>
                  <a:lnTo>
                    <a:pt x="4413631" y="269875"/>
                  </a:lnTo>
                  <a:lnTo>
                    <a:pt x="4413377" y="266446"/>
                  </a:lnTo>
                  <a:lnTo>
                    <a:pt x="4413250" y="262890"/>
                  </a:lnTo>
                  <a:lnTo>
                    <a:pt x="4410329" y="260223"/>
                  </a:lnTo>
                  <a:lnTo>
                    <a:pt x="4342168" y="263144"/>
                  </a:lnTo>
                  <a:lnTo>
                    <a:pt x="4734306" y="10668"/>
                  </a:lnTo>
                  <a:close/>
                </a:path>
              </a:pathLst>
            </a:custGeom>
            <a:solidFill>
              <a:srgbClr val="002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862832" y="5680964"/>
            <a:ext cx="101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Gesunde Ernährung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1091971" y="2152142"/>
            <a:ext cx="5641340" cy="1842135"/>
            <a:chOff x="1091971" y="2152142"/>
            <a:chExt cx="5641340" cy="1842135"/>
          </a:xfrm>
        </p:grpSpPr>
        <p:sp>
          <p:nvSpPr>
            <p:cNvPr id="82" name="object 82"/>
            <p:cNvSpPr/>
            <p:nvPr/>
          </p:nvSpPr>
          <p:spPr>
            <a:xfrm>
              <a:off x="2008124" y="2152141"/>
              <a:ext cx="4725035" cy="420370"/>
            </a:xfrm>
            <a:custGeom>
              <a:avLst/>
              <a:gdLst/>
              <a:ahLst/>
              <a:cxnLst/>
              <a:rect l="l" t="t" r="r" b="b"/>
              <a:pathLst>
                <a:path w="4725034" h="420369">
                  <a:moveTo>
                    <a:pt x="4724908" y="383032"/>
                  </a:moveTo>
                  <a:lnTo>
                    <a:pt x="4645406" y="318262"/>
                  </a:lnTo>
                  <a:lnTo>
                    <a:pt x="4641342" y="318643"/>
                  </a:lnTo>
                  <a:lnTo>
                    <a:pt x="4636897" y="324104"/>
                  </a:lnTo>
                  <a:lnTo>
                    <a:pt x="4637278" y="328041"/>
                  </a:lnTo>
                  <a:lnTo>
                    <a:pt x="4690326" y="371170"/>
                  </a:lnTo>
                  <a:lnTo>
                    <a:pt x="2311019" y="0"/>
                  </a:lnTo>
                  <a:lnTo>
                    <a:pt x="2310003" y="6223"/>
                  </a:lnTo>
                  <a:lnTo>
                    <a:pt x="2308987" y="0"/>
                  </a:lnTo>
                  <a:lnTo>
                    <a:pt x="34518" y="370865"/>
                  </a:lnTo>
                  <a:lnTo>
                    <a:pt x="84455" y="329692"/>
                  </a:lnTo>
                  <a:lnTo>
                    <a:pt x="87122" y="327533"/>
                  </a:lnTo>
                  <a:lnTo>
                    <a:pt x="87503" y="323469"/>
                  </a:lnTo>
                  <a:lnTo>
                    <a:pt x="83058" y="318008"/>
                  </a:lnTo>
                  <a:lnTo>
                    <a:pt x="79121" y="317627"/>
                  </a:lnTo>
                  <a:lnTo>
                    <a:pt x="76454" y="319913"/>
                  </a:lnTo>
                  <a:lnTo>
                    <a:pt x="0" y="383032"/>
                  </a:lnTo>
                  <a:lnTo>
                    <a:pt x="95758" y="419735"/>
                  </a:lnTo>
                  <a:lnTo>
                    <a:pt x="99441" y="418084"/>
                  </a:lnTo>
                  <a:lnTo>
                    <a:pt x="100711" y="414782"/>
                  </a:lnTo>
                  <a:lnTo>
                    <a:pt x="101981" y="411607"/>
                  </a:lnTo>
                  <a:lnTo>
                    <a:pt x="100330" y="407924"/>
                  </a:lnTo>
                  <a:lnTo>
                    <a:pt x="46367" y="387223"/>
                  </a:lnTo>
                  <a:lnTo>
                    <a:pt x="36550" y="383463"/>
                  </a:lnTo>
                  <a:lnTo>
                    <a:pt x="13462" y="387223"/>
                  </a:lnTo>
                  <a:lnTo>
                    <a:pt x="22021" y="385826"/>
                  </a:lnTo>
                  <a:lnTo>
                    <a:pt x="36550" y="383463"/>
                  </a:lnTo>
                  <a:lnTo>
                    <a:pt x="2303653" y="13652"/>
                  </a:lnTo>
                  <a:lnTo>
                    <a:pt x="2303653" y="346913"/>
                  </a:lnTo>
                  <a:lnTo>
                    <a:pt x="2271014" y="290957"/>
                  </a:lnTo>
                  <a:lnTo>
                    <a:pt x="2269236" y="288036"/>
                  </a:lnTo>
                  <a:lnTo>
                    <a:pt x="2265426" y="286893"/>
                  </a:lnTo>
                  <a:lnTo>
                    <a:pt x="2259330" y="290449"/>
                  </a:lnTo>
                  <a:lnTo>
                    <a:pt x="2258314" y="294386"/>
                  </a:lnTo>
                  <a:lnTo>
                    <a:pt x="2310003" y="383032"/>
                  </a:lnTo>
                  <a:lnTo>
                    <a:pt x="2317331" y="370459"/>
                  </a:lnTo>
                  <a:lnTo>
                    <a:pt x="2361692" y="294386"/>
                  </a:lnTo>
                  <a:lnTo>
                    <a:pt x="2360676" y="290449"/>
                  </a:lnTo>
                  <a:lnTo>
                    <a:pt x="2354580" y="286893"/>
                  </a:lnTo>
                  <a:lnTo>
                    <a:pt x="2350770" y="288036"/>
                  </a:lnTo>
                  <a:lnTo>
                    <a:pt x="2348992" y="290957"/>
                  </a:lnTo>
                  <a:lnTo>
                    <a:pt x="2316353" y="346913"/>
                  </a:lnTo>
                  <a:lnTo>
                    <a:pt x="2316353" y="13728"/>
                  </a:lnTo>
                  <a:lnTo>
                    <a:pt x="4688281" y="383717"/>
                  </a:lnTo>
                  <a:lnTo>
                    <a:pt x="4624832" y="408559"/>
                  </a:lnTo>
                  <a:lnTo>
                    <a:pt x="4623181" y="412242"/>
                  </a:lnTo>
                  <a:lnTo>
                    <a:pt x="4625721" y="418846"/>
                  </a:lnTo>
                  <a:lnTo>
                    <a:pt x="4629404" y="420370"/>
                  </a:lnTo>
                  <a:lnTo>
                    <a:pt x="4713859" y="387350"/>
                  </a:lnTo>
                  <a:lnTo>
                    <a:pt x="4724908" y="383032"/>
                  </a:lnTo>
                  <a:close/>
                </a:path>
              </a:pathLst>
            </a:custGeom>
            <a:solidFill>
              <a:srgbClr val="002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98321" y="3463798"/>
              <a:ext cx="854075" cy="524510"/>
            </a:xfrm>
            <a:custGeom>
              <a:avLst/>
              <a:gdLst/>
              <a:ahLst/>
              <a:cxnLst/>
              <a:rect l="l" t="t" r="r" b="b"/>
              <a:pathLst>
                <a:path w="854075" h="524510">
                  <a:moveTo>
                    <a:pt x="766165" y="0"/>
                  </a:moveTo>
                  <a:lnTo>
                    <a:pt x="87363" y="0"/>
                  </a:lnTo>
                  <a:lnTo>
                    <a:pt x="53358" y="6865"/>
                  </a:lnTo>
                  <a:lnTo>
                    <a:pt x="25588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752"/>
                  </a:lnTo>
                  <a:lnTo>
                    <a:pt x="6865" y="470765"/>
                  </a:lnTo>
                  <a:lnTo>
                    <a:pt x="25588" y="498538"/>
                  </a:lnTo>
                  <a:lnTo>
                    <a:pt x="53358" y="517263"/>
                  </a:lnTo>
                  <a:lnTo>
                    <a:pt x="87363" y="524128"/>
                  </a:lnTo>
                  <a:lnTo>
                    <a:pt x="766165" y="524128"/>
                  </a:lnTo>
                  <a:lnTo>
                    <a:pt x="800177" y="517263"/>
                  </a:lnTo>
                  <a:lnTo>
                    <a:pt x="827951" y="498538"/>
                  </a:lnTo>
                  <a:lnTo>
                    <a:pt x="846675" y="470765"/>
                  </a:lnTo>
                  <a:lnTo>
                    <a:pt x="853541" y="436752"/>
                  </a:lnTo>
                  <a:lnTo>
                    <a:pt x="853541" y="87375"/>
                  </a:lnTo>
                  <a:lnTo>
                    <a:pt x="846675" y="53363"/>
                  </a:lnTo>
                  <a:lnTo>
                    <a:pt x="827951" y="25590"/>
                  </a:lnTo>
                  <a:lnTo>
                    <a:pt x="800177" y="6865"/>
                  </a:lnTo>
                  <a:lnTo>
                    <a:pt x="76616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98321" y="3463798"/>
              <a:ext cx="854075" cy="524510"/>
            </a:xfrm>
            <a:custGeom>
              <a:avLst/>
              <a:gdLst/>
              <a:ahLst/>
              <a:cxnLst/>
              <a:rect l="l" t="t" r="r" b="b"/>
              <a:pathLst>
                <a:path w="854075" h="524510">
                  <a:moveTo>
                    <a:pt x="0" y="87375"/>
                  </a:moveTo>
                  <a:lnTo>
                    <a:pt x="6865" y="53363"/>
                  </a:lnTo>
                  <a:lnTo>
                    <a:pt x="25588" y="25590"/>
                  </a:lnTo>
                  <a:lnTo>
                    <a:pt x="53358" y="6865"/>
                  </a:lnTo>
                  <a:lnTo>
                    <a:pt x="87363" y="0"/>
                  </a:lnTo>
                  <a:lnTo>
                    <a:pt x="766165" y="0"/>
                  </a:lnTo>
                  <a:lnTo>
                    <a:pt x="800177" y="6865"/>
                  </a:lnTo>
                  <a:lnTo>
                    <a:pt x="827951" y="25590"/>
                  </a:lnTo>
                  <a:lnTo>
                    <a:pt x="846675" y="53363"/>
                  </a:lnTo>
                  <a:lnTo>
                    <a:pt x="853541" y="87375"/>
                  </a:lnTo>
                  <a:lnTo>
                    <a:pt x="853541" y="436752"/>
                  </a:lnTo>
                  <a:lnTo>
                    <a:pt x="846675" y="470765"/>
                  </a:lnTo>
                  <a:lnTo>
                    <a:pt x="827951" y="498538"/>
                  </a:lnTo>
                  <a:lnTo>
                    <a:pt x="800177" y="517263"/>
                  </a:lnTo>
                  <a:lnTo>
                    <a:pt x="766165" y="524128"/>
                  </a:lnTo>
                  <a:lnTo>
                    <a:pt x="87363" y="524128"/>
                  </a:lnTo>
                  <a:lnTo>
                    <a:pt x="53358" y="517263"/>
                  </a:lnTo>
                  <a:lnTo>
                    <a:pt x="25588" y="498538"/>
                  </a:lnTo>
                  <a:lnTo>
                    <a:pt x="6865" y="470765"/>
                  </a:lnTo>
                  <a:lnTo>
                    <a:pt x="0" y="436752"/>
                  </a:lnTo>
                  <a:lnTo>
                    <a:pt x="0" y="87375"/>
                  </a:lnTo>
                  <a:close/>
                </a:path>
              </a:pathLst>
            </a:custGeom>
            <a:ln w="12700">
              <a:solidFill>
                <a:srgbClr val="0028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1283969" y="3424173"/>
            <a:ext cx="482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ABC-</a:t>
            </a:r>
            <a:endParaRPr sz="18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Kurs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525142" y="3157347"/>
            <a:ext cx="486409" cy="306705"/>
          </a:xfrm>
          <a:custGeom>
            <a:avLst/>
            <a:gdLst/>
            <a:ahLst/>
            <a:cxnLst/>
            <a:rect l="l" t="t" r="r" b="b"/>
            <a:pathLst>
              <a:path w="486410" h="306704">
                <a:moveTo>
                  <a:pt x="51688" y="214502"/>
                </a:moveTo>
                <a:lnTo>
                  <a:pt x="47751" y="215645"/>
                </a:lnTo>
                <a:lnTo>
                  <a:pt x="46228" y="218820"/>
                </a:lnTo>
                <a:lnTo>
                  <a:pt x="0" y="306450"/>
                </a:lnTo>
                <a:lnTo>
                  <a:pt x="43069" y="305180"/>
                </a:lnTo>
                <a:lnTo>
                  <a:pt x="13969" y="305180"/>
                </a:lnTo>
                <a:lnTo>
                  <a:pt x="7238" y="294386"/>
                </a:lnTo>
                <a:lnTo>
                  <a:pt x="27239" y="281920"/>
                </a:lnTo>
                <a:lnTo>
                  <a:pt x="57403" y="224662"/>
                </a:lnTo>
                <a:lnTo>
                  <a:pt x="59054" y="221614"/>
                </a:lnTo>
                <a:lnTo>
                  <a:pt x="57912" y="217804"/>
                </a:lnTo>
                <a:lnTo>
                  <a:pt x="54737" y="216153"/>
                </a:lnTo>
                <a:lnTo>
                  <a:pt x="51688" y="214502"/>
                </a:lnTo>
                <a:close/>
              </a:path>
              <a:path w="486410" h="306704">
                <a:moveTo>
                  <a:pt x="27239" y="281920"/>
                </a:moveTo>
                <a:lnTo>
                  <a:pt x="7238" y="294386"/>
                </a:lnTo>
                <a:lnTo>
                  <a:pt x="13969" y="305180"/>
                </a:lnTo>
                <a:lnTo>
                  <a:pt x="17841" y="302767"/>
                </a:lnTo>
                <a:lnTo>
                  <a:pt x="16256" y="302767"/>
                </a:lnTo>
                <a:lnTo>
                  <a:pt x="10413" y="293369"/>
                </a:lnTo>
                <a:lnTo>
                  <a:pt x="21373" y="293054"/>
                </a:lnTo>
                <a:lnTo>
                  <a:pt x="27239" y="281920"/>
                </a:lnTo>
                <a:close/>
              </a:path>
              <a:path w="486410" h="306704">
                <a:moveTo>
                  <a:pt x="102107" y="290702"/>
                </a:moveTo>
                <a:lnTo>
                  <a:pt x="34008" y="292691"/>
                </a:lnTo>
                <a:lnTo>
                  <a:pt x="13969" y="305180"/>
                </a:lnTo>
                <a:lnTo>
                  <a:pt x="43069" y="305180"/>
                </a:lnTo>
                <a:lnTo>
                  <a:pt x="102488" y="303402"/>
                </a:lnTo>
                <a:lnTo>
                  <a:pt x="105282" y="300481"/>
                </a:lnTo>
                <a:lnTo>
                  <a:pt x="105029" y="293497"/>
                </a:lnTo>
                <a:lnTo>
                  <a:pt x="102107" y="290702"/>
                </a:lnTo>
                <a:close/>
              </a:path>
              <a:path w="486410" h="306704">
                <a:moveTo>
                  <a:pt x="21373" y="293054"/>
                </a:moveTo>
                <a:lnTo>
                  <a:pt x="10413" y="293369"/>
                </a:lnTo>
                <a:lnTo>
                  <a:pt x="16256" y="302767"/>
                </a:lnTo>
                <a:lnTo>
                  <a:pt x="21373" y="293054"/>
                </a:lnTo>
                <a:close/>
              </a:path>
              <a:path w="486410" h="306704">
                <a:moveTo>
                  <a:pt x="34008" y="292691"/>
                </a:moveTo>
                <a:lnTo>
                  <a:pt x="21373" y="293054"/>
                </a:lnTo>
                <a:lnTo>
                  <a:pt x="16256" y="302767"/>
                </a:lnTo>
                <a:lnTo>
                  <a:pt x="17841" y="302767"/>
                </a:lnTo>
                <a:lnTo>
                  <a:pt x="34008" y="292691"/>
                </a:lnTo>
                <a:close/>
              </a:path>
              <a:path w="486410" h="306704">
                <a:moveTo>
                  <a:pt x="479551" y="0"/>
                </a:moveTo>
                <a:lnTo>
                  <a:pt x="27239" y="281920"/>
                </a:lnTo>
                <a:lnTo>
                  <a:pt x="21373" y="293054"/>
                </a:lnTo>
                <a:lnTo>
                  <a:pt x="34008" y="292691"/>
                </a:lnTo>
                <a:lnTo>
                  <a:pt x="486282" y="10794"/>
                </a:lnTo>
                <a:lnTo>
                  <a:pt x="479551" y="0"/>
                </a:lnTo>
                <a:close/>
              </a:path>
            </a:pathLst>
          </a:custGeom>
          <a:solidFill>
            <a:srgbClr val="002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Foliennummernplatzhalter 86">
            <a:extLst>
              <a:ext uri="{FF2B5EF4-FFF2-40B4-BE49-F238E27FC236}">
                <a16:creationId xmlns:a16="http://schemas.microsoft.com/office/drawing/2014/main" id="{1C761C6C-86E2-FB97-B46B-277F7A9965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31</a:t>
            </a:fld>
            <a:endParaRPr lang="de-DE"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0"/>
            <a:ext cx="8948928" cy="15605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50557" y="339064"/>
            <a:ext cx="1448435" cy="5010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vhs-Lernportal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400" spc="-10" dirty="0">
                <a:solidFill>
                  <a:srgbClr val="4EA7DF"/>
                </a:solidFill>
                <a:latin typeface="Arial"/>
                <a:cs typeface="Arial"/>
              </a:rPr>
              <a:t>vhs-lernportal.de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Tutorielle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Betreuung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535" y="1530223"/>
            <a:ext cx="240538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autonom</a:t>
            </a:r>
            <a:r>
              <a:rPr sz="2200" spc="-114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Lernende: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35"/>
              </a:lnSpc>
              <a:spcBef>
                <a:spcPts val="10"/>
              </a:spcBef>
            </a:pPr>
            <a:r>
              <a:rPr sz="2200" dirty="0">
                <a:solidFill>
                  <a:srgbClr val="00285A"/>
                </a:solidFill>
                <a:latin typeface="Wingdings"/>
                <a:cs typeface="Wingdings"/>
              </a:rPr>
              <a:t></a:t>
            </a:r>
            <a:r>
              <a:rPr sz="2200" spc="-85" dirty="0">
                <a:solidFill>
                  <a:srgbClr val="00285A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Betreuung</a:t>
            </a:r>
            <a:r>
              <a:rPr sz="2200" spc="-3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durch</a:t>
            </a:r>
            <a:endParaRPr sz="2200">
              <a:latin typeface="Calibri"/>
              <a:cs typeface="Calibri"/>
            </a:endParaRPr>
          </a:p>
          <a:p>
            <a:pPr marL="393700">
              <a:lnSpc>
                <a:spcPts val="2635"/>
              </a:lnSpc>
            </a:pPr>
            <a:r>
              <a:rPr sz="2200" b="1" spc="-30" dirty="0">
                <a:solidFill>
                  <a:srgbClr val="00285A"/>
                </a:solidFill>
                <a:latin typeface="Calibri"/>
                <a:cs typeface="Calibri"/>
              </a:rPr>
              <a:t>DVV-</a:t>
            </a:r>
            <a:r>
              <a:rPr sz="2200" b="1" spc="-10" dirty="0">
                <a:solidFill>
                  <a:srgbClr val="00285A"/>
                </a:solidFill>
                <a:latin typeface="Calibri"/>
                <a:cs typeface="Calibri"/>
              </a:rPr>
              <a:t>Tutor*innen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5878" y="1561592"/>
            <a:ext cx="3637279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Lernende</a:t>
            </a:r>
            <a:r>
              <a:rPr sz="2200" spc="-6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im</a:t>
            </a:r>
            <a:r>
              <a:rPr sz="2200" spc="-7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Kurskontext: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35"/>
              </a:lnSpc>
              <a:spcBef>
                <a:spcPts val="10"/>
              </a:spcBef>
            </a:pPr>
            <a:r>
              <a:rPr sz="2200" dirty="0">
                <a:solidFill>
                  <a:srgbClr val="00285A"/>
                </a:solidFill>
                <a:latin typeface="Wingdings"/>
                <a:cs typeface="Wingdings"/>
              </a:rPr>
              <a:t></a:t>
            </a:r>
            <a:r>
              <a:rPr sz="2200" spc="-110" dirty="0">
                <a:solidFill>
                  <a:srgbClr val="00285A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Betreuung</a:t>
            </a:r>
            <a:r>
              <a:rPr sz="2200" spc="-6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durch</a:t>
            </a:r>
            <a:r>
              <a:rPr sz="2200" spc="-5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285A"/>
                </a:solidFill>
                <a:latin typeface="Calibri"/>
                <a:cs typeface="Calibri"/>
              </a:rPr>
              <a:t>Kursleitung</a:t>
            </a:r>
            <a:endParaRPr sz="2200">
              <a:latin typeface="Calibri"/>
              <a:cs typeface="Calibri"/>
            </a:endParaRPr>
          </a:p>
          <a:p>
            <a:pPr marL="329565">
              <a:lnSpc>
                <a:spcPts val="2635"/>
              </a:lnSpc>
            </a:pP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als</a:t>
            </a:r>
            <a:r>
              <a:rPr sz="2200" spc="-2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Tutor*in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4027" y="4047744"/>
            <a:ext cx="3350260" cy="2007235"/>
            <a:chOff x="224027" y="4047744"/>
            <a:chExt cx="3350260" cy="20072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540" y="4364784"/>
              <a:ext cx="1097279" cy="10667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358" y="4522990"/>
              <a:ext cx="582015" cy="5514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2807" y="4047744"/>
              <a:ext cx="1150620" cy="11216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7752" y="4243717"/>
              <a:ext cx="562190" cy="5326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2955" y="4549140"/>
              <a:ext cx="1143000" cy="11140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8027" y="4744999"/>
              <a:ext cx="555193" cy="5260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5755" y="4933188"/>
              <a:ext cx="1150620" cy="11216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0827" y="5128971"/>
              <a:ext cx="562190" cy="5326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4027" y="4544568"/>
              <a:ext cx="1147572" cy="11186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655" y="4740643"/>
              <a:ext cx="559790" cy="5303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3160" y="4543044"/>
              <a:ext cx="1150619" cy="11216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8994" y="4739144"/>
              <a:ext cx="562190" cy="53262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235760" y="5921451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Arial"/>
                <a:cs typeface="Arial"/>
              </a:rPr>
              <a:t>Selbstlernende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68955" y="3383407"/>
            <a:ext cx="141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79546"/>
                </a:solidFill>
                <a:latin typeface="Arial"/>
                <a:cs typeface="Arial"/>
              </a:rPr>
              <a:t>DVV-</a:t>
            </a:r>
            <a:r>
              <a:rPr sz="1800" b="1" spc="-10" dirty="0">
                <a:solidFill>
                  <a:srgbClr val="F79546"/>
                </a:solidFill>
                <a:latin typeface="Arial"/>
                <a:cs typeface="Arial"/>
              </a:rPr>
              <a:t>Tutor*in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98487" y="3035807"/>
            <a:ext cx="1920875" cy="2093595"/>
            <a:chOff x="698487" y="3035807"/>
            <a:chExt cx="1920875" cy="2093595"/>
          </a:xfrm>
        </p:grpSpPr>
        <p:sp>
          <p:nvSpPr>
            <p:cNvPr id="24" name="object 24"/>
            <p:cNvSpPr/>
            <p:nvPr/>
          </p:nvSpPr>
          <p:spPr>
            <a:xfrm>
              <a:off x="698487" y="3854576"/>
              <a:ext cx="1920875" cy="1274445"/>
            </a:xfrm>
            <a:custGeom>
              <a:avLst/>
              <a:gdLst/>
              <a:ahLst/>
              <a:cxnLst/>
              <a:rect l="l" t="t" r="r" b="b"/>
              <a:pathLst>
                <a:path w="1920875" h="1274445">
                  <a:moveTo>
                    <a:pt x="1173111" y="19939"/>
                  </a:moveTo>
                  <a:lnTo>
                    <a:pt x="1154569" y="15748"/>
                  </a:lnTo>
                  <a:lnTo>
                    <a:pt x="1143774" y="0"/>
                  </a:lnTo>
                  <a:lnTo>
                    <a:pt x="78511" y="731481"/>
                  </a:lnTo>
                  <a:lnTo>
                    <a:pt x="104876" y="675640"/>
                  </a:lnTo>
                  <a:lnTo>
                    <a:pt x="106680" y="668299"/>
                  </a:lnTo>
                  <a:lnTo>
                    <a:pt x="105575" y="661085"/>
                  </a:lnTo>
                  <a:lnTo>
                    <a:pt x="101841" y="654799"/>
                  </a:lnTo>
                  <a:lnTo>
                    <a:pt x="95770" y="650240"/>
                  </a:lnTo>
                  <a:lnTo>
                    <a:pt x="88417" y="648462"/>
                  </a:lnTo>
                  <a:lnTo>
                    <a:pt x="81203" y="649579"/>
                  </a:lnTo>
                  <a:lnTo>
                    <a:pt x="74930" y="653313"/>
                  </a:lnTo>
                  <a:lnTo>
                    <a:pt x="70421" y="659384"/>
                  </a:lnTo>
                  <a:lnTo>
                    <a:pt x="0" y="808609"/>
                  </a:lnTo>
                  <a:lnTo>
                    <a:pt x="77114" y="802894"/>
                  </a:lnTo>
                  <a:lnTo>
                    <a:pt x="164528" y="796417"/>
                  </a:lnTo>
                  <a:lnTo>
                    <a:pt x="171805" y="794385"/>
                  </a:lnTo>
                  <a:lnTo>
                    <a:pt x="177546" y="789863"/>
                  </a:lnTo>
                  <a:lnTo>
                    <a:pt x="181178" y="783513"/>
                  </a:lnTo>
                  <a:lnTo>
                    <a:pt x="182130" y="775970"/>
                  </a:lnTo>
                  <a:lnTo>
                    <a:pt x="180086" y="768731"/>
                  </a:lnTo>
                  <a:lnTo>
                    <a:pt x="175564" y="763016"/>
                  </a:lnTo>
                  <a:lnTo>
                    <a:pt x="169227" y="759396"/>
                  </a:lnTo>
                  <a:lnTo>
                    <a:pt x="161721" y="758444"/>
                  </a:lnTo>
                  <a:lnTo>
                    <a:pt x="99999" y="763028"/>
                  </a:lnTo>
                  <a:lnTo>
                    <a:pt x="62293" y="765822"/>
                  </a:lnTo>
                  <a:lnTo>
                    <a:pt x="99999" y="763016"/>
                  </a:lnTo>
                  <a:lnTo>
                    <a:pt x="1087513" y="84950"/>
                  </a:lnTo>
                  <a:lnTo>
                    <a:pt x="771969" y="576300"/>
                  </a:lnTo>
                  <a:lnTo>
                    <a:pt x="774585" y="514477"/>
                  </a:lnTo>
                  <a:lnTo>
                    <a:pt x="773442" y="506996"/>
                  </a:lnTo>
                  <a:lnTo>
                    <a:pt x="769645" y="500748"/>
                  </a:lnTo>
                  <a:lnTo>
                    <a:pt x="763778" y="496392"/>
                  </a:lnTo>
                  <a:lnTo>
                    <a:pt x="756424" y="494538"/>
                  </a:lnTo>
                  <a:lnTo>
                    <a:pt x="748931" y="495757"/>
                  </a:lnTo>
                  <a:lnTo>
                    <a:pt x="742708" y="499592"/>
                  </a:lnTo>
                  <a:lnTo>
                    <a:pt x="738378" y="505472"/>
                  </a:lnTo>
                  <a:lnTo>
                    <a:pt x="736612" y="512826"/>
                  </a:lnTo>
                  <a:lnTo>
                    <a:pt x="729500" y="677672"/>
                  </a:lnTo>
                  <a:lnTo>
                    <a:pt x="771766" y="656082"/>
                  </a:lnTo>
                  <a:lnTo>
                    <a:pt x="876439" y="602615"/>
                  </a:lnTo>
                  <a:lnTo>
                    <a:pt x="882370" y="597903"/>
                  </a:lnTo>
                  <a:lnTo>
                    <a:pt x="885913" y="591502"/>
                  </a:lnTo>
                  <a:lnTo>
                    <a:pt x="886815" y="584263"/>
                  </a:lnTo>
                  <a:lnTo>
                    <a:pt x="884821" y="576961"/>
                  </a:lnTo>
                  <a:lnTo>
                    <a:pt x="880097" y="571093"/>
                  </a:lnTo>
                  <a:lnTo>
                    <a:pt x="873709" y="567550"/>
                  </a:lnTo>
                  <a:lnTo>
                    <a:pt x="866457" y="566661"/>
                  </a:lnTo>
                  <a:lnTo>
                    <a:pt x="859167" y="568706"/>
                  </a:lnTo>
                  <a:lnTo>
                    <a:pt x="803948" y="596912"/>
                  </a:lnTo>
                  <a:lnTo>
                    <a:pt x="1112634" y="116243"/>
                  </a:lnTo>
                  <a:lnTo>
                    <a:pt x="878446" y="1164691"/>
                  </a:lnTo>
                  <a:lnTo>
                    <a:pt x="859675" y="1105662"/>
                  </a:lnTo>
                  <a:lnTo>
                    <a:pt x="856005" y="1099058"/>
                  </a:lnTo>
                  <a:lnTo>
                    <a:pt x="850303" y="1094549"/>
                  </a:lnTo>
                  <a:lnTo>
                    <a:pt x="843305" y="1092517"/>
                  </a:lnTo>
                  <a:lnTo>
                    <a:pt x="835799" y="1093343"/>
                  </a:lnTo>
                  <a:lnTo>
                    <a:pt x="829170" y="1097026"/>
                  </a:lnTo>
                  <a:lnTo>
                    <a:pt x="824611" y="1102766"/>
                  </a:lnTo>
                  <a:lnTo>
                    <a:pt x="822540" y="1109764"/>
                  </a:lnTo>
                  <a:lnTo>
                    <a:pt x="823353" y="1117219"/>
                  </a:lnTo>
                  <a:lnTo>
                    <a:pt x="873518" y="1274445"/>
                  </a:lnTo>
                  <a:lnTo>
                    <a:pt x="903909" y="1241679"/>
                  </a:lnTo>
                  <a:lnTo>
                    <a:pt x="985659" y="1153541"/>
                  </a:lnTo>
                  <a:lnTo>
                    <a:pt x="989584" y="1147076"/>
                  </a:lnTo>
                  <a:lnTo>
                    <a:pt x="990714" y="1139850"/>
                  </a:lnTo>
                  <a:lnTo>
                    <a:pt x="989063" y="1132738"/>
                  </a:lnTo>
                  <a:lnTo>
                    <a:pt x="984643" y="1126617"/>
                  </a:lnTo>
                  <a:lnTo>
                    <a:pt x="978166" y="1122641"/>
                  </a:lnTo>
                  <a:lnTo>
                    <a:pt x="970940" y="1121511"/>
                  </a:lnTo>
                  <a:lnTo>
                    <a:pt x="963828" y="1123188"/>
                  </a:lnTo>
                  <a:lnTo>
                    <a:pt x="957719" y="1127633"/>
                  </a:lnTo>
                  <a:lnTo>
                    <a:pt x="915657" y="1172959"/>
                  </a:lnTo>
                  <a:lnTo>
                    <a:pt x="1173111" y="19939"/>
                  </a:lnTo>
                  <a:close/>
                </a:path>
                <a:path w="1920875" h="1274445">
                  <a:moveTo>
                    <a:pt x="1920633" y="1008126"/>
                  </a:moveTo>
                  <a:lnTo>
                    <a:pt x="1918982" y="988060"/>
                  </a:lnTo>
                  <a:lnTo>
                    <a:pt x="1907171" y="843661"/>
                  </a:lnTo>
                  <a:lnTo>
                    <a:pt x="1905063" y="836434"/>
                  </a:lnTo>
                  <a:lnTo>
                    <a:pt x="1900504" y="830732"/>
                  </a:lnTo>
                  <a:lnTo>
                    <a:pt x="1894128" y="827151"/>
                  </a:lnTo>
                  <a:lnTo>
                    <a:pt x="1886597" y="826262"/>
                  </a:lnTo>
                  <a:lnTo>
                    <a:pt x="1879358" y="828370"/>
                  </a:lnTo>
                  <a:lnTo>
                    <a:pt x="1873656" y="832929"/>
                  </a:lnTo>
                  <a:lnTo>
                    <a:pt x="1870075" y="839304"/>
                  </a:lnTo>
                  <a:lnTo>
                    <a:pt x="1869198" y="846836"/>
                  </a:lnTo>
                  <a:lnTo>
                    <a:pt x="1874240" y="908507"/>
                  </a:lnTo>
                  <a:lnTo>
                    <a:pt x="1456867" y="310578"/>
                  </a:lnTo>
                  <a:lnTo>
                    <a:pt x="1604784" y="337185"/>
                  </a:lnTo>
                  <a:lnTo>
                    <a:pt x="1601266" y="327152"/>
                  </a:lnTo>
                  <a:lnTo>
                    <a:pt x="1550301" y="181483"/>
                  </a:lnTo>
                  <a:lnTo>
                    <a:pt x="1546453" y="175006"/>
                  </a:lnTo>
                  <a:lnTo>
                    <a:pt x="1540598" y="170649"/>
                  </a:lnTo>
                  <a:lnTo>
                    <a:pt x="1533525" y="168795"/>
                  </a:lnTo>
                  <a:lnTo>
                    <a:pt x="1526044" y="169799"/>
                  </a:lnTo>
                  <a:lnTo>
                    <a:pt x="1519555" y="173697"/>
                  </a:lnTo>
                  <a:lnTo>
                    <a:pt x="1515198" y="179552"/>
                  </a:lnTo>
                  <a:lnTo>
                    <a:pt x="1513344" y="186588"/>
                  </a:lnTo>
                  <a:lnTo>
                    <a:pt x="1514360" y="194056"/>
                  </a:lnTo>
                  <a:lnTo>
                    <a:pt x="1534782" y="252488"/>
                  </a:lnTo>
                  <a:lnTo>
                    <a:pt x="1510093" y="231444"/>
                  </a:lnTo>
                  <a:lnTo>
                    <a:pt x="1510093" y="281508"/>
                  </a:lnTo>
                  <a:lnTo>
                    <a:pt x="1449209" y="270510"/>
                  </a:lnTo>
                  <a:lnTo>
                    <a:pt x="1441602" y="270662"/>
                  </a:lnTo>
                  <a:lnTo>
                    <a:pt x="1434909" y="273621"/>
                  </a:lnTo>
                  <a:lnTo>
                    <a:pt x="1432687" y="275932"/>
                  </a:lnTo>
                  <a:lnTo>
                    <a:pt x="1328521" y="126695"/>
                  </a:lnTo>
                  <a:lnTo>
                    <a:pt x="1510093" y="281508"/>
                  </a:lnTo>
                  <a:lnTo>
                    <a:pt x="1510093" y="231444"/>
                  </a:lnTo>
                  <a:lnTo>
                    <a:pt x="1240167" y="1270"/>
                  </a:lnTo>
                  <a:lnTo>
                    <a:pt x="1227772" y="15760"/>
                  </a:lnTo>
                  <a:lnTo>
                    <a:pt x="1208798" y="17907"/>
                  </a:lnTo>
                  <a:lnTo>
                    <a:pt x="1295946" y="784961"/>
                  </a:lnTo>
                  <a:lnTo>
                    <a:pt x="1258963" y="735457"/>
                  </a:lnTo>
                  <a:lnTo>
                    <a:pt x="1253363" y="730440"/>
                  </a:lnTo>
                  <a:lnTo>
                    <a:pt x="1246479" y="728027"/>
                  </a:lnTo>
                  <a:lnTo>
                    <a:pt x="1239164" y="728395"/>
                  </a:lnTo>
                  <a:lnTo>
                    <a:pt x="1232293" y="731647"/>
                  </a:lnTo>
                  <a:lnTo>
                    <a:pt x="1227264" y="737247"/>
                  </a:lnTo>
                  <a:lnTo>
                    <a:pt x="1224864" y="744131"/>
                  </a:lnTo>
                  <a:lnTo>
                    <a:pt x="1225219" y="751446"/>
                  </a:lnTo>
                  <a:lnTo>
                    <a:pt x="1228483" y="758317"/>
                  </a:lnTo>
                  <a:lnTo>
                    <a:pt x="1327162" y="890524"/>
                  </a:lnTo>
                  <a:lnTo>
                    <a:pt x="1342771" y="855091"/>
                  </a:lnTo>
                  <a:lnTo>
                    <a:pt x="1393710" y="739521"/>
                  </a:lnTo>
                  <a:lnTo>
                    <a:pt x="1395298" y="732129"/>
                  </a:lnTo>
                  <a:lnTo>
                    <a:pt x="1394002" y="724954"/>
                  </a:lnTo>
                  <a:lnTo>
                    <a:pt x="1390116" y="718769"/>
                  </a:lnTo>
                  <a:lnTo>
                    <a:pt x="1383931" y="714375"/>
                  </a:lnTo>
                  <a:lnTo>
                    <a:pt x="1376527" y="712787"/>
                  </a:lnTo>
                  <a:lnTo>
                    <a:pt x="1369352" y="714082"/>
                  </a:lnTo>
                  <a:lnTo>
                    <a:pt x="1363167" y="717969"/>
                  </a:lnTo>
                  <a:lnTo>
                    <a:pt x="1358785" y="724154"/>
                  </a:lnTo>
                  <a:lnTo>
                    <a:pt x="1333817" y="780796"/>
                  </a:lnTo>
                  <a:lnTo>
                    <a:pt x="1255242" y="88315"/>
                  </a:lnTo>
                  <a:lnTo>
                    <a:pt x="1842897" y="930198"/>
                  </a:lnTo>
                  <a:lnTo>
                    <a:pt x="1786902" y="904240"/>
                  </a:lnTo>
                  <a:lnTo>
                    <a:pt x="1779485" y="902538"/>
                  </a:lnTo>
                  <a:lnTo>
                    <a:pt x="1772246" y="903706"/>
                  </a:lnTo>
                  <a:lnTo>
                    <a:pt x="1765985" y="907491"/>
                  </a:lnTo>
                  <a:lnTo>
                    <a:pt x="1761502" y="913638"/>
                  </a:lnTo>
                  <a:lnTo>
                    <a:pt x="1759788" y="920991"/>
                  </a:lnTo>
                  <a:lnTo>
                    <a:pt x="1760956" y="928179"/>
                  </a:lnTo>
                  <a:lnTo>
                    <a:pt x="1764741" y="934427"/>
                  </a:lnTo>
                  <a:lnTo>
                    <a:pt x="1770900" y="938911"/>
                  </a:lnTo>
                  <a:lnTo>
                    <a:pt x="1920633" y="1008126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2559" y="3035807"/>
              <a:ext cx="1185672" cy="12268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7632" y="3231172"/>
              <a:ext cx="597319" cy="63915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948379" y="4070603"/>
            <a:ext cx="3305810" cy="1914525"/>
            <a:chOff x="4948379" y="4070603"/>
            <a:chExt cx="3305810" cy="1914525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48379" y="4070603"/>
              <a:ext cx="1077564" cy="10469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7178" y="4228858"/>
              <a:ext cx="562190" cy="53262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9636" y="4186427"/>
              <a:ext cx="1150619" cy="11216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5089" y="4382020"/>
              <a:ext cx="562190" cy="5326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0640" y="4637531"/>
              <a:ext cx="1150619" cy="11201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6601" y="4832743"/>
              <a:ext cx="562190" cy="5326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5392" y="4311395"/>
              <a:ext cx="1150620" cy="11201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1226" y="4506480"/>
              <a:ext cx="562190" cy="53262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33160" y="4652771"/>
              <a:ext cx="1150619" cy="112013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121" y="4847856"/>
              <a:ext cx="562190" cy="53262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95516" y="4864607"/>
              <a:ext cx="1150620" cy="112014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1223" y="5059667"/>
              <a:ext cx="562190" cy="5326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3364" y="4386071"/>
              <a:ext cx="1150620" cy="11216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8309" y="4581537"/>
              <a:ext cx="562190" cy="532625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370703" y="5906820"/>
            <a:ext cx="2636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79546"/>
                </a:solidFill>
                <a:latin typeface="Arial"/>
                <a:cs typeface="Arial"/>
              </a:rPr>
              <a:t>Lernende</a:t>
            </a:r>
            <a:r>
              <a:rPr sz="1800" b="1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79546"/>
                </a:solidFill>
                <a:latin typeface="Arial"/>
                <a:cs typeface="Arial"/>
              </a:rPr>
              <a:t>in</a:t>
            </a:r>
            <a:r>
              <a:rPr sz="1800" b="1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79546"/>
                </a:solidFill>
                <a:latin typeface="Arial"/>
                <a:cs typeface="Arial"/>
              </a:rPr>
              <a:t>vhs-</a:t>
            </a:r>
            <a:r>
              <a:rPr sz="1800" b="1" spc="-10" dirty="0">
                <a:solidFill>
                  <a:srgbClr val="F79546"/>
                </a:solidFill>
                <a:latin typeface="Arial"/>
                <a:cs typeface="Arial"/>
              </a:rPr>
              <a:t>Kursen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474208" y="3086100"/>
            <a:ext cx="1517650" cy="1696085"/>
            <a:chOff x="5474208" y="3086100"/>
            <a:chExt cx="1517650" cy="1696085"/>
          </a:xfrm>
        </p:grpSpPr>
        <p:sp>
          <p:nvSpPr>
            <p:cNvPr id="44" name="object 44"/>
            <p:cNvSpPr/>
            <p:nvPr/>
          </p:nvSpPr>
          <p:spPr>
            <a:xfrm>
              <a:off x="5666816" y="3882389"/>
              <a:ext cx="1324610" cy="899794"/>
            </a:xfrm>
            <a:custGeom>
              <a:avLst/>
              <a:gdLst/>
              <a:ahLst/>
              <a:cxnLst/>
              <a:rect l="l" t="t" r="r" b="b"/>
              <a:pathLst>
                <a:path w="1324609" h="899795">
                  <a:moveTo>
                    <a:pt x="251269" y="414591"/>
                  </a:moveTo>
                  <a:lnTo>
                    <a:pt x="249021" y="403910"/>
                  </a:lnTo>
                  <a:lnTo>
                    <a:pt x="242620" y="394589"/>
                  </a:lnTo>
                  <a:lnTo>
                    <a:pt x="233019" y="388442"/>
                  </a:lnTo>
                  <a:lnTo>
                    <a:pt x="222211" y="386537"/>
                  </a:lnTo>
                  <a:lnTo>
                    <a:pt x="211480" y="388810"/>
                  </a:lnTo>
                  <a:lnTo>
                    <a:pt x="202107" y="395224"/>
                  </a:lnTo>
                  <a:lnTo>
                    <a:pt x="137680" y="461975"/>
                  </a:lnTo>
                  <a:lnTo>
                    <a:pt x="239699" y="44831"/>
                  </a:lnTo>
                  <a:lnTo>
                    <a:pt x="184200" y="31369"/>
                  </a:lnTo>
                  <a:lnTo>
                    <a:pt x="82169" y="448449"/>
                  </a:lnTo>
                  <a:lnTo>
                    <a:pt x="55803" y="359410"/>
                  </a:lnTo>
                  <a:lnTo>
                    <a:pt x="50507" y="349402"/>
                  </a:lnTo>
                  <a:lnTo>
                    <a:pt x="42062" y="342442"/>
                  </a:lnTo>
                  <a:lnTo>
                    <a:pt x="31597" y="339178"/>
                  </a:lnTo>
                  <a:lnTo>
                    <a:pt x="20243" y="340233"/>
                  </a:lnTo>
                  <a:lnTo>
                    <a:pt x="10223" y="345528"/>
                  </a:lnTo>
                  <a:lnTo>
                    <a:pt x="3263" y="353949"/>
                  </a:lnTo>
                  <a:lnTo>
                    <a:pt x="0" y="364388"/>
                  </a:lnTo>
                  <a:lnTo>
                    <a:pt x="1066" y="375666"/>
                  </a:lnTo>
                  <a:lnTo>
                    <a:pt x="71424" y="612902"/>
                  </a:lnTo>
                  <a:lnTo>
                    <a:pt x="118021" y="564642"/>
                  </a:lnTo>
                  <a:lnTo>
                    <a:pt x="243255" y="434975"/>
                  </a:lnTo>
                  <a:lnTo>
                    <a:pt x="249351" y="425386"/>
                  </a:lnTo>
                  <a:lnTo>
                    <a:pt x="251269" y="414591"/>
                  </a:lnTo>
                  <a:close/>
                </a:path>
                <a:path w="1324609" h="899795">
                  <a:moveTo>
                    <a:pt x="1324533" y="899541"/>
                  </a:moveTo>
                  <a:lnTo>
                    <a:pt x="1319161" y="882396"/>
                  </a:lnTo>
                  <a:lnTo>
                    <a:pt x="1250619" y="663321"/>
                  </a:lnTo>
                  <a:lnTo>
                    <a:pt x="1245146" y="653427"/>
                  </a:lnTo>
                  <a:lnTo>
                    <a:pt x="1236560" y="646607"/>
                  </a:lnTo>
                  <a:lnTo>
                    <a:pt x="1226058" y="643483"/>
                  </a:lnTo>
                  <a:lnTo>
                    <a:pt x="1214805" y="644652"/>
                  </a:lnTo>
                  <a:lnTo>
                    <a:pt x="1204823" y="650113"/>
                  </a:lnTo>
                  <a:lnTo>
                    <a:pt x="1197978" y="658660"/>
                  </a:lnTo>
                  <a:lnTo>
                    <a:pt x="1194828" y="669163"/>
                  </a:lnTo>
                  <a:lnTo>
                    <a:pt x="1196009" y="680466"/>
                  </a:lnTo>
                  <a:lnTo>
                    <a:pt x="1223708" y="768921"/>
                  </a:lnTo>
                  <a:lnTo>
                    <a:pt x="380415" y="0"/>
                  </a:lnTo>
                  <a:lnTo>
                    <a:pt x="341934" y="42291"/>
                  </a:lnTo>
                  <a:lnTo>
                    <a:pt x="1185367" y="811225"/>
                  </a:lnTo>
                  <a:lnTo>
                    <a:pt x="1094536" y="791718"/>
                  </a:lnTo>
                  <a:lnTo>
                    <a:pt x="1060627" y="813689"/>
                  </a:lnTo>
                  <a:lnTo>
                    <a:pt x="1060488" y="825068"/>
                  </a:lnTo>
                  <a:lnTo>
                    <a:pt x="1064564" y="835215"/>
                  </a:lnTo>
                  <a:lnTo>
                    <a:pt x="1072159" y="843089"/>
                  </a:lnTo>
                  <a:lnTo>
                    <a:pt x="1082598" y="847598"/>
                  </a:lnTo>
                  <a:lnTo>
                    <a:pt x="1324533" y="899541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74208" y="3086100"/>
              <a:ext cx="1185671" cy="12268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9407" y="3281337"/>
              <a:ext cx="597319" cy="639152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6616445" y="3383407"/>
            <a:ext cx="1481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79546"/>
                </a:solidFill>
                <a:latin typeface="Arial"/>
                <a:cs typeface="Arial"/>
              </a:rPr>
              <a:t>Kurs-</a:t>
            </a:r>
            <a:r>
              <a:rPr sz="1800" b="1" spc="-10" dirty="0">
                <a:solidFill>
                  <a:srgbClr val="F79546"/>
                </a:solidFill>
                <a:latin typeface="Arial"/>
                <a:cs typeface="Arial"/>
              </a:rPr>
              <a:t>Tutor*in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981194" y="4069715"/>
            <a:ext cx="2932430" cy="1699895"/>
          </a:xfrm>
          <a:custGeom>
            <a:avLst/>
            <a:gdLst/>
            <a:ahLst/>
            <a:cxnLst/>
            <a:rect l="l" t="t" r="r" b="b"/>
            <a:pathLst>
              <a:path w="2932429" h="1699895">
                <a:moveTo>
                  <a:pt x="0" y="761238"/>
                </a:moveTo>
                <a:lnTo>
                  <a:pt x="1503" y="711191"/>
                </a:lnTo>
                <a:lnTo>
                  <a:pt x="5952" y="662009"/>
                </a:lnTo>
                <a:lnTo>
                  <a:pt x="13252" y="613790"/>
                </a:lnTo>
                <a:lnTo>
                  <a:pt x="23311" y="566636"/>
                </a:lnTo>
                <a:lnTo>
                  <a:pt x="36036" y="520647"/>
                </a:lnTo>
                <a:lnTo>
                  <a:pt x="51333" y="475922"/>
                </a:lnTo>
                <a:lnTo>
                  <a:pt x="69109" y="432563"/>
                </a:lnTo>
                <a:lnTo>
                  <a:pt x="89271" y="390670"/>
                </a:lnTo>
                <a:lnTo>
                  <a:pt x="111725" y="350343"/>
                </a:lnTo>
                <a:lnTo>
                  <a:pt x="136379" y="311682"/>
                </a:lnTo>
                <a:lnTo>
                  <a:pt x="163140" y="274788"/>
                </a:lnTo>
                <a:lnTo>
                  <a:pt x="191913" y="239761"/>
                </a:lnTo>
                <a:lnTo>
                  <a:pt x="222606" y="206702"/>
                </a:lnTo>
                <a:lnTo>
                  <a:pt x="255126" y="175711"/>
                </a:lnTo>
                <a:lnTo>
                  <a:pt x="289380" y="146889"/>
                </a:lnTo>
                <a:lnTo>
                  <a:pt x="325273" y="120335"/>
                </a:lnTo>
                <a:lnTo>
                  <a:pt x="362714" y="96150"/>
                </a:lnTo>
                <a:lnTo>
                  <a:pt x="401609" y="74434"/>
                </a:lnTo>
                <a:lnTo>
                  <a:pt x="441865" y="55288"/>
                </a:lnTo>
                <a:lnTo>
                  <a:pt x="483388" y="38813"/>
                </a:lnTo>
                <a:lnTo>
                  <a:pt x="526085" y="25108"/>
                </a:lnTo>
                <a:lnTo>
                  <a:pt x="569864" y="14273"/>
                </a:lnTo>
                <a:lnTo>
                  <a:pt x="614630" y="6410"/>
                </a:lnTo>
                <a:lnTo>
                  <a:pt x="660292" y="1619"/>
                </a:lnTo>
                <a:lnTo>
                  <a:pt x="706754" y="0"/>
                </a:lnTo>
                <a:lnTo>
                  <a:pt x="753217" y="1619"/>
                </a:lnTo>
                <a:lnTo>
                  <a:pt x="798879" y="6410"/>
                </a:lnTo>
                <a:lnTo>
                  <a:pt x="843645" y="14273"/>
                </a:lnTo>
                <a:lnTo>
                  <a:pt x="887424" y="25108"/>
                </a:lnTo>
                <a:lnTo>
                  <a:pt x="930121" y="38813"/>
                </a:lnTo>
                <a:lnTo>
                  <a:pt x="971644" y="55288"/>
                </a:lnTo>
                <a:lnTo>
                  <a:pt x="1011900" y="74434"/>
                </a:lnTo>
                <a:lnTo>
                  <a:pt x="1050795" y="96150"/>
                </a:lnTo>
                <a:lnTo>
                  <a:pt x="1088236" y="120335"/>
                </a:lnTo>
                <a:lnTo>
                  <a:pt x="1124129" y="146889"/>
                </a:lnTo>
                <a:lnTo>
                  <a:pt x="1158383" y="175711"/>
                </a:lnTo>
                <a:lnTo>
                  <a:pt x="1190903" y="206702"/>
                </a:lnTo>
                <a:lnTo>
                  <a:pt x="1221596" y="239761"/>
                </a:lnTo>
                <a:lnTo>
                  <a:pt x="1250369" y="274788"/>
                </a:lnTo>
                <a:lnTo>
                  <a:pt x="1277130" y="311682"/>
                </a:lnTo>
                <a:lnTo>
                  <a:pt x="1301784" y="350343"/>
                </a:lnTo>
                <a:lnTo>
                  <a:pt x="1324238" y="390670"/>
                </a:lnTo>
                <a:lnTo>
                  <a:pt x="1344400" y="432563"/>
                </a:lnTo>
                <a:lnTo>
                  <a:pt x="1362176" y="475922"/>
                </a:lnTo>
                <a:lnTo>
                  <a:pt x="1377473" y="520647"/>
                </a:lnTo>
                <a:lnTo>
                  <a:pt x="1390198" y="566636"/>
                </a:lnTo>
                <a:lnTo>
                  <a:pt x="1400257" y="613790"/>
                </a:lnTo>
                <a:lnTo>
                  <a:pt x="1407557" y="662009"/>
                </a:lnTo>
                <a:lnTo>
                  <a:pt x="1412006" y="711191"/>
                </a:lnTo>
                <a:lnTo>
                  <a:pt x="1413509" y="761238"/>
                </a:lnTo>
                <a:lnTo>
                  <a:pt x="1412006" y="811298"/>
                </a:lnTo>
                <a:lnTo>
                  <a:pt x="1407557" y="860494"/>
                </a:lnTo>
                <a:lnTo>
                  <a:pt x="1400257" y="908724"/>
                </a:lnTo>
                <a:lnTo>
                  <a:pt x="1390198" y="955889"/>
                </a:lnTo>
                <a:lnTo>
                  <a:pt x="1377473" y="1001888"/>
                </a:lnTo>
                <a:lnTo>
                  <a:pt x="1362176" y="1046620"/>
                </a:lnTo>
                <a:lnTo>
                  <a:pt x="1344400" y="1089987"/>
                </a:lnTo>
                <a:lnTo>
                  <a:pt x="1324238" y="1131886"/>
                </a:lnTo>
                <a:lnTo>
                  <a:pt x="1301784" y="1172219"/>
                </a:lnTo>
                <a:lnTo>
                  <a:pt x="1277130" y="1210884"/>
                </a:lnTo>
                <a:lnTo>
                  <a:pt x="1250369" y="1247781"/>
                </a:lnTo>
                <a:lnTo>
                  <a:pt x="1221596" y="1282811"/>
                </a:lnTo>
                <a:lnTo>
                  <a:pt x="1190903" y="1315872"/>
                </a:lnTo>
                <a:lnTo>
                  <a:pt x="1158383" y="1346865"/>
                </a:lnTo>
                <a:lnTo>
                  <a:pt x="1124129" y="1375689"/>
                </a:lnTo>
                <a:lnTo>
                  <a:pt x="1088236" y="1402243"/>
                </a:lnTo>
                <a:lnTo>
                  <a:pt x="1050795" y="1426429"/>
                </a:lnTo>
                <a:lnTo>
                  <a:pt x="1011900" y="1448145"/>
                </a:lnTo>
                <a:lnTo>
                  <a:pt x="971644" y="1467290"/>
                </a:lnTo>
                <a:lnTo>
                  <a:pt x="930121" y="1483765"/>
                </a:lnTo>
                <a:lnTo>
                  <a:pt x="887424" y="1497470"/>
                </a:lnTo>
                <a:lnTo>
                  <a:pt x="843645" y="1508304"/>
                </a:lnTo>
                <a:lnTo>
                  <a:pt x="798879" y="1516167"/>
                </a:lnTo>
                <a:lnTo>
                  <a:pt x="753217" y="1520958"/>
                </a:lnTo>
                <a:lnTo>
                  <a:pt x="706754" y="1522577"/>
                </a:lnTo>
                <a:lnTo>
                  <a:pt x="660292" y="1520958"/>
                </a:lnTo>
                <a:lnTo>
                  <a:pt x="614630" y="1516167"/>
                </a:lnTo>
                <a:lnTo>
                  <a:pt x="569864" y="1508304"/>
                </a:lnTo>
                <a:lnTo>
                  <a:pt x="526085" y="1497470"/>
                </a:lnTo>
                <a:lnTo>
                  <a:pt x="483388" y="1483765"/>
                </a:lnTo>
                <a:lnTo>
                  <a:pt x="441865" y="1467290"/>
                </a:lnTo>
                <a:lnTo>
                  <a:pt x="401609" y="1448145"/>
                </a:lnTo>
                <a:lnTo>
                  <a:pt x="362714" y="1426429"/>
                </a:lnTo>
                <a:lnTo>
                  <a:pt x="325273" y="1402243"/>
                </a:lnTo>
                <a:lnTo>
                  <a:pt x="289380" y="1375689"/>
                </a:lnTo>
                <a:lnTo>
                  <a:pt x="255126" y="1346865"/>
                </a:lnTo>
                <a:lnTo>
                  <a:pt x="222606" y="1315872"/>
                </a:lnTo>
                <a:lnTo>
                  <a:pt x="191913" y="1282811"/>
                </a:lnTo>
                <a:lnTo>
                  <a:pt x="163140" y="1247781"/>
                </a:lnTo>
                <a:lnTo>
                  <a:pt x="136379" y="1210884"/>
                </a:lnTo>
                <a:lnTo>
                  <a:pt x="111725" y="1172219"/>
                </a:lnTo>
                <a:lnTo>
                  <a:pt x="89271" y="1131886"/>
                </a:lnTo>
                <a:lnTo>
                  <a:pt x="69109" y="1089987"/>
                </a:lnTo>
                <a:lnTo>
                  <a:pt x="51333" y="1046620"/>
                </a:lnTo>
                <a:lnTo>
                  <a:pt x="36036" y="1001888"/>
                </a:lnTo>
                <a:lnTo>
                  <a:pt x="23311" y="955889"/>
                </a:lnTo>
                <a:lnTo>
                  <a:pt x="13252" y="908724"/>
                </a:lnTo>
                <a:lnTo>
                  <a:pt x="5952" y="860494"/>
                </a:lnTo>
                <a:lnTo>
                  <a:pt x="1503" y="811298"/>
                </a:lnTo>
                <a:lnTo>
                  <a:pt x="0" y="761238"/>
                </a:lnTo>
                <a:close/>
              </a:path>
              <a:path w="2932429" h="1699895">
                <a:moveTo>
                  <a:pt x="1519046" y="938276"/>
                </a:moveTo>
                <a:lnTo>
                  <a:pt x="1520549" y="888215"/>
                </a:lnTo>
                <a:lnTo>
                  <a:pt x="1524996" y="839019"/>
                </a:lnTo>
                <a:lnTo>
                  <a:pt x="1532294" y="790788"/>
                </a:lnTo>
                <a:lnTo>
                  <a:pt x="1542350" y="743622"/>
                </a:lnTo>
                <a:lnTo>
                  <a:pt x="1555070" y="697623"/>
                </a:lnTo>
                <a:lnTo>
                  <a:pt x="1570361" y="652889"/>
                </a:lnTo>
                <a:lnTo>
                  <a:pt x="1588132" y="609521"/>
                </a:lnTo>
                <a:lnTo>
                  <a:pt x="1608287" y="567621"/>
                </a:lnTo>
                <a:lnTo>
                  <a:pt x="1630735" y="527287"/>
                </a:lnTo>
                <a:lnTo>
                  <a:pt x="1655382" y="488620"/>
                </a:lnTo>
                <a:lnTo>
                  <a:pt x="1682134" y="451721"/>
                </a:lnTo>
                <a:lnTo>
                  <a:pt x="1710900" y="416690"/>
                </a:lnTo>
                <a:lnTo>
                  <a:pt x="1741586" y="383628"/>
                </a:lnTo>
                <a:lnTo>
                  <a:pt x="1774098" y="352633"/>
                </a:lnTo>
                <a:lnTo>
                  <a:pt x="1808344" y="323808"/>
                </a:lnTo>
                <a:lnTo>
                  <a:pt x="1844231" y="297252"/>
                </a:lnTo>
                <a:lnTo>
                  <a:pt x="1881665" y="273065"/>
                </a:lnTo>
                <a:lnTo>
                  <a:pt x="1920554" y="251348"/>
                </a:lnTo>
                <a:lnTo>
                  <a:pt x="1960803" y="232201"/>
                </a:lnTo>
                <a:lnTo>
                  <a:pt x="2002321" y="215725"/>
                </a:lnTo>
                <a:lnTo>
                  <a:pt x="2045014" y="202019"/>
                </a:lnTo>
                <a:lnTo>
                  <a:pt x="2088789" y="191185"/>
                </a:lnTo>
                <a:lnTo>
                  <a:pt x="2133553" y="183321"/>
                </a:lnTo>
                <a:lnTo>
                  <a:pt x="2179212" y="178530"/>
                </a:lnTo>
                <a:lnTo>
                  <a:pt x="2225675" y="176911"/>
                </a:lnTo>
                <a:lnTo>
                  <a:pt x="2272137" y="178530"/>
                </a:lnTo>
                <a:lnTo>
                  <a:pt x="2317799" y="183321"/>
                </a:lnTo>
                <a:lnTo>
                  <a:pt x="2362565" y="191185"/>
                </a:lnTo>
                <a:lnTo>
                  <a:pt x="2406344" y="202019"/>
                </a:lnTo>
                <a:lnTo>
                  <a:pt x="2449041" y="215725"/>
                </a:lnTo>
                <a:lnTo>
                  <a:pt x="2490564" y="232201"/>
                </a:lnTo>
                <a:lnTo>
                  <a:pt x="2530820" y="251348"/>
                </a:lnTo>
                <a:lnTo>
                  <a:pt x="2569715" y="273065"/>
                </a:lnTo>
                <a:lnTo>
                  <a:pt x="2607156" y="297252"/>
                </a:lnTo>
                <a:lnTo>
                  <a:pt x="2643049" y="323808"/>
                </a:lnTo>
                <a:lnTo>
                  <a:pt x="2677303" y="352633"/>
                </a:lnTo>
                <a:lnTo>
                  <a:pt x="2709823" y="383628"/>
                </a:lnTo>
                <a:lnTo>
                  <a:pt x="2740516" y="416690"/>
                </a:lnTo>
                <a:lnTo>
                  <a:pt x="2769289" y="451721"/>
                </a:lnTo>
                <a:lnTo>
                  <a:pt x="2796050" y="488620"/>
                </a:lnTo>
                <a:lnTo>
                  <a:pt x="2820704" y="527287"/>
                </a:lnTo>
                <a:lnTo>
                  <a:pt x="2843158" y="567621"/>
                </a:lnTo>
                <a:lnTo>
                  <a:pt x="2863320" y="609521"/>
                </a:lnTo>
                <a:lnTo>
                  <a:pt x="2881096" y="652889"/>
                </a:lnTo>
                <a:lnTo>
                  <a:pt x="2896393" y="697623"/>
                </a:lnTo>
                <a:lnTo>
                  <a:pt x="2909118" y="743622"/>
                </a:lnTo>
                <a:lnTo>
                  <a:pt x="2919177" y="790788"/>
                </a:lnTo>
                <a:lnTo>
                  <a:pt x="2926477" y="839019"/>
                </a:lnTo>
                <a:lnTo>
                  <a:pt x="2930926" y="888215"/>
                </a:lnTo>
                <a:lnTo>
                  <a:pt x="2932429" y="938276"/>
                </a:lnTo>
                <a:lnTo>
                  <a:pt x="2930926" y="988336"/>
                </a:lnTo>
                <a:lnTo>
                  <a:pt x="2926477" y="1037531"/>
                </a:lnTo>
                <a:lnTo>
                  <a:pt x="2919177" y="1085760"/>
                </a:lnTo>
                <a:lnTo>
                  <a:pt x="2909118" y="1132923"/>
                </a:lnTo>
                <a:lnTo>
                  <a:pt x="2896393" y="1178920"/>
                </a:lnTo>
                <a:lnTo>
                  <a:pt x="2881096" y="1223651"/>
                </a:lnTo>
                <a:lnTo>
                  <a:pt x="2863320" y="1267015"/>
                </a:lnTo>
                <a:lnTo>
                  <a:pt x="2843158" y="1308912"/>
                </a:lnTo>
                <a:lnTo>
                  <a:pt x="2820704" y="1349242"/>
                </a:lnTo>
                <a:lnTo>
                  <a:pt x="2796050" y="1387904"/>
                </a:lnTo>
                <a:lnTo>
                  <a:pt x="2769289" y="1424798"/>
                </a:lnTo>
                <a:lnTo>
                  <a:pt x="2740516" y="1459825"/>
                </a:lnTo>
                <a:lnTo>
                  <a:pt x="2709823" y="1492883"/>
                </a:lnTo>
                <a:lnTo>
                  <a:pt x="2677303" y="1523873"/>
                </a:lnTo>
                <a:lnTo>
                  <a:pt x="2643049" y="1552694"/>
                </a:lnTo>
                <a:lnTo>
                  <a:pt x="2607156" y="1579246"/>
                </a:lnTo>
                <a:lnTo>
                  <a:pt x="2569715" y="1603428"/>
                </a:lnTo>
                <a:lnTo>
                  <a:pt x="2530820" y="1625141"/>
                </a:lnTo>
                <a:lnTo>
                  <a:pt x="2490564" y="1644285"/>
                </a:lnTo>
                <a:lnTo>
                  <a:pt x="2449041" y="1660758"/>
                </a:lnTo>
                <a:lnTo>
                  <a:pt x="2406344" y="1674461"/>
                </a:lnTo>
                <a:lnTo>
                  <a:pt x="2362565" y="1685293"/>
                </a:lnTo>
                <a:lnTo>
                  <a:pt x="2317799" y="1693155"/>
                </a:lnTo>
                <a:lnTo>
                  <a:pt x="2272137" y="1697945"/>
                </a:lnTo>
                <a:lnTo>
                  <a:pt x="2225675" y="1699564"/>
                </a:lnTo>
                <a:lnTo>
                  <a:pt x="2179212" y="1697945"/>
                </a:lnTo>
                <a:lnTo>
                  <a:pt x="2133553" y="1693155"/>
                </a:lnTo>
                <a:lnTo>
                  <a:pt x="2088789" y="1685293"/>
                </a:lnTo>
                <a:lnTo>
                  <a:pt x="2045014" y="1674461"/>
                </a:lnTo>
                <a:lnTo>
                  <a:pt x="2002321" y="1660758"/>
                </a:lnTo>
                <a:lnTo>
                  <a:pt x="1960803" y="1644285"/>
                </a:lnTo>
                <a:lnTo>
                  <a:pt x="1920554" y="1625141"/>
                </a:lnTo>
                <a:lnTo>
                  <a:pt x="1881665" y="1603428"/>
                </a:lnTo>
                <a:lnTo>
                  <a:pt x="1844231" y="1579246"/>
                </a:lnTo>
                <a:lnTo>
                  <a:pt x="1808344" y="1552694"/>
                </a:lnTo>
                <a:lnTo>
                  <a:pt x="1774098" y="1523873"/>
                </a:lnTo>
                <a:lnTo>
                  <a:pt x="1741586" y="1492883"/>
                </a:lnTo>
                <a:lnTo>
                  <a:pt x="1710900" y="1459825"/>
                </a:lnTo>
                <a:lnTo>
                  <a:pt x="1682134" y="1424798"/>
                </a:lnTo>
                <a:lnTo>
                  <a:pt x="1655382" y="1387904"/>
                </a:lnTo>
                <a:lnTo>
                  <a:pt x="1630735" y="1349242"/>
                </a:lnTo>
                <a:lnTo>
                  <a:pt x="1608287" y="1308912"/>
                </a:lnTo>
                <a:lnTo>
                  <a:pt x="1588132" y="1267015"/>
                </a:lnTo>
                <a:lnTo>
                  <a:pt x="1570361" y="1223651"/>
                </a:lnTo>
                <a:lnTo>
                  <a:pt x="1555070" y="1178920"/>
                </a:lnTo>
                <a:lnTo>
                  <a:pt x="1542350" y="1132923"/>
                </a:lnTo>
                <a:lnTo>
                  <a:pt x="1532294" y="1085760"/>
                </a:lnTo>
                <a:lnTo>
                  <a:pt x="1524996" y="1037531"/>
                </a:lnTo>
                <a:lnTo>
                  <a:pt x="1520549" y="988336"/>
                </a:lnTo>
                <a:lnTo>
                  <a:pt x="1519046" y="938276"/>
                </a:lnTo>
                <a:close/>
              </a:path>
            </a:pathLst>
          </a:custGeom>
          <a:ln w="762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Foliennummernplatzhalter 48">
            <a:extLst>
              <a:ext uri="{FF2B5EF4-FFF2-40B4-BE49-F238E27FC236}">
                <a16:creationId xmlns:a16="http://schemas.microsoft.com/office/drawing/2014/main" id="{B8939795-B2DE-4786-7293-46ECCA29FC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32</a:t>
            </a:fld>
            <a:endParaRPr lang="de-DE"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0"/>
            <a:ext cx="8948928" cy="15605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50557" y="339064"/>
            <a:ext cx="1448435" cy="5010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vhs-Lernportal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400" spc="-10" dirty="0">
                <a:solidFill>
                  <a:srgbClr val="4EA7DF"/>
                </a:solidFill>
                <a:latin typeface="Arial"/>
                <a:cs typeface="Arial"/>
              </a:rPr>
              <a:t>vhs-lernportal.de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535" y="762762"/>
            <a:ext cx="6884034" cy="98933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400" b="1" spc="-10" dirty="0">
                <a:solidFill>
                  <a:srgbClr val="00285A"/>
                </a:solidFill>
                <a:latin typeface="Calibri"/>
                <a:cs typeface="Calibri"/>
              </a:rPr>
              <a:t>Badges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dirty="0">
                <a:solidFill>
                  <a:srgbClr val="667D9C"/>
                </a:solidFill>
                <a:latin typeface="Calibri"/>
                <a:cs typeface="Calibri"/>
              </a:rPr>
              <a:t>…</a:t>
            </a:r>
            <a:r>
              <a:rPr sz="2400" spc="-50" dirty="0">
                <a:solidFill>
                  <a:srgbClr val="667D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7D9C"/>
                </a:solidFill>
                <a:latin typeface="Calibri"/>
                <a:cs typeface="Calibri"/>
              </a:rPr>
              <a:t>fördern</a:t>
            </a:r>
            <a:r>
              <a:rPr sz="2400" spc="-35" dirty="0">
                <a:solidFill>
                  <a:srgbClr val="667D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7D9C"/>
                </a:solidFill>
                <a:latin typeface="Calibri"/>
                <a:cs typeface="Calibri"/>
              </a:rPr>
              <a:t>die</a:t>
            </a:r>
            <a:r>
              <a:rPr sz="2400" spc="-35" dirty="0">
                <a:solidFill>
                  <a:srgbClr val="667D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7D9C"/>
                </a:solidFill>
                <a:latin typeface="Calibri"/>
                <a:cs typeface="Calibri"/>
              </a:rPr>
              <a:t>Motivation</a:t>
            </a:r>
            <a:r>
              <a:rPr sz="2400" spc="-40" dirty="0">
                <a:solidFill>
                  <a:srgbClr val="667D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7D9C"/>
                </a:solidFill>
                <a:latin typeface="Calibri"/>
                <a:cs typeface="Calibri"/>
              </a:rPr>
              <a:t>und</a:t>
            </a:r>
            <a:r>
              <a:rPr sz="2400" spc="-40" dirty="0">
                <a:solidFill>
                  <a:srgbClr val="667D9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7D9C"/>
                </a:solidFill>
                <a:latin typeface="Calibri"/>
                <a:cs typeface="Calibri"/>
              </a:rPr>
              <a:t>das</a:t>
            </a:r>
            <a:r>
              <a:rPr sz="2400" spc="-40" dirty="0">
                <a:solidFill>
                  <a:srgbClr val="667D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7D9C"/>
                </a:solidFill>
                <a:latin typeface="Calibri"/>
                <a:cs typeface="Calibri"/>
              </a:rPr>
              <a:t>systematische</a:t>
            </a:r>
            <a:r>
              <a:rPr sz="2400" spc="-55" dirty="0">
                <a:solidFill>
                  <a:srgbClr val="667D9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7D9C"/>
                </a:solidFill>
                <a:latin typeface="Calibri"/>
                <a:cs typeface="Calibri"/>
              </a:rPr>
              <a:t>Lernen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2409" y="2052814"/>
            <a:ext cx="7409815" cy="4418330"/>
            <a:chOff x="312409" y="2052814"/>
            <a:chExt cx="7409815" cy="44183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09" y="2052814"/>
              <a:ext cx="7409702" cy="39898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466" y="2211222"/>
              <a:ext cx="6894957" cy="34758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61970" y="4732908"/>
              <a:ext cx="2226945" cy="1009650"/>
            </a:xfrm>
            <a:custGeom>
              <a:avLst/>
              <a:gdLst/>
              <a:ahLst/>
              <a:cxnLst/>
              <a:rect l="l" t="t" r="r" b="b"/>
              <a:pathLst>
                <a:path w="2226945" h="1009650">
                  <a:moveTo>
                    <a:pt x="0" y="504571"/>
                  </a:moveTo>
                  <a:lnTo>
                    <a:pt x="2138" y="458649"/>
                  </a:lnTo>
                  <a:lnTo>
                    <a:pt x="8431" y="413881"/>
                  </a:lnTo>
                  <a:lnTo>
                    <a:pt x="18694" y="370446"/>
                  </a:lnTo>
                  <a:lnTo>
                    <a:pt x="32742" y="328521"/>
                  </a:lnTo>
                  <a:lnTo>
                    <a:pt x="50390" y="288285"/>
                  </a:lnTo>
                  <a:lnTo>
                    <a:pt x="71453" y="249917"/>
                  </a:lnTo>
                  <a:lnTo>
                    <a:pt x="95747" y="213593"/>
                  </a:lnTo>
                  <a:lnTo>
                    <a:pt x="123087" y="179494"/>
                  </a:lnTo>
                  <a:lnTo>
                    <a:pt x="153289" y="147796"/>
                  </a:lnTo>
                  <a:lnTo>
                    <a:pt x="186166" y="118678"/>
                  </a:lnTo>
                  <a:lnTo>
                    <a:pt x="221535" y="92318"/>
                  </a:lnTo>
                  <a:lnTo>
                    <a:pt x="259211" y="68895"/>
                  </a:lnTo>
                  <a:lnTo>
                    <a:pt x="299009" y="48586"/>
                  </a:lnTo>
                  <a:lnTo>
                    <a:pt x="340745" y="31570"/>
                  </a:lnTo>
                  <a:lnTo>
                    <a:pt x="384233" y="18025"/>
                  </a:lnTo>
                  <a:lnTo>
                    <a:pt x="429289" y="8130"/>
                  </a:lnTo>
                  <a:lnTo>
                    <a:pt x="475729" y="2062"/>
                  </a:lnTo>
                  <a:lnTo>
                    <a:pt x="523367" y="0"/>
                  </a:lnTo>
                  <a:lnTo>
                    <a:pt x="571004" y="2062"/>
                  </a:lnTo>
                  <a:lnTo>
                    <a:pt x="617444" y="8130"/>
                  </a:lnTo>
                  <a:lnTo>
                    <a:pt x="662500" y="18025"/>
                  </a:lnTo>
                  <a:lnTo>
                    <a:pt x="705988" y="31570"/>
                  </a:lnTo>
                  <a:lnTo>
                    <a:pt x="747724" y="48586"/>
                  </a:lnTo>
                  <a:lnTo>
                    <a:pt x="787522" y="68895"/>
                  </a:lnTo>
                  <a:lnTo>
                    <a:pt x="825198" y="92318"/>
                  </a:lnTo>
                  <a:lnTo>
                    <a:pt x="860567" y="118678"/>
                  </a:lnTo>
                  <a:lnTo>
                    <a:pt x="893445" y="147796"/>
                  </a:lnTo>
                  <a:lnTo>
                    <a:pt x="923646" y="179494"/>
                  </a:lnTo>
                  <a:lnTo>
                    <a:pt x="950986" y="213593"/>
                  </a:lnTo>
                  <a:lnTo>
                    <a:pt x="975280" y="249917"/>
                  </a:lnTo>
                  <a:lnTo>
                    <a:pt x="996343" y="288285"/>
                  </a:lnTo>
                  <a:lnTo>
                    <a:pt x="1013991" y="328521"/>
                  </a:lnTo>
                  <a:lnTo>
                    <a:pt x="1028039" y="370446"/>
                  </a:lnTo>
                  <a:lnTo>
                    <a:pt x="1038302" y="413881"/>
                  </a:lnTo>
                  <a:lnTo>
                    <a:pt x="1044595" y="458649"/>
                  </a:lnTo>
                  <a:lnTo>
                    <a:pt x="1046733" y="504571"/>
                  </a:lnTo>
                  <a:lnTo>
                    <a:pt x="1044595" y="550512"/>
                  </a:lnTo>
                  <a:lnTo>
                    <a:pt x="1038302" y="595296"/>
                  </a:lnTo>
                  <a:lnTo>
                    <a:pt x="1028039" y="638744"/>
                  </a:lnTo>
                  <a:lnTo>
                    <a:pt x="1013991" y="680679"/>
                  </a:lnTo>
                  <a:lnTo>
                    <a:pt x="996343" y="720923"/>
                  </a:lnTo>
                  <a:lnTo>
                    <a:pt x="975280" y="759297"/>
                  </a:lnTo>
                  <a:lnTo>
                    <a:pt x="950986" y="795624"/>
                  </a:lnTo>
                  <a:lnTo>
                    <a:pt x="923646" y="829726"/>
                  </a:lnTo>
                  <a:lnTo>
                    <a:pt x="893445" y="861425"/>
                  </a:lnTo>
                  <a:lnTo>
                    <a:pt x="860567" y="890542"/>
                  </a:lnTo>
                  <a:lnTo>
                    <a:pt x="825198" y="916900"/>
                  </a:lnTo>
                  <a:lnTo>
                    <a:pt x="787522" y="940322"/>
                  </a:lnTo>
                  <a:lnTo>
                    <a:pt x="747724" y="960628"/>
                  </a:lnTo>
                  <a:lnTo>
                    <a:pt x="705988" y="977641"/>
                  </a:lnTo>
                  <a:lnTo>
                    <a:pt x="662500" y="991183"/>
                  </a:lnTo>
                  <a:lnTo>
                    <a:pt x="617444" y="1001077"/>
                  </a:lnTo>
                  <a:lnTo>
                    <a:pt x="571004" y="1007143"/>
                  </a:lnTo>
                  <a:lnTo>
                    <a:pt x="523367" y="1009205"/>
                  </a:lnTo>
                  <a:lnTo>
                    <a:pt x="475729" y="1007143"/>
                  </a:lnTo>
                  <a:lnTo>
                    <a:pt x="429289" y="1001077"/>
                  </a:lnTo>
                  <a:lnTo>
                    <a:pt x="384233" y="991183"/>
                  </a:lnTo>
                  <a:lnTo>
                    <a:pt x="340745" y="977641"/>
                  </a:lnTo>
                  <a:lnTo>
                    <a:pt x="299009" y="960628"/>
                  </a:lnTo>
                  <a:lnTo>
                    <a:pt x="259211" y="940322"/>
                  </a:lnTo>
                  <a:lnTo>
                    <a:pt x="221535" y="916900"/>
                  </a:lnTo>
                  <a:lnTo>
                    <a:pt x="186166" y="890542"/>
                  </a:lnTo>
                  <a:lnTo>
                    <a:pt x="153288" y="861425"/>
                  </a:lnTo>
                  <a:lnTo>
                    <a:pt x="123087" y="829726"/>
                  </a:lnTo>
                  <a:lnTo>
                    <a:pt x="95747" y="795624"/>
                  </a:lnTo>
                  <a:lnTo>
                    <a:pt x="71453" y="759297"/>
                  </a:lnTo>
                  <a:lnTo>
                    <a:pt x="50390" y="720923"/>
                  </a:lnTo>
                  <a:lnTo>
                    <a:pt x="32742" y="680679"/>
                  </a:lnTo>
                  <a:lnTo>
                    <a:pt x="18694" y="638744"/>
                  </a:lnTo>
                  <a:lnTo>
                    <a:pt x="8431" y="595296"/>
                  </a:lnTo>
                  <a:lnTo>
                    <a:pt x="2138" y="550512"/>
                  </a:lnTo>
                  <a:lnTo>
                    <a:pt x="0" y="504571"/>
                  </a:lnTo>
                  <a:close/>
                </a:path>
                <a:path w="2226945" h="1009650">
                  <a:moveTo>
                    <a:pt x="1180083" y="504571"/>
                  </a:moveTo>
                  <a:lnTo>
                    <a:pt x="1182222" y="458649"/>
                  </a:lnTo>
                  <a:lnTo>
                    <a:pt x="1188515" y="413881"/>
                  </a:lnTo>
                  <a:lnTo>
                    <a:pt x="1198778" y="370446"/>
                  </a:lnTo>
                  <a:lnTo>
                    <a:pt x="1212826" y="328521"/>
                  </a:lnTo>
                  <a:lnTo>
                    <a:pt x="1230474" y="288285"/>
                  </a:lnTo>
                  <a:lnTo>
                    <a:pt x="1251537" y="249917"/>
                  </a:lnTo>
                  <a:lnTo>
                    <a:pt x="1275831" y="213593"/>
                  </a:lnTo>
                  <a:lnTo>
                    <a:pt x="1303171" y="179494"/>
                  </a:lnTo>
                  <a:lnTo>
                    <a:pt x="1333372" y="147796"/>
                  </a:lnTo>
                  <a:lnTo>
                    <a:pt x="1366250" y="118678"/>
                  </a:lnTo>
                  <a:lnTo>
                    <a:pt x="1401619" y="92318"/>
                  </a:lnTo>
                  <a:lnTo>
                    <a:pt x="1439295" y="68895"/>
                  </a:lnTo>
                  <a:lnTo>
                    <a:pt x="1479093" y="48586"/>
                  </a:lnTo>
                  <a:lnTo>
                    <a:pt x="1520829" y="31570"/>
                  </a:lnTo>
                  <a:lnTo>
                    <a:pt x="1564317" y="18025"/>
                  </a:lnTo>
                  <a:lnTo>
                    <a:pt x="1609373" y="8130"/>
                  </a:lnTo>
                  <a:lnTo>
                    <a:pt x="1655813" y="2062"/>
                  </a:lnTo>
                  <a:lnTo>
                    <a:pt x="1703451" y="0"/>
                  </a:lnTo>
                  <a:lnTo>
                    <a:pt x="1751089" y="2062"/>
                  </a:lnTo>
                  <a:lnTo>
                    <a:pt x="1797532" y="8130"/>
                  </a:lnTo>
                  <a:lnTo>
                    <a:pt x="1842593" y="18025"/>
                  </a:lnTo>
                  <a:lnTo>
                    <a:pt x="1886088" y="31570"/>
                  </a:lnTo>
                  <a:lnTo>
                    <a:pt x="1927832" y="48586"/>
                  </a:lnTo>
                  <a:lnTo>
                    <a:pt x="1967639" y="68895"/>
                  </a:lnTo>
                  <a:lnTo>
                    <a:pt x="2005325" y="92318"/>
                  </a:lnTo>
                  <a:lnTo>
                    <a:pt x="2040704" y="118678"/>
                  </a:lnTo>
                  <a:lnTo>
                    <a:pt x="2073592" y="147796"/>
                  </a:lnTo>
                  <a:lnTo>
                    <a:pt x="2103804" y="179494"/>
                  </a:lnTo>
                  <a:lnTo>
                    <a:pt x="2131154" y="213593"/>
                  </a:lnTo>
                  <a:lnTo>
                    <a:pt x="2155458" y="249917"/>
                  </a:lnTo>
                  <a:lnTo>
                    <a:pt x="2176530" y="288285"/>
                  </a:lnTo>
                  <a:lnTo>
                    <a:pt x="2194186" y="328521"/>
                  </a:lnTo>
                  <a:lnTo>
                    <a:pt x="2208240" y="370446"/>
                  </a:lnTo>
                  <a:lnTo>
                    <a:pt x="2218508" y="413881"/>
                  </a:lnTo>
                  <a:lnTo>
                    <a:pt x="2224805" y="458649"/>
                  </a:lnTo>
                  <a:lnTo>
                    <a:pt x="2226945" y="504571"/>
                  </a:lnTo>
                  <a:lnTo>
                    <a:pt x="2224805" y="550512"/>
                  </a:lnTo>
                  <a:lnTo>
                    <a:pt x="2218508" y="595296"/>
                  </a:lnTo>
                  <a:lnTo>
                    <a:pt x="2208240" y="638744"/>
                  </a:lnTo>
                  <a:lnTo>
                    <a:pt x="2194186" y="680679"/>
                  </a:lnTo>
                  <a:lnTo>
                    <a:pt x="2176530" y="720923"/>
                  </a:lnTo>
                  <a:lnTo>
                    <a:pt x="2155458" y="759297"/>
                  </a:lnTo>
                  <a:lnTo>
                    <a:pt x="2131154" y="795624"/>
                  </a:lnTo>
                  <a:lnTo>
                    <a:pt x="2103804" y="829726"/>
                  </a:lnTo>
                  <a:lnTo>
                    <a:pt x="2073592" y="861425"/>
                  </a:lnTo>
                  <a:lnTo>
                    <a:pt x="2040704" y="890542"/>
                  </a:lnTo>
                  <a:lnTo>
                    <a:pt x="2005325" y="916900"/>
                  </a:lnTo>
                  <a:lnTo>
                    <a:pt x="1967639" y="940322"/>
                  </a:lnTo>
                  <a:lnTo>
                    <a:pt x="1927832" y="960628"/>
                  </a:lnTo>
                  <a:lnTo>
                    <a:pt x="1886088" y="977641"/>
                  </a:lnTo>
                  <a:lnTo>
                    <a:pt x="1842593" y="991183"/>
                  </a:lnTo>
                  <a:lnTo>
                    <a:pt x="1797532" y="1001077"/>
                  </a:lnTo>
                  <a:lnTo>
                    <a:pt x="1751089" y="1007143"/>
                  </a:lnTo>
                  <a:lnTo>
                    <a:pt x="1703451" y="1009205"/>
                  </a:lnTo>
                  <a:lnTo>
                    <a:pt x="1655813" y="1007143"/>
                  </a:lnTo>
                  <a:lnTo>
                    <a:pt x="1609373" y="1001077"/>
                  </a:lnTo>
                  <a:lnTo>
                    <a:pt x="1564317" y="991183"/>
                  </a:lnTo>
                  <a:lnTo>
                    <a:pt x="1520829" y="977641"/>
                  </a:lnTo>
                  <a:lnTo>
                    <a:pt x="1479093" y="960628"/>
                  </a:lnTo>
                  <a:lnTo>
                    <a:pt x="1439295" y="940322"/>
                  </a:lnTo>
                  <a:lnTo>
                    <a:pt x="1401619" y="916900"/>
                  </a:lnTo>
                  <a:lnTo>
                    <a:pt x="1366250" y="890542"/>
                  </a:lnTo>
                  <a:lnTo>
                    <a:pt x="1333372" y="861425"/>
                  </a:lnTo>
                  <a:lnTo>
                    <a:pt x="1303171" y="829726"/>
                  </a:lnTo>
                  <a:lnTo>
                    <a:pt x="1275831" y="795624"/>
                  </a:lnTo>
                  <a:lnTo>
                    <a:pt x="1251537" y="759297"/>
                  </a:lnTo>
                  <a:lnTo>
                    <a:pt x="1230474" y="720923"/>
                  </a:lnTo>
                  <a:lnTo>
                    <a:pt x="1212826" y="680679"/>
                  </a:lnTo>
                  <a:lnTo>
                    <a:pt x="1198778" y="638744"/>
                  </a:lnTo>
                  <a:lnTo>
                    <a:pt x="1188515" y="595296"/>
                  </a:lnTo>
                  <a:lnTo>
                    <a:pt x="1182222" y="550512"/>
                  </a:lnTo>
                  <a:lnTo>
                    <a:pt x="1180083" y="504571"/>
                  </a:lnTo>
                  <a:close/>
                </a:path>
              </a:pathLst>
            </a:custGeom>
            <a:ln w="762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6170" y="5947422"/>
              <a:ext cx="3775075" cy="523240"/>
            </a:xfrm>
            <a:custGeom>
              <a:avLst/>
              <a:gdLst/>
              <a:ahLst/>
              <a:cxnLst/>
              <a:rect l="l" t="t" r="r" b="b"/>
              <a:pathLst>
                <a:path w="3775075" h="523239">
                  <a:moveTo>
                    <a:pt x="3775075" y="0"/>
                  </a:moveTo>
                  <a:lnTo>
                    <a:pt x="1891030" y="0"/>
                  </a:lnTo>
                  <a:lnTo>
                    <a:pt x="1884045" y="0"/>
                  </a:lnTo>
                  <a:lnTo>
                    <a:pt x="0" y="0"/>
                  </a:lnTo>
                  <a:lnTo>
                    <a:pt x="0" y="523214"/>
                  </a:lnTo>
                  <a:lnTo>
                    <a:pt x="1884045" y="523214"/>
                  </a:lnTo>
                  <a:lnTo>
                    <a:pt x="1891030" y="523214"/>
                  </a:lnTo>
                  <a:lnTo>
                    <a:pt x="3775075" y="523214"/>
                  </a:lnTo>
                  <a:lnTo>
                    <a:pt x="3775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65602" y="5958941"/>
            <a:ext cx="3408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94180" algn="l"/>
              </a:tabLst>
            </a:pPr>
            <a:r>
              <a:rPr sz="2800" b="1" spc="-10" dirty="0">
                <a:solidFill>
                  <a:srgbClr val="F79546"/>
                </a:solidFill>
                <a:latin typeface="Calibri"/>
                <a:cs typeface="Calibri"/>
              </a:rPr>
              <a:t>Nachteule</a:t>
            </a:r>
            <a:r>
              <a:rPr sz="2800" b="1" dirty="0">
                <a:solidFill>
                  <a:srgbClr val="F79546"/>
                </a:solidFill>
                <a:latin typeface="Calibri"/>
                <a:cs typeface="Calibri"/>
              </a:rPr>
              <a:t>	</a:t>
            </a:r>
            <a:r>
              <a:rPr sz="2800" b="1" spc="-20" dirty="0">
                <a:solidFill>
                  <a:srgbClr val="F79546"/>
                </a:solidFill>
                <a:latin typeface="Calibri"/>
                <a:cs typeface="Calibri"/>
              </a:rPr>
              <a:t>Treue</a:t>
            </a:r>
            <a:r>
              <a:rPr sz="2800" b="1" spc="-13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79546"/>
                </a:solidFill>
                <a:latin typeface="Calibri"/>
                <a:cs typeface="Calibri"/>
              </a:rPr>
              <a:t>Seele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93262" y="5776544"/>
            <a:ext cx="1364615" cy="266065"/>
          </a:xfrm>
          <a:custGeom>
            <a:avLst/>
            <a:gdLst/>
            <a:ahLst/>
            <a:cxnLst/>
            <a:rect l="l" t="t" r="r" b="b"/>
            <a:pathLst>
              <a:path w="1364614" h="266064">
                <a:moveTo>
                  <a:pt x="184150" y="173456"/>
                </a:moveTo>
                <a:lnTo>
                  <a:pt x="138176" y="173456"/>
                </a:lnTo>
                <a:lnTo>
                  <a:pt x="138176" y="0"/>
                </a:lnTo>
                <a:lnTo>
                  <a:pt x="46101" y="0"/>
                </a:lnTo>
                <a:lnTo>
                  <a:pt x="46101" y="173456"/>
                </a:lnTo>
                <a:lnTo>
                  <a:pt x="0" y="173456"/>
                </a:lnTo>
                <a:lnTo>
                  <a:pt x="92075" y="265544"/>
                </a:lnTo>
                <a:lnTo>
                  <a:pt x="184150" y="173456"/>
                </a:lnTo>
                <a:close/>
              </a:path>
              <a:path w="1364614" h="266064">
                <a:moveTo>
                  <a:pt x="1364234" y="173456"/>
                </a:moveTo>
                <a:lnTo>
                  <a:pt x="1318260" y="173456"/>
                </a:lnTo>
                <a:lnTo>
                  <a:pt x="1318260" y="0"/>
                </a:lnTo>
                <a:lnTo>
                  <a:pt x="1226185" y="0"/>
                </a:lnTo>
                <a:lnTo>
                  <a:pt x="1226185" y="173456"/>
                </a:lnTo>
                <a:lnTo>
                  <a:pt x="1180084" y="173456"/>
                </a:lnTo>
                <a:lnTo>
                  <a:pt x="1272159" y="265544"/>
                </a:lnTo>
                <a:lnTo>
                  <a:pt x="1364234" y="173456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C3E196A-F4A2-E21C-F6A6-5AF1DF7D0E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33</a:t>
            </a:fld>
            <a:endParaRPr lang="de-DE"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5073" y="6281782"/>
            <a:ext cx="12827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25" dirty="0">
                <a:solidFill>
                  <a:srgbClr val="667D9C"/>
                </a:solidFill>
                <a:latin typeface="Arial"/>
                <a:cs typeface="Arial"/>
              </a:rPr>
              <a:t>34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0"/>
            <a:ext cx="8948928" cy="15605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50557" y="339064"/>
            <a:ext cx="1448435" cy="5010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vhs-Lernportal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400" spc="-10" dirty="0">
                <a:solidFill>
                  <a:srgbClr val="4EA7DF"/>
                </a:solidFill>
                <a:latin typeface="Arial"/>
                <a:cs typeface="Arial"/>
              </a:rPr>
              <a:t>vhs-lernportal.de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132" y="1162303"/>
            <a:ext cx="3368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Schreiben: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Einstufungstest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8295" y="2031479"/>
            <a:ext cx="8966200" cy="4826635"/>
            <a:chOff x="178295" y="2031479"/>
            <a:chExt cx="8966200" cy="48266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295" y="2031479"/>
              <a:ext cx="6202697" cy="47259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405" y="2190749"/>
              <a:ext cx="5687568" cy="42100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0015" y="2798063"/>
              <a:ext cx="4443984" cy="40599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5850" y="2992881"/>
              <a:ext cx="4058538" cy="35698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5073" y="6281782"/>
            <a:ext cx="12827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25" dirty="0">
                <a:solidFill>
                  <a:srgbClr val="667D9C"/>
                </a:solidFill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0"/>
            <a:ext cx="8948928" cy="15605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50557" y="339064"/>
            <a:ext cx="1448435" cy="5010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vhs-Lernportal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400" spc="-10" dirty="0">
                <a:solidFill>
                  <a:srgbClr val="4EA7DF"/>
                </a:solidFill>
                <a:latin typeface="Arial"/>
                <a:cs typeface="Arial"/>
              </a:rPr>
              <a:t>vhs-lernportal.de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52215" y="1082038"/>
            <a:ext cx="5389245" cy="5775960"/>
            <a:chOff x="3252215" y="1082038"/>
            <a:chExt cx="5389245" cy="5775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2215" y="1082038"/>
              <a:ext cx="5388864" cy="57759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8049" y="1277997"/>
              <a:ext cx="4800600" cy="55037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77150" y="4473448"/>
              <a:ext cx="666750" cy="632460"/>
            </a:xfrm>
            <a:custGeom>
              <a:avLst/>
              <a:gdLst/>
              <a:ahLst/>
              <a:cxnLst/>
              <a:rect l="l" t="t" r="r" b="b"/>
              <a:pathLst>
                <a:path w="666750" h="632460">
                  <a:moveTo>
                    <a:pt x="0" y="315975"/>
                  </a:moveTo>
                  <a:lnTo>
                    <a:pt x="3613" y="269285"/>
                  </a:lnTo>
                  <a:lnTo>
                    <a:pt x="14112" y="224721"/>
                  </a:lnTo>
                  <a:lnTo>
                    <a:pt x="30979" y="182773"/>
                  </a:lnTo>
                  <a:lnTo>
                    <a:pt x="53700" y="143928"/>
                  </a:lnTo>
                  <a:lnTo>
                    <a:pt x="81760" y="108676"/>
                  </a:lnTo>
                  <a:lnTo>
                    <a:pt x="114643" y="77507"/>
                  </a:lnTo>
                  <a:lnTo>
                    <a:pt x="151834" y="50908"/>
                  </a:lnTo>
                  <a:lnTo>
                    <a:pt x="192818" y="29369"/>
                  </a:lnTo>
                  <a:lnTo>
                    <a:pt x="237080" y="13378"/>
                  </a:lnTo>
                  <a:lnTo>
                    <a:pt x="284104" y="3426"/>
                  </a:lnTo>
                  <a:lnTo>
                    <a:pt x="333375" y="0"/>
                  </a:lnTo>
                  <a:lnTo>
                    <a:pt x="382645" y="3426"/>
                  </a:lnTo>
                  <a:lnTo>
                    <a:pt x="429669" y="13378"/>
                  </a:lnTo>
                  <a:lnTo>
                    <a:pt x="473931" y="29369"/>
                  </a:lnTo>
                  <a:lnTo>
                    <a:pt x="514915" y="50908"/>
                  </a:lnTo>
                  <a:lnTo>
                    <a:pt x="552106" y="77507"/>
                  </a:lnTo>
                  <a:lnTo>
                    <a:pt x="584989" y="108676"/>
                  </a:lnTo>
                  <a:lnTo>
                    <a:pt x="613049" y="143928"/>
                  </a:lnTo>
                  <a:lnTo>
                    <a:pt x="635770" y="182773"/>
                  </a:lnTo>
                  <a:lnTo>
                    <a:pt x="652637" y="224721"/>
                  </a:lnTo>
                  <a:lnTo>
                    <a:pt x="663136" y="269285"/>
                  </a:lnTo>
                  <a:lnTo>
                    <a:pt x="666750" y="315975"/>
                  </a:lnTo>
                  <a:lnTo>
                    <a:pt x="663136" y="362666"/>
                  </a:lnTo>
                  <a:lnTo>
                    <a:pt x="652637" y="407230"/>
                  </a:lnTo>
                  <a:lnTo>
                    <a:pt x="635770" y="449178"/>
                  </a:lnTo>
                  <a:lnTo>
                    <a:pt x="613049" y="488023"/>
                  </a:lnTo>
                  <a:lnTo>
                    <a:pt x="584989" y="523275"/>
                  </a:lnTo>
                  <a:lnTo>
                    <a:pt x="552106" y="554444"/>
                  </a:lnTo>
                  <a:lnTo>
                    <a:pt x="514915" y="581043"/>
                  </a:lnTo>
                  <a:lnTo>
                    <a:pt x="473931" y="602582"/>
                  </a:lnTo>
                  <a:lnTo>
                    <a:pt x="429669" y="618573"/>
                  </a:lnTo>
                  <a:lnTo>
                    <a:pt x="382645" y="628525"/>
                  </a:lnTo>
                  <a:lnTo>
                    <a:pt x="333375" y="631951"/>
                  </a:lnTo>
                  <a:lnTo>
                    <a:pt x="284104" y="628525"/>
                  </a:lnTo>
                  <a:lnTo>
                    <a:pt x="237080" y="618573"/>
                  </a:lnTo>
                  <a:lnTo>
                    <a:pt x="192818" y="602582"/>
                  </a:lnTo>
                  <a:lnTo>
                    <a:pt x="151834" y="581043"/>
                  </a:lnTo>
                  <a:lnTo>
                    <a:pt x="114643" y="554444"/>
                  </a:lnTo>
                  <a:lnTo>
                    <a:pt x="81760" y="523275"/>
                  </a:lnTo>
                  <a:lnTo>
                    <a:pt x="53700" y="488023"/>
                  </a:lnTo>
                  <a:lnTo>
                    <a:pt x="30979" y="449178"/>
                  </a:lnTo>
                  <a:lnTo>
                    <a:pt x="14112" y="407230"/>
                  </a:lnTo>
                  <a:lnTo>
                    <a:pt x="3613" y="362666"/>
                  </a:lnTo>
                  <a:lnTo>
                    <a:pt x="0" y="315975"/>
                  </a:lnTo>
                  <a:close/>
                </a:path>
              </a:pathLst>
            </a:custGeom>
            <a:ln w="762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0044" y="1074801"/>
            <a:ext cx="2634615" cy="453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85A"/>
                </a:solidFill>
                <a:latin typeface="Calibri"/>
                <a:cs typeface="Calibri"/>
              </a:rPr>
              <a:t>Der</a:t>
            </a:r>
            <a:r>
              <a:rPr sz="2400" b="1" spc="-4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85A"/>
                </a:solidFill>
                <a:latin typeface="Calibri"/>
                <a:cs typeface="Calibri"/>
              </a:rPr>
              <a:t>Kurs</a:t>
            </a:r>
            <a:r>
              <a:rPr sz="2400" b="1" spc="-3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85A"/>
                </a:solidFill>
                <a:latin typeface="Calibri"/>
                <a:cs typeface="Calibri"/>
              </a:rPr>
              <a:t>„Rechnen“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4B5E75"/>
                </a:solidFill>
                <a:latin typeface="Calibri"/>
                <a:cs typeface="Calibri"/>
              </a:rPr>
              <a:t>15</a:t>
            </a:r>
            <a:r>
              <a:rPr sz="2400" spc="-15" dirty="0">
                <a:solidFill>
                  <a:srgbClr val="4B5E7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B5E75"/>
                </a:solidFill>
                <a:latin typeface="Calibri"/>
                <a:cs typeface="Calibri"/>
              </a:rPr>
              <a:t>Lektionen</a:t>
            </a:r>
            <a:endParaRPr sz="2400">
              <a:latin typeface="Calibri"/>
              <a:cs typeface="Calibri"/>
            </a:endParaRPr>
          </a:p>
          <a:p>
            <a:pPr marL="299085" marR="35496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4B5E75"/>
                </a:solidFill>
                <a:latin typeface="Calibri"/>
                <a:cs typeface="Calibri"/>
              </a:rPr>
              <a:t>Lernziele</a:t>
            </a:r>
            <a:r>
              <a:rPr sz="2400" spc="-5" dirty="0">
                <a:solidFill>
                  <a:srgbClr val="4B5E7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B5E75"/>
                </a:solidFill>
                <a:latin typeface="Calibri"/>
                <a:cs typeface="Calibri"/>
              </a:rPr>
              <a:t>bieten Orientierung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4B5E75"/>
                </a:solidFill>
                <a:latin typeface="Calibri"/>
                <a:cs typeface="Calibri"/>
              </a:rPr>
              <a:t>linear</a:t>
            </a:r>
            <a:r>
              <a:rPr sz="2400" spc="-20" dirty="0">
                <a:solidFill>
                  <a:srgbClr val="4B5E7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B5E75"/>
                </a:solidFill>
                <a:latin typeface="Calibri"/>
                <a:cs typeface="Calibri"/>
              </a:rPr>
              <a:t>durch- </a:t>
            </a:r>
            <a:r>
              <a:rPr sz="2400" dirty="0">
                <a:solidFill>
                  <a:srgbClr val="4B5E75"/>
                </a:solidFill>
                <a:latin typeface="Calibri"/>
                <a:cs typeface="Calibri"/>
              </a:rPr>
              <a:t>laufen</a:t>
            </a:r>
            <a:r>
              <a:rPr sz="2400" spc="-70" dirty="0">
                <a:solidFill>
                  <a:srgbClr val="4B5E7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B5E75"/>
                </a:solidFill>
                <a:latin typeface="Calibri"/>
                <a:cs typeface="Calibri"/>
              </a:rPr>
              <a:t>oder </a:t>
            </a:r>
            <a:r>
              <a:rPr sz="2400" dirty="0">
                <a:solidFill>
                  <a:srgbClr val="4B5E75"/>
                </a:solidFill>
                <a:latin typeface="Calibri"/>
                <a:cs typeface="Calibri"/>
              </a:rPr>
              <a:t>einzelne</a:t>
            </a:r>
            <a:r>
              <a:rPr sz="2400" spc="-50" dirty="0">
                <a:solidFill>
                  <a:srgbClr val="4B5E7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B5E75"/>
                </a:solidFill>
                <a:latin typeface="Calibri"/>
                <a:cs typeface="Calibri"/>
              </a:rPr>
              <a:t>Lektionen autonom ansteuern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0"/>
            <a:ext cx="8948928" cy="15605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50557" y="339064"/>
            <a:ext cx="1448435" cy="5010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vhs-Lernportal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400" spc="-10" dirty="0">
                <a:solidFill>
                  <a:srgbClr val="4EA7DF"/>
                </a:solidFill>
                <a:latin typeface="Arial"/>
                <a:cs typeface="Arial"/>
              </a:rPr>
              <a:t>vhs-lernportal.de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8144" y="1189101"/>
            <a:ext cx="263652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Rechnen: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dirty="0">
                <a:latin typeface="Calibri"/>
                <a:cs typeface="Calibri"/>
              </a:rPr>
              <a:t>1+1- und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1x1-</a:t>
            </a:r>
            <a:r>
              <a:rPr sz="2400" b="1" spc="-20" dirty="0">
                <a:latin typeface="Calibri"/>
                <a:cs typeface="Calibri"/>
              </a:rPr>
              <a:t>Trainer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220" y="2452623"/>
            <a:ext cx="6421327" cy="2438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766" y="5105399"/>
            <a:ext cx="1466850" cy="1466847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3D6D6E2-D265-C633-F3B6-3845F14559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36</a:t>
            </a:fld>
            <a:endParaRPr lang="de-DE"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2231" y="0"/>
            <a:ext cx="4871768" cy="45943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535" y="1461262"/>
            <a:ext cx="59366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Jetzt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sind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Sie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dran: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Rallye durchs </a:t>
            </a:r>
            <a:r>
              <a:rPr b="1" spc="-10" dirty="0">
                <a:latin typeface="Arial"/>
                <a:cs typeface="Arial"/>
              </a:rPr>
              <a:t>vhs-Lernportal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242" y="2524455"/>
            <a:ext cx="3782695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Bilden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Zweier-Teams.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5A"/>
              </a:buClr>
              <a:buFont typeface="Arial"/>
              <a:buAutoNum type="arabicPeriod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Bearbeiten</a:t>
            </a:r>
            <a:r>
              <a:rPr sz="18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das</a:t>
            </a:r>
            <a:r>
              <a:rPr sz="1800" spc="-1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Arbeitsblatt</a:t>
            </a:r>
            <a:endParaRPr sz="18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„Rallye</a:t>
            </a:r>
            <a:r>
              <a:rPr sz="1800" spc="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durch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das</a:t>
            </a:r>
            <a:r>
              <a:rPr sz="18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vhs-Lernportal“.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1669" y="2143429"/>
            <a:ext cx="3057905" cy="3619500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57F68B9-90E1-A778-7B47-FE6D9ACB5B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37</a:t>
            </a:fld>
            <a:endParaRPr lang="de-DE"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2231" y="0"/>
            <a:ext cx="4871768" cy="45943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535" y="1461262"/>
            <a:ext cx="389127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003A84"/>
                </a:solidFill>
                <a:latin typeface="Arial"/>
                <a:cs typeface="Arial"/>
              </a:rPr>
              <a:t>Gruppenarbeit:</a:t>
            </a:r>
          </a:p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003A84"/>
                </a:solidFill>
                <a:latin typeface="Arial"/>
                <a:cs typeface="Arial"/>
              </a:rPr>
              <a:t>Erste</a:t>
            </a:r>
            <a:r>
              <a:rPr b="1" spc="-35" dirty="0">
                <a:solidFill>
                  <a:srgbClr val="003A84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A84"/>
                </a:solidFill>
                <a:latin typeface="Arial"/>
                <a:cs typeface="Arial"/>
              </a:rPr>
              <a:t>Schritte</a:t>
            </a:r>
            <a:r>
              <a:rPr b="1" spc="-25" dirty="0">
                <a:solidFill>
                  <a:srgbClr val="003A84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A84"/>
                </a:solidFill>
                <a:latin typeface="Arial"/>
                <a:cs typeface="Arial"/>
              </a:rPr>
              <a:t>im</a:t>
            </a:r>
            <a:r>
              <a:rPr b="1" spc="-5" dirty="0">
                <a:solidFill>
                  <a:srgbClr val="003A84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3A84"/>
                </a:solidFill>
                <a:latin typeface="Arial"/>
                <a:cs typeface="Arial"/>
              </a:rPr>
              <a:t>vhs-Lernportal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69866" y="1766062"/>
            <a:ext cx="16592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3A84"/>
                </a:solidFill>
                <a:latin typeface="Arial"/>
                <a:cs typeface="Arial"/>
              </a:rPr>
              <a:t>(Zeit:</a:t>
            </a:r>
            <a:r>
              <a:rPr sz="2000" b="1" spc="-35" dirty="0">
                <a:solidFill>
                  <a:srgbClr val="003A8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A84"/>
                </a:solidFill>
                <a:latin typeface="Arial"/>
                <a:cs typeface="Arial"/>
              </a:rPr>
              <a:t>20</a:t>
            </a:r>
            <a:r>
              <a:rPr sz="2000" b="1" spc="-15" dirty="0">
                <a:solidFill>
                  <a:srgbClr val="003A8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3A84"/>
                </a:solidFill>
                <a:latin typeface="Arial"/>
                <a:cs typeface="Arial"/>
              </a:rPr>
              <a:t>Min.)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242" y="2318766"/>
            <a:ext cx="4928870" cy="33178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u="sng" spc="-10" dirty="0">
                <a:solidFill>
                  <a:srgbClr val="00285A"/>
                </a:solidFill>
                <a:uFill>
                  <a:solidFill>
                    <a:srgbClr val="00285A"/>
                  </a:solidFill>
                </a:uFill>
                <a:latin typeface="Arial"/>
                <a:cs typeface="Arial"/>
              </a:rPr>
              <a:t>Aufgabe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Sammeln</a:t>
            </a:r>
            <a:r>
              <a:rPr sz="18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859C"/>
                </a:solidFill>
                <a:latin typeface="Arial"/>
                <a:cs typeface="Arial"/>
              </a:rPr>
              <a:t>ersten</a:t>
            </a:r>
            <a:r>
              <a:rPr sz="1800" b="1" spc="-1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859C"/>
                </a:solidFill>
                <a:latin typeface="Arial"/>
                <a:cs typeface="Arial"/>
              </a:rPr>
              <a:t>Schritte</a:t>
            </a:r>
            <a:r>
              <a:rPr sz="1800" b="1" spc="-25" dirty="0">
                <a:solidFill>
                  <a:srgbClr val="30859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im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vhs-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Lernportal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für</a:t>
            </a:r>
            <a:r>
              <a:rPr sz="18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Lernende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halten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8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sie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auf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Moderationskarten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fest.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Beginnen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mit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der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Registrierung!</a:t>
            </a:r>
            <a:endParaRPr sz="1800">
              <a:latin typeface="Arial"/>
              <a:cs typeface="Arial"/>
            </a:endParaRPr>
          </a:p>
          <a:p>
            <a:pPr marL="355600" marR="19050" indent="-342900">
              <a:lnSpc>
                <a:spcPct val="15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Notieren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zu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jedem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Schritt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einen </a:t>
            </a:r>
            <a:r>
              <a:rPr sz="1800" b="1" spc="-10" dirty="0">
                <a:solidFill>
                  <a:srgbClr val="30859C"/>
                </a:solidFill>
                <a:latin typeface="Arial"/>
                <a:cs typeface="Arial"/>
              </a:rPr>
              <a:t>Tipp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,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wie</a:t>
            </a:r>
            <a:r>
              <a:rPr sz="1800" spc="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man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den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Schritt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erleichtern</a:t>
            </a:r>
            <a:r>
              <a:rPr sz="1800" spc="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oder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erklären könnte.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9750" y="2143429"/>
            <a:ext cx="3057905" cy="3619500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F0E8D5-4EAB-86A5-2DB3-3E1784EEBA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38</a:t>
            </a:fld>
            <a:endParaRPr lang="de-DE"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5073" y="6281782"/>
            <a:ext cx="12827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25" dirty="0">
                <a:solidFill>
                  <a:srgbClr val="667D9C"/>
                </a:solidFill>
                <a:latin typeface="Arial"/>
                <a:cs typeface="Arial"/>
              </a:rPr>
              <a:t>39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0"/>
            <a:ext cx="8948928" cy="15605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50557" y="339064"/>
            <a:ext cx="1822450" cy="5010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400" spc="-25" dirty="0">
                <a:solidFill>
                  <a:srgbClr val="FFFFFF"/>
                </a:solidFill>
                <a:latin typeface="Arial Black"/>
                <a:cs typeface="Arial Black"/>
              </a:rPr>
              <a:t>App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400" spc="-10" dirty="0">
                <a:solidFill>
                  <a:srgbClr val="4EA7DF"/>
                </a:solidFill>
                <a:latin typeface="Arial"/>
                <a:cs typeface="Arial"/>
              </a:rPr>
              <a:t>Grundbildung-mobil.de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45353" y="1983287"/>
            <a:ext cx="2703195" cy="4807585"/>
            <a:chOff x="5745353" y="1983287"/>
            <a:chExt cx="2703195" cy="48075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5353" y="1983287"/>
              <a:ext cx="2702968" cy="48075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5416" y="2478493"/>
              <a:ext cx="2189734" cy="376656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66841" y="2449918"/>
              <a:ext cx="2247265" cy="3823970"/>
            </a:xfrm>
            <a:custGeom>
              <a:avLst/>
              <a:gdLst/>
              <a:ahLst/>
              <a:cxnLst/>
              <a:rect l="l" t="t" r="r" b="b"/>
              <a:pathLst>
                <a:path w="2247265" h="3823970">
                  <a:moveTo>
                    <a:pt x="0" y="3823716"/>
                  </a:moveTo>
                  <a:lnTo>
                    <a:pt x="2246884" y="3823716"/>
                  </a:lnTo>
                  <a:lnTo>
                    <a:pt x="2246884" y="0"/>
                  </a:lnTo>
                  <a:lnTo>
                    <a:pt x="0" y="0"/>
                  </a:lnTo>
                  <a:lnTo>
                    <a:pt x="0" y="382371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8144" y="2152268"/>
            <a:ext cx="4647565" cy="239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Ergänzung</a:t>
            </a:r>
            <a:r>
              <a:rPr sz="2200" spc="-3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zum</a:t>
            </a:r>
            <a:r>
              <a:rPr sz="2200" spc="-1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vhs-Lernportal</a:t>
            </a:r>
            <a:r>
              <a:rPr sz="2200" spc="-5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für</a:t>
            </a:r>
            <a:r>
              <a:rPr sz="2200" spc="-4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285A"/>
                </a:solidFill>
                <a:latin typeface="Calibri"/>
                <a:cs typeface="Calibri"/>
              </a:rPr>
              <a:t>das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Lernen</a:t>
            </a:r>
            <a:r>
              <a:rPr sz="2200" spc="-10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unterwegs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Lernbereiche</a:t>
            </a:r>
            <a:r>
              <a:rPr sz="2200" spc="-3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Schreiben</a:t>
            </a:r>
            <a:r>
              <a:rPr sz="2200" spc="-6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&amp;</a:t>
            </a:r>
            <a:r>
              <a:rPr sz="2200" spc="-5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Rechnen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adaptives</a:t>
            </a:r>
            <a:r>
              <a:rPr sz="2200" spc="-114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Lernen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Lernstandmessung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ortsbasierte</a:t>
            </a:r>
            <a:r>
              <a:rPr sz="2200" spc="-5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Zuweisung</a:t>
            </a:r>
            <a:r>
              <a:rPr sz="2200" spc="-7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285A"/>
                </a:solidFill>
                <a:latin typeface="Calibri"/>
                <a:cs typeface="Calibri"/>
              </a:rPr>
              <a:t>von</a:t>
            </a:r>
            <a:r>
              <a:rPr sz="2200" spc="-6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285A"/>
                </a:solidFill>
                <a:latin typeface="Calibri"/>
                <a:cs typeface="Calibri"/>
              </a:rPr>
              <a:t>Übungen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8144" y="964438"/>
            <a:ext cx="3889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Die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App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„Grundbildung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mobil“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726" y="6125794"/>
            <a:ext cx="1835785" cy="54710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34589" y="6106744"/>
            <a:ext cx="1669288" cy="5602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9081" y="6281782"/>
            <a:ext cx="641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" dirty="0">
                <a:solidFill>
                  <a:srgbClr val="667D9C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535" y="1072133"/>
            <a:ext cx="1014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Arial"/>
                <a:cs typeface="Arial"/>
              </a:rPr>
              <a:t>Einstieg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8934" y="1906144"/>
            <a:ext cx="5205065" cy="495185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48232" y="2047494"/>
            <a:ext cx="564896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Welche</a:t>
            </a:r>
            <a:r>
              <a:rPr sz="2000" spc="-1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Angebote</a:t>
            </a:r>
            <a:r>
              <a:rPr sz="20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bietet</a:t>
            </a:r>
            <a:r>
              <a:rPr sz="20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meine</a:t>
            </a:r>
            <a:r>
              <a:rPr sz="20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Einrichtung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 derzeit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für</a:t>
            </a:r>
            <a:r>
              <a:rPr sz="20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welche</a:t>
            </a:r>
            <a:r>
              <a:rPr sz="20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Zielgruppe?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zu</a:t>
            </a:r>
            <a:r>
              <a:rPr sz="20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welchem</a:t>
            </a:r>
            <a:r>
              <a:rPr sz="20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Thema?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mit</a:t>
            </a:r>
            <a:r>
              <a:rPr sz="20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welchem</a:t>
            </a:r>
            <a:r>
              <a:rPr sz="20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zeitlichen/personellen</a:t>
            </a:r>
            <a:r>
              <a:rPr sz="20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Umfang?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8EFC66-2B3F-004C-12AC-DB2F1ACEAD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4</a:t>
            </a:fld>
            <a:endParaRPr lang="de-DE" spc="-2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0"/>
            <a:ext cx="8948928" cy="15605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50557" y="339064"/>
            <a:ext cx="2028189" cy="5010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Material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400" spc="-10" dirty="0">
                <a:solidFill>
                  <a:srgbClr val="4EA7DF"/>
                </a:solidFill>
                <a:latin typeface="Arial"/>
                <a:cs typeface="Arial"/>
              </a:rPr>
              <a:t>vhs-lernportal.de/material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302" y="5931152"/>
            <a:ext cx="829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…</a:t>
            </a:r>
            <a:r>
              <a:rPr sz="2400" spc="-2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und</a:t>
            </a:r>
            <a:r>
              <a:rPr sz="2400" spc="-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vieles</a:t>
            </a:r>
            <a:r>
              <a:rPr sz="2400" spc="-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mehr</a:t>
            </a:r>
            <a:r>
              <a:rPr sz="2400" spc="-1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zum</a:t>
            </a:r>
            <a:r>
              <a:rPr sz="2400" spc="-1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Download</a:t>
            </a:r>
            <a:r>
              <a:rPr sz="2400" spc="-1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auf</a:t>
            </a:r>
            <a:r>
              <a:rPr sz="2400" spc="-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85A"/>
                </a:solidFill>
                <a:latin typeface="Calibri"/>
                <a:cs typeface="Calibri"/>
              </a:rPr>
              <a:t>vhs-lernportal.de/material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82896" y="1438655"/>
            <a:ext cx="4261485" cy="2647315"/>
            <a:chOff x="4882896" y="1438655"/>
            <a:chExt cx="4261485" cy="26473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2896" y="1438655"/>
              <a:ext cx="4261104" cy="26471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7714" y="1634489"/>
              <a:ext cx="3919855" cy="205854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8144" y="1059941"/>
            <a:ext cx="5457825" cy="420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85A"/>
                </a:solidFill>
                <a:latin typeface="Calibri"/>
                <a:cs typeface="Calibri"/>
              </a:rPr>
              <a:t>Zusatzmaterialien</a:t>
            </a:r>
            <a:r>
              <a:rPr sz="2400" b="1" spc="-5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85A"/>
                </a:solidFill>
                <a:latin typeface="Calibri"/>
                <a:cs typeface="Calibri"/>
              </a:rPr>
              <a:t>für</a:t>
            </a:r>
            <a:r>
              <a:rPr sz="2400" b="1" spc="-2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85A"/>
                </a:solidFill>
                <a:latin typeface="Calibri"/>
                <a:cs typeface="Calibri"/>
              </a:rPr>
              <a:t>die</a:t>
            </a:r>
            <a:r>
              <a:rPr sz="2400" b="1" spc="-4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85A"/>
                </a:solidFill>
                <a:latin typeface="Calibri"/>
                <a:cs typeface="Calibri"/>
              </a:rPr>
              <a:t>Lernbegleitung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285A"/>
                </a:solidFill>
                <a:latin typeface="Calibri"/>
                <a:cs typeface="Calibri"/>
              </a:rPr>
              <a:t>Passwort-Karten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285A"/>
                </a:solidFill>
                <a:latin typeface="Calibri"/>
                <a:cs typeface="Calibri"/>
              </a:rPr>
              <a:t>Wimmelbild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285A"/>
                </a:solidFill>
                <a:latin typeface="Calibri"/>
                <a:cs typeface="Calibri"/>
              </a:rPr>
              <a:t>Protagonisten-Broschüre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285A"/>
                </a:solidFill>
                <a:latin typeface="Calibri"/>
                <a:cs typeface="Calibri"/>
              </a:rPr>
              <a:t>„Apoll-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Zeitung“</a:t>
            </a:r>
            <a:r>
              <a:rPr sz="2400" spc="-3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in</a:t>
            </a:r>
            <a:r>
              <a:rPr sz="2400" spc="1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einfacher</a:t>
            </a:r>
            <a:r>
              <a:rPr sz="2400" spc="1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85A"/>
                </a:solidFill>
                <a:latin typeface="Calibri"/>
                <a:cs typeface="Calibri"/>
              </a:rPr>
              <a:t>Sprache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Plakat:</a:t>
            </a:r>
            <a:r>
              <a:rPr sz="2400" spc="-4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„Registrierung</a:t>
            </a:r>
            <a:r>
              <a:rPr sz="2400" spc="-5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und</a:t>
            </a:r>
            <a:r>
              <a:rPr sz="2400" spc="-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285A"/>
                </a:solidFill>
                <a:latin typeface="Calibri"/>
                <a:cs typeface="Calibri"/>
              </a:rPr>
              <a:t>erste</a:t>
            </a:r>
            <a:r>
              <a:rPr sz="2400" spc="-2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285A"/>
                </a:solidFill>
                <a:latin typeface="Calibri"/>
                <a:cs typeface="Calibri"/>
              </a:rPr>
              <a:t>Schritte“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762AABA-BEC7-C417-EDB7-E60ECBE3652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40</a:t>
            </a:fld>
            <a:endParaRPr lang="de-DE"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0"/>
            <a:ext cx="8948928" cy="15605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50557" y="339064"/>
            <a:ext cx="2305685" cy="5010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Schulungen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400" spc="-10" dirty="0">
                <a:solidFill>
                  <a:srgbClr val="4EA7DF"/>
                </a:solidFill>
                <a:latin typeface="Arial"/>
                <a:cs typeface="Arial"/>
              </a:rPr>
              <a:t>vhs-lernportal.de/schulungen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9604" y="6204000"/>
            <a:ext cx="4841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285A"/>
                </a:solidFill>
                <a:latin typeface="Calibri"/>
                <a:cs typeface="Calibri"/>
              </a:rPr>
              <a:t>…</a:t>
            </a:r>
            <a:r>
              <a:rPr sz="1800" spc="-10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85A"/>
                </a:solidFill>
                <a:latin typeface="Calibri"/>
                <a:cs typeface="Calibri"/>
              </a:rPr>
              <a:t>mehr</a:t>
            </a:r>
            <a:r>
              <a:rPr sz="2000" spc="-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85A"/>
                </a:solidFill>
                <a:latin typeface="Calibri"/>
                <a:cs typeface="Calibri"/>
              </a:rPr>
              <a:t>Info</a:t>
            </a:r>
            <a:r>
              <a:rPr sz="2000" spc="-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85A"/>
                </a:solidFill>
                <a:latin typeface="Calibri"/>
                <a:cs typeface="Calibri"/>
              </a:rPr>
              <a:t>auf</a:t>
            </a:r>
            <a:r>
              <a:rPr sz="2000" spc="5" dirty="0">
                <a:solidFill>
                  <a:srgbClr val="00285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285A"/>
                </a:solidFill>
                <a:latin typeface="Calibri"/>
                <a:cs typeface="Calibri"/>
              </a:rPr>
              <a:t>vhs-lernportal.de/schulungen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5712" y="2961139"/>
            <a:ext cx="3496310" cy="2854960"/>
            <a:chOff x="775712" y="2961139"/>
            <a:chExt cx="3496310" cy="2854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712" y="2961139"/>
              <a:ext cx="3496063" cy="28544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3191" y="2974543"/>
              <a:ext cx="3407410" cy="2769870"/>
            </a:xfrm>
            <a:custGeom>
              <a:avLst/>
              <a:gdLst/>
              <a:ahLst/>
              <a:cxnLst/>
              <a:rect l="l" t="t" r="r" b="b"/>
              <a:pathLst>
                <a:path w="3407410" h="2769870">
                  <a:moveTo>
                    <a:pt x="3407283" y="0"/>
                  </a:moveTo>
                  <a:lnTo>
                    <a:pt x="0" y="0"/>
                  </a:lnTo>
                  <a:lnTo>
                    <a:pt x="0" y="2769742"/>
                  </a:lnTo>
                  <a:lnTo>
                    <a:pt x="3407283" y="2769742"/>
                  </a:lnTo>
                  <a:lnTo>
                    <a:pt x="3407283" y="0"/>
                  </a:lnTo>
                  <a:close/>
                </a:path>
              </a:pathLst>
            </a:custGeom>
            <a:solidFill>
              <a:srgbClr val="EF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93191" y="2974543"/>
            <a:ext cx="3407410" cy="276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280670" marR="367030" indent="-181610">
              <a:lnSpc>
                <a:spcPct val="100000"/>
              </a:lnSpc>
              <a:spcBef>
                <a:spcPts val="5"/>
              </a:spcBef>
              <a:buClr>
                <a:srgbClr val="002C52"/>
              </a:buClr>
              <a:buSzPct val="110000"/>
              <a:buFont typeface="Arial"/>
              <a:buChar char="•"/>
              <a:tabLst>
                <a:tab pos="281305" algn="l"/>
              </a:tabLst>
            </a:pPr>
            <a:r>
              <a:rPr sz="2000" b="1" dirty="0">
                <a:latin typeface="Calibri"/>
                <a:cs typeface="Calibri"/>
              </a:rPr>
              <a:t>kostenlose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Schulungen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für </a:t>
            </a:r>
            <a:r>
              <a:rPr sz="2000" dirty="0">
                <a:latin typeface="Calibri"/>
                <a:cs typeface="Calibri"/>
              </a:rPr>
              <a:t>Kursleitende </a:t>
            </a:r>
            <a:r>
              <a:rPr sz="2000" spc="-25" dirty="0">
                <a:latin typeface="Calibri"/>
                <a:cs typeface="Calibri"/>
              </a:rPr>
              <a:t>und </a:t>
            </a:r>
            <a:r>
              <a:rPr sz="2000" spc="-10" dirty="0">
                <a:latin typeface="Calibri"/>
                <a:cs typeface="Calibri"/>
              </a:rPr>
              <a:t>Lernbegleiter*innen</a:t>
            </a:r>
            <a:endParaRPr sz="2000">
              <a:latin typeface="Calibri"/>
              <a:cs typeface="Calibri"/>
            </a:endParaRPr>
          </a:p>
          <a:p>
            <a:pPr marL="280670" indent="-182245">
              <a:lnSpc>
                <a:spcPct val="100000"/>
              </a:lnSpc>
              <a:spcBef>
                <a:spcPts val="1200"/>
              </a:spcBef>
              <a:buClr>
                <a:srgbClr val="002C52"/>
              </a:buClr>
              <a:buSzPct val="110000"/>
              <a:buFont typeface="Arial"/>
              <a:buChar char="•"/>
              <a:tabLst>
                <a:tab pos="281305" algn="l"/>
              </a:tabLst>
            </a:pPr>
            <a:r>
              <a:rPr sz="2000" spc="-10" dirty="0">
                <a:latin typeface="Calibri"/>
                <a:cs typeface="Calibri"/>
              </a:rPr>
              <a:t>bundesweit</a:t>
            </a:r>
            <a:endParaRPr sz="2000">
              <a:latin typeface="Calibri"/>
              <a:cs typeface="Calibri"/>
            </a:endParaRPr>
          </a:p>
          <a:p>
            <a:pPr marL="280670" marR="285750" indent="-181610">
              <a:lnSpc>
                <a:spcPct val="100000"/>
              </a:lnSpc>
              <a:spcBef>
                <a:spcPts val="1200"/>
              </a:spcBef>
              <a:buClr>
                <a:srgbClr val="002C52"/>
              </a:buClr>
              <a:buSzPct val="110000"/>
              <a:buFont typeface="Arial"/>
              <a:buChar char="•"/>
              <a:tabLst>
                <a:tab pos="281305" algn="l"/>
              </a:tabLst>
            </a:pPr>
            <a:r>
              <a:rPr sz="2000" dirty="0">
                <a:latin typeface="Calibri"/>
                <a:cs typeface="Calibri"/>
              </a:rPr>
              <a:t>durch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DVV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qualifizierte </a:t>
            </a:r>
            <a:r>
              <a:rPr sz="2000" dirty="0">
                <a:latin typeface="Calibri"/>
                <a:cs typeface="Calibri"/>
              </a:rPr>
              <a:t>Trainerinnen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Trainer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2440" y="2369820"/>
            <a:ext cx="1213485" cy="1153795"/>
            <a:chOff x="472440" y="2369820"/>
            <a:chExt cx="1213485" cy="11537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" y="2369820"/>
              <a:ext cx="1213104" cy="11536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79817" y="2801874"/>
              <a:ext cx="400050" cy="191770"/>
            </a:xfrm>
            <a:custGeom>
              <a:avLst/>
              <a:gdLst/>
              <a:ahLst/>
              <a:cxnLst/>
              <a:rect l="l" t="t" r="r" b="b"/>
              <a:pathLst>
                <a:path w="400050" h="191769">
                  <a:moveTo>
                    <a:pt x="69089" y="40116"/>
                  </a:moveTo>
                  <a:lnTo>
                    <a:pt x="61639" y="40463"/>
                  </a:lnTo>
                  <a:lnTo>
                    <a:pt x="53162" y="41275"/>
                  </a:lnTo>
                  <a:lnTo>
                    <a:pt x="0" y="47625"/>
                  </a:lnTo>
                  <a:lnTo>
                    <a:pt x="17170" y="191770"/>
                  </a:lnTo>
                  <a:lnTo>
                    <a:pt x="71907" y="185165"/>
                  </a:lnTo>
                  <a:lnTo>
                    <a:pt x="111899" y="170687"/>
                  </a:lnTo>
                  <a:lnTo>
                    <a:pt x="117168" y="163956"/>
                  </a:lnTo>
                  <a:lnTo>
                    <a:pt x="43357" y="163956"/>
                  </a:lnTo>
                  <a:lnTo>
                    <a:pt x="31991" y="68579"/>
                  </a:lnTo>
                  <a:lnTo>
                    <a:pt x="45059" y="67055"/>
                  </a:lnTo>
                  <a:lnTo>
                    <a:pt x="56921" y="65531"/>
                  </a:lnTo>
                  <a:lnTo>
                    <a:pt x="64935" y="65150"/>
                  </a:lnTo>
                  <a:lnTo>
                    <a:pt x="116162" y="65150"/>
                  </a:lnTo>
                  <a:lnTo>
                    <a:pt x="113434" y="61150"/>
                  </a:lnTo>
                  <a:lnTo>
                    <a:pt x="80911" y="40766"/>
                  </a:lnTo>
                  <a:lnTo>
                    <a:pt x="75513" y="40221"/>
                  </a:lnTo>
                  <a:lnTo>
                    <a:pt x="69089" y="40116"/>
                  </a:lnTo>
                  <a:close/>
                </a:path>
                <a:path w="400050" h="191769">
                  <a:moveTo>
                    <a:pt x="116162" y="65150"/>
                  </a:moveTo>
                  <a:lnTo>
                    <a:pt x="64935" y="65150"/>
                  </a:lnTo>
                  <a:lnTo>
                    <a:pt x="74688" y="66039"/>
                  </a:lnTo>
                  <a:lnTo>
                    <a:pt x="79438" y="67817"/>
                  </a:lnTo>
                  <a:lnTo>
                    <a:pt x="98176" y="101105"/>
                  </a:lnTo>
                  <a:lnTo>
                    <a:pt x="100344" y="124031"/>
                  </a:lnTo>
                  <a:lnTo>
                    <a:pt x="100156" y="130307"/>
                  </a:lnTo>
                  <a:lnTo>
                    <a:pt x="82511" y="157861"/>
                  </a:lnTo>
                  <a:lnTo>
                    <a:pt x="79019" y="159258"/>
                  </a:lnTo>
                  <a:lnTo>
                    <a:pt x="73202" y="160400"/>
                  </a:lnTo>
                  <a:lnTo>
                    <a:pt x="43357" y="163956"/>
                  </a:lnTo>
                  <a:lnTo>
                    <a:pt x="117168" y="163956"/>
                  </a:lnTo>
                  <a:lnTo>
                    <a:pt x="130345" y="124031"/>
                  </a:lnTo>
                  <a:lnTo>
                    <a:pt x="130272" y="115274"/>
                  </a:lnTo>
                  <a:lnTo>
                    <a:pt x="120751" y="73151"/>
                  </a:lnTo>
                  <a:lnTo>
                    <a:pt x="117331" y="66865"/>
                  </a:lnTo>
                  <a:lnTo>
                    <a:pt x="116162" y="65150"/>
                  </a:lnTo>
                  <a:close/>
                </a:path>
                <a:path w="400050" h="191769">
                  <a:moveTo>
                    <a:pt x="162178" y="28321"/>
                  </a:moveTo>
                  <a:lnTo>
                    <a:pt x="130632" y="32130"/>
                  </a:lnTo>
                  <a:lnTo>
                    <a:pt x="199301" y="170052"/>
                  </a:lnTo>
                  <a:lnTo>
                    <a:pt x="230352" y="166370"/>
                  </a:lnTo>
                  <a:lnTo>
                    <a:pt x="238556" y="130555"/>
                  </a:lnTo>
                  <a:lnTo>
                    <a:pt x="211340" y="130555"/>
                  </a:lnTo>
                  <a:lnTo>
                    <a:pt x="162178" y="28321"/>
                  </a:lnTo>
                  <a:close/>
                </a:path>
                <a:path w="400050" h="191769">
                  <a:moveTo>
                    <a:pt x="264769" y="16128"/>
                  </a:moveTo>
                  <a:lnTo>
                    <a:pt x="233921" y="19812"/>
                  </a:lnTo>
                  <a:lnTo>
                    <a:pt x="211340" y="130555"/>
                  </a:lnTo>
                  <a:lnTo>
                    <a:pt x="238556" y="130555"/>
                  </a:lnTo>
                  <a:lnTo>
                    <a:pt x="264769" y="16128"/>
                  </a:lnTo>
                  <a:close/>
                </a:path>
                <a:path w="400050" h="191769">
                  <a:moveTo>
                    <a:pt x="296862" y="12318"/>
                  </a:moveTo>
                  <a:lnTo>
                    <a:pt x="265315" y="16001"/>
                  </a:lnTo>
                  <a:lnTo>
                    <a:pt x="333971" y="153924"/>
                  </a:lnTo>
                  <a:lnTo>
                    <a:pt x="365036" y="150240"/>
                  </a:lnTo>
                  <a:lnTo>
                    <a:pt x="373211" y="114553"/>
                  </a:lnTo>
                  <a:lnTo>
                    <a:pt x="346024" y="114553"/>
                  </a:lnTo>
                  <a:lnTo>
                    <a:pt x="296862" y="12318"/>
                  </a:lnTo>
                  <a:close/>
                </a:path>
                <a:path w="400050" h="191769">
                  <a:moveTo>
                    <a:pt x="399453" y="0"/>
                  </a:moveTo>
                  <a:lnTo>
                    <a:pt x="368592" y="3683"/>
                  </a:lnTo>
                  <a:lnTo>
                    <a:pt x="346024" y="114553"/>
                  </a:lnTo>
                  <a:lnTo>
                    <a:pt x="373211" y="114553"/>
                  </a:lnTo>
                  <a:lnTo>
                    <a:pt x="399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75859" y="3649979"/>
            <a:ext cx="2792095" cy="2161540"/>
            <a:chOff x="4975859" y="3649979"/>
            <a:chExt cx="2792095" cy="216154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9006" y="3671315"/>
              <a:ext cx="2718826" cy="21396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5859" y="3649979"/>
              <a:ext cx="2627376" cy="21015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66537" y="3688372"/>
              <a:ext cx="2630170" cy="2052320"/>
            </a:xfrm>
            <a:custGeom>
              <a:avLst/>
              <a:gdLst/>
              <a:ahLst/>
              <a:cxnLst/>
              <a:rect l="l" t="t" r="r" b="b"/>
              <a:pathLst>
                <a:path w="2630170" h="2052320">
                  <a:moveTo>
                    <a:pt x="2629662" y="0"/>
                  </a:moveTo>
                  <a:lnTo>
                    <a:pt x="0" y="0"/>
                  </a:lnTo>
                  <a:lnTo>
                    <a:pt x="0" y="2051939"/>
                  </a:lnTo>
                  <a:lnTo>
                    <a:pt x="2629662" y="2051939"/>
                  </a:lnTo>
                  <a:lnTo>
                    <a:pt x="2629662" y="0"/>
                  </a:lnTo>
                  <a:close/>
                </a:path>
              </a:pathLst>
            </a:custGeom>
            <a:solidFill>
              <a:srgbClr val="EF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66538" y="3688372"/>
            <a:ext cx="2630170" cy="20523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273050" marR="372745" indent="-181610">
              <a:lnSpc>
                <a:spcPct val="100000"/>
              </a:lnSpc>
              <a:buClr>
                <a:srgbClr val="002C52"/>
              </a:buClr>
              <a:buSzPct val="110000"/>
              <a:buFont typeface="Arial"/>
              <a:buChar char="•"/>
              <a:tabLst>
                <a:tab pos="273685" algn="l"/>
              </a:tabLst>
            </a:pPr>
            <a:r>
              <a:rPr sz="2000" dirty="0">
                <a:latin typeface="Calibri"/>
                <a:cs typeface="Calibri"/>
              </a:rPr>
              <a:t>Raum,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Technik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und </a:t>
            </a:r>
            <a:r>
              <a:rPr sz="2000" spc="-10" dirty="0">
                <a:latin typeface="Calibri"/>
                <a:cs typeface="Calibri"/>
              </a:rPr>
              <a:t>Verpflegung</a:t>
            </a:r>
            <a:endParaRPr sz="2000">
              <a:latin typeface="Calibri"/>
              <a:cs typeface="Calibri"/>
            </a:endParaRPr>
          </a:p>
          <a:p>
            <a:pPr marL="273050" indent="-181610">
              <a:lnSpc>
                <a:spcPct val="100000"/>
              </a:lnSpc>
              <a:spcBef>
                <a:spcPts val="1200"/>
              </a:spcBef>
              <a:buClr>
                <a:srgbClr val="002C52"/>
              </a:buClr>
              <a:buSzPct val="110000"/>
              <a:buFont typeface="Arial"/>
              <a:buChar char="•"/>
              <a:tabLst>
                <a:tab pos="273685" algn="l"/>
              </a:tabLst>
            </a:pPr>
            <a:r>
              <a:rPr sz="2000" spc="-10" dirty="0">
                <a:latin typeface="Calibri"/>
                <a:cs typeface="Calibri"/>
              </a:rPr>
              <a:t>Teilnehmerakquise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16067" y="2775204"/>
            <a:ext cx="1213485" cy="1153795"/>
            <a:chOff x="5116067" y="2775204"/>
            <a:chExt cx="1213485" cy="115379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6067" y="2775204"/>
              <a:ext cx="1213103" cy="115366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35421" y="3245864"/>
              <a:ext cx="417830" cy="182880"/>
            </a:xfrm>
            <a:custGeom>
              <a:avLst/>
              <a:gdLst/>
              <a:ahLst/>
              <a:cxnLst/>
              <a:rect l="l" t="t" r="r" b="b"/>
              <a:pathLst>
                <a:path w="417829" h="182879">
                  <a:moveTo>
                    <a:pt x="31623" y="40641"/>
                  </a:moveTo>
                  <a:lnTo>
                    <a:pt x="0" y="44451"/>
                  </a:lnTo>
                  <a:lnTo>
                    <a:pt x="68706" y="182373"/>
                  </a:lnTo>
                  <a:lnTo>
                    <a:pt x="99694" y="178690"/>
                  </a:lnTo>
                  <a:lnTo>
                    <a:pt x="107899" y="142876"/>
                  </a:lnTo>
                  <a:lnTo>
                    <a:pt x="80772" y="142876"/>
                  </a:lnTo>
                  <a:lnTo>
                    <a:pt x="31623" y="40641"/>
                  </a:lnTo>
                  <a:close/>
                </a:path>
                <a:path w="417829" h="182879">
                  <a:moveTo>
                    <a:pt x="134112" y="28449"/>
                  </a:moveTo>
                  <a:lnTo>
                    <a:pt x="103250" y="32132"/>
                  </a:lnTo>
                  <a:lnTo>
                    <a:pt x="80772" y="142876"/>
                  </a:lnTo>
                  <a:lnTo>
                    <a:pt x="107899" y="142876"/>
                  </a:lnTo>
                  <a:lnTo>
                    <a:pt x="134112" y="28449"/>
                  </a:lnTo>
                  <a:close/>
                </a:path>
                <a:path w="417829" h="182879">
                  <a:moveTo>
                    <a:pt x="178688" y="23115"/>
                  </a:moveTo>
                  <a:lnTo>
                    <a:pt x="149478" y="26544"/>
                  </a:lnTo>
                  <a:lnTo>
                    <a:pt x="166750" y="170689"/>
                  </a:lnTo>
                  <a:lnTo>
                    <a:pt x="195833" y="167133"/>
                  </a:lnTo>
                  <a:lnTo>
                    <a:pt x="188340" y="104141"/>
                  </a:lnTo>
                  <a:lnTo>
                    <a:pt x="245237" y="97410"/>
                  </a:lnTo>
                  <a:lnTo>
                    <a:pt x="274802" y="97410"/>
                  </a:lnTo>
                  <a:lnTo>
                    <a:pt x="272702" y="79884"/>
                  </a:lnTo>
                  <a:lnTo>
                    <a:pt x="185419" y="79884"/>
                  </a:lnTo>
                  <a:lnTo>
                    <a:pt x="178688" y="23115"/>
                  </a:lnTo>
                  <a:close/>
                </a:path>
                <a:path w="417829" h="182879">
                  <a:moveTo>
                    <a:pt x="274802" y="97410"/>
                  </a:moveTo>
                  <a:lnTo>
                    <a:pt x="245237" y="97410"/>
                  </a:lnTo>
                  <a:lnTo>
                    <a:pt x="252856" y="160402"/>
                  </a:lnTo>
                  <a:lnTo>
                    <a:pt x="281939" y="156973"/>
                  </a:lnTo>
                  <a:lnTo>
                    <a:pt x="274802" y="97410"/>
                  </a:lnTo>
                  <a:close/>
                </a:path>
                <a:path w="417829" h="182879">
                  <a:moveTo>
                    <a:pt x="264667" y="12828"/>
                  </a:moveTo>
                  <a:lnTo>
                    <a:pt x="235585" y="16384"/>
                  </a:lnTo>
                  <a:lnTo>
                    <a:pt x="242442" y="73026"/>
                  </a:lnTo>
                  <a:lnTo>
                    <a:pt x="185419" y="79884"/>
                  </a:lnTo>
                  <a:lnTo>
                    <a:pt x="272702" y="79884"/>
                  </a:lnTo>
                  <a:lnTo>
                    <a:pt x="264667" y="12828"/>
                  </a:lnTo>
                  <a:close/>
                </a:path>
                <a:path w="417829" h="182879">
                  <a:moveTo>
                    <a:pt x="326898" y="101220"/>
                  </a:moveTo>
                  <a:lnTo>
                    <a:pt x="298957" y="107316"/>
                  </a:lnTo>
                  <a:lnTo>
                    <a:pt x="302460" y="118433"/>
                  </a:lnTo>
                  <a:lnTo>
                    <a:pt x="307260" y="127954"/>
                  </a:lnTo>
                  <a:lnTo>
                    <a:pt x="339756" y="149449"/>
                  </a:lnTo>
                  <a:lnTo>
                    <a:pt x="351305" y="150473"/>
                  </a:lnTo>
                  <a:lnTo>
                    <a:pt x="364236" y="149734"/>
                  </a:lnTo>
                  <a:lnTo>
                    <a:pt x="400565" y="137001"/>
                  </a:lnTo>
                  <a:lnTo>
                    <a:pt x="410303" y="126112"/>
                  </a:lnTo>
                  <a:lnTo>
                    <a:pt x="352805" y="126112"/>
                  </a:lnTo>
                  <a:lnTo>
                    <a:pt x="345566" y="124715"/>
                  </a:lnTo>
                  <a:lnTo>
                    <a:pt x="339725" y="120905"/>
                  </a:lnTo>
                  <a:lnTo>
                    <a:pt x="334010" y="117095"/>
                  </a:lnTo>
                  <a:lnTo>
                    <a:pt x="329691" y="110491"/>
                  </a:lnTo>
                  <a:lnTo>
                    <a:pt x="326898" y="101220"/>
                  </a:lnTo>
                  <a:close/>
                </a:path>
                <a:path w="417829" h="182879">
                  <a:moveTo>
                    <a:pt x="357663" y="0"/>
                  </a:moveTo>
                  <a:lnTo>
                    <a:pt x="317118" y="9272"/>
                  </a:lnTo>
                  <a:lnTo>
                    <a:pt x="296163" y="40006"/>
                  </a:lnTo>
                  <a:lnTo>
                    <a:pt x="297052" y="47245"/>
                  </a:lnTo>
                  <a:lnTo>
                    <a:pt x="319837" y="78108"/>
                  </a:lnTo>
                  <a:lnTo>
                    <a:pt x="360806" y="86615"/>
                  </a:lnTo>
                  <a:lnTo>
                    <a:pt x="368807" y="87758"/>
                  </a:lnTo>
                  <a:lnTo>
                    <a:pt x="387603" y="101855"/>
                  </a:lnTo>
                  <a:lnTo>
                    <a:pt x="388163" y="106554"/>
                  </a:lnTo>
                  <a:lnTo>
                    <a:pt x="352805" y="126112"/>
                  </a:lnTo>
                  <a:lnTo>
                    <a:pt x="410303" y="126112"/>
                  </a:lnTo>
                  <a:lnTo>
                    <a:pt x="412495" y="122302"/>
                  </a:lnTo>
                  <a:lnTo>
                    <a:pt x="416305" y="114555"/>
                  </a:lnTo>
                  <a:lnTo>
                    <a:pt x="417702" y="106554"/>
                  </a:lnTo>
                  <a:lnTo>
                    <a:pt x="415543" y="89155"/>
                  </a:lnTo>
                  <a:lnTo>
                    <a:pt x="384407" y="61323"/>
                  </a:lnTo>
                  <a:lnTo>
                    <a:pt x="347930" y="55312"/>
                  </a:lnTo>
                  <a:lnTo>
                    <a:pt x="339963" y="53802"/>
                  </a:lnTo>
                  <a:lnTo>
                    <a:pt x="324230" y="38228"/>
                  </a:lnTo>
                  <a:lnTo>
                    <a:pt x="325374" y="35053"/>
                  </a:lnTo>
                  <a:lnTo>
                    <a:pt x="332613" y="28449"/>
                  </a:lnTo>
                  <a:lnTo>
                    <a:pt x="338963" y="25909"/>
                  </a:lnTo>
                  <a:lnTo>
                    <a:pt x="347472" y="24893"/>
                  </a:lnTo>
                  <a:lnTo>
                    <a:pt x="355600" y="24004"/>
                  </a:lnTo>
                  <a:lnTo>
                    <a:pt x="400833" y="24004"/>
                  </a:lnTo>
                  <a:lnTo>
                    <a:pt x="399176" y="20480"/>
                  </a:lnTo>
                  <a:lnTo>
                    <a:pt x="393880" y="13594"/>
                  </a:lnTo>
                  <a:lnTo>
                    <a:pt x="387095" y="7875"/>
                  </a:lnTo>
                  <a:lnTo>
                    <a:pt x="378809" y="3567"/>
                  </a:lnTo>
                  <a:lnTo>
                    <a:pt x="368998" y="938"/>
                  </a:lnTo>
                  <a:lnTo>
                    <a:pt x="357663" y="0"/>
                  </a:lnTo>
                  <a:close/>
                </a:path>
                <a:path w="417829" h="182879">
                  <a:moveTo>
                    <a:pt x="400833" y="24004"/>
                  </a:moveTo>
                  <a:lnTo>
                    <a:pt x="355600" y="24004"/>
                  </a:lnTo>
                  <a:lnTo>
                    <a:pt x="361950" y="24893"/>
                  </a:lnTo>
                  <a:lnTo>
                    <a:pt x="366394" y="27560"/>
                  </a:lnTo>
                  <a:lnTo>
                    <a:pt x="370839" y="30354"/>
                  </a:lnTo>
                  <a:lnTo>
                    <a:pt x="374141" y="35307"/>
                  </a:lnTo>
                  <a:lnTo>
                    <a:pt x="376300" y="42673"/>
                  </a:lnTo>
                  <a:lnTo>
                    <a:pt x="405256" y="37847"/>
                  </a:lnTo>
                  <a:lnTo>
                    <a:pt x="402972" y="28557"/>
                  </a:lnTo>
                  <a:lnTo>
                    <a:pt x="400833" y="24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98144" y="1059941"/>
            <a:ext cx="293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Kostenlose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Schulungen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373ACDFB-6B75-9183-5C56-B9D7DE7B47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41</a:t>
            </a:fld>
            <a:endParaRPr lang="de-DE"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340" y="1405204"/>
            <a:ext cx="17919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Arial"/>
                <a:cs typeface="Arial"/>
              </a:rPr>
              <a:t>Blitzlichtrunde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340" y="2294636"/>
            <a:ext cx="6845934" cy="261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Was</a:t>
            </a:r>
            <a:r>
              <a:rPr sz="20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nehme</a:t>
            </a:r>
            <a:r>
              <a:rPr sz="20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ich</a:t>
            </a:r>
            <a:r>
              <a:rPr sz="20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285A"/>
                </a:solidFill>
                <a:latin typeface="Arial"/>
                <a:cs typeface="Arial"/>
              </a:rPr>
              <a:t>mit?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5A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5A"/>
              </a:buClr>
              <a:buFont typeface="Arial"/>
              <a:buChar char="•"/>
            </a:pPr>
            <a:endParaRPr sz="19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Welche</a:t>
            </a:r>
            <a:r>
              <a:rPr sz="20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Fragen</a:t>
            </a:r>
            <a:r>
              <a:rPr sz="20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sind</a:t>
            </a:r>
            <a:r>
              <a:rPr sz="20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noch</a:t>
            </a:r>
            <a:r>
              <a:rPr sz="20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offen?</a:t>
            </a:r>
            <a:r>
              <a:rPr sz="20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Wozu</a:t>
            </a:r>
            <a:r>
              <a:rPr sz="20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wünschen</a:t>
            </a:r>
            <a:r>
              <a:rPr sz="20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20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285A"/>
                </a:solidFill>
                <a:latin typeface="Arial"/>
                <a:cs typeface="Arial"/>
              </a:rPr>
              <a:t>sich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mehr</a:t>
            </a:r>
            <a:r>
              <a:rPr sz="20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Information</a:t>
            </a:r>
            <a:r>
              <a:rPr sz="2000" spc="-6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20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Gesprächsmöglichkeiten?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Was</a:t>
            </a:r>
            <a:r>
              <a:rPr sz="20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wünschen</a:t>
            </a:r>
            <a:r>
              <a:rPr sz="20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Sie</a:t>
            </a:r>
            <a:r>
              <a:rPr sz="20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sich</a:t>
            </a:r>
            <a:r>
              <a:rPr sz="20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für</a:t>
            </a:r>
            <a:r>
              <a:rPr sz="20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A"/>
                </a:solidFill>
                <a:latin typeface="Arial"/>
                <a:cs typeface="Arial"/>
              </a:rPr>
              <a:t>Ihre</a:t>
            </a:r>
            <a:r>
              <a:rPr sz="20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A"/>
                </a:solidFill>
                <a:latin typeface="Arial"/>
                <a:cs typeface="Arial"/>
              </a:rPr>
              <a:t>Kommune?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6F6F3C-2099-4003-5A1F-10840A3C07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42</a:t>
            </a:fld>
            <a:endParaRPr lang="de-DE" spc="-2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Quellen</a:t>
            </a:r>
            <a:r>
              <a:rPr spc="-15" dirty="0"/>
              <a:t> </a:t>
            </a:r>
            <a:r>
              <a:rPr dirty="0"/>
              <a:t>&amp;</a:t>
            </a:r>
            <a:r>
              <a:rPr spc="-10" dirty="0"/>
              <a:t> Copyrights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S. </a:t>
            </a:r>
            <a:r>
              <a:rPr spc="-50" dirty="0"/>
              <a:t>8</a:t>
            </a:r>
          </a:p>
          <a:p>
            <a:pPr marL="12700" marR="5080">
              <a:lnSpc>
                <a:spcPct val="100000"/>
              </a:lnSpc>
            </a:pPr>
            <a:r>
              <a:rPr spc="-10" dirty="0"/>
              <a:t>Mahnungsbrief:</a:t>
            </a:r>
            <a:r>
              <a:rPr spc="-5" dirty="0"/>
              <a:t> </a:t>
            </a:r>
            <a:r>
              <a:rPr dirty="0"/>
              <a:t>weclapp</a:t>
            </a:r>
            <a:r>
              <a:rPr spc="-15" dirty="0"/>
              <a:t> </a:t>
            </a:r>
            <a:r>
              <a:rPr dirty="0"/>
              <a:t>GmbH </a:t>
            </a:r>
            <a:r>
              <a:rPr spc="-10" dirty="0"/>
              <a:t>(online</a:t>
            </a:r>
            <a:r>
              <a:rPr spc="-85" dirty="0"/>
              <a:t> </a:t>
            </a:r>
            <a:r>
              <a:rPr dirty="0"/>
              <a:t>Abruf:</a:t>
            </a:r>
            <a:r>
              <a:rPr spc="-85" dirty="0"/>
              <a:t> </a:t>
            </a:r>
            <a:r>
              <a:rPr dirty="0"/>
              <a:t>April </a:t>
            </a:r>
            <a:r>
              <a:rPr spc="-10" dirty="0"/>
              <a:t>2019) Zeitungen:</a:t>
            </a:r>
            <a:r>
              <a:rPr spc="10" dirty="0"/>
              <a:t> </a:t>
            </a:r>
            <a:r>
              <a:rPr spc="-10" dirty="0"/>
              <a:t>Pixabay</a:t>
            </a:r>
          </a:p>
          <a:p>
            <a:pPr marL="12700" marR="2049780">
              <a:lnSpc>
                <a:spcPct val="100000"/>
              </a:lnSpc>
            </a:pPr>
            <a:r>
              <a:rPr spc="-10" dirty="0"/>
              <a:t>Broschüren:</a:t>
            </a:r>
            <a:r>
              <a:rPr spc="-55" dirty="0"/>
              <a:t> </a:t>
            </a:r>
            <a:r>
              <a:rPr dirty="0"/>
              <a:t>Amelie</a:t>
            </a:r>
            <a:r>
              <a:rPr spc="25" dirty="0"/>
              <a:t> </a:t>
            </a:r>
            <a:r>
              <a:rPr spc="-10" dirty="0"/>
              <a:t>Ehlers </a:t>
            </a:r>
            <a:r>
              <a:rPr dirty="0"/>
              <a:t>Grundschulbuch:</a:t>
            </a:r>
            <a:r>
              <a:rPr spc="-60" dirty="0"/>
              <a:t> </a:t>
            </a:r>
            <a:r>
              <a:rPr spc="-10" dirty="0"/>
              <a:t>Pixabay</a:t>
            </a:r>
          </a:p>
          <a:p>
            <a:pPr>
              <a:lnSpc>
                <a:spcPct val="100000"/>
              </a:lnSpc>
            </a:pPr>
            <a:endParaRPr sz="1250"/>
          </a:p>
          <a:p>
            <a:pPr marL="12700">
              <a:lnSpc>
                <a:spcPct val="100000"/>
              </a:lnSpc>
            </a:pPr>
            <a:r>
              <a:rPr spc="-25" dirty="0"/>
              <a:t>S.9</a:t>
            </a:r>
          </a:p>
          <a:p>
            <a:pPr marL="12700">
              <a:lnSpc>
                <a:spcPct val="100000"/>
              </a:lnSpc>
            </a:pPr>
            <a:r>
              <a:rPr dirty="0"/>
              <a:t>Cartoon:</a:t>
            </a:r>
            <a:r>
              <a:rPr spc="-75" dirty="0"/>
              <a:t> </a:t>
            </a:r>
            <a:r>
              <a:rPr spc="-10" dirty="0"/>
              <a:t>Pixabay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S. </a:t>
            </a:r>
            <a:r>
              <a:rPr spc="-25" dirty="0"/>
              <a:t>10</a:t>
            </a:r>
          </a:p>
          <a:p>
            <a:pPr marL="12700">
              <a:lnSpc>
                <a:spcPct val="100000"/>
              </a:lnSpc>
            </a:pPr>
            <a:r>
              <a:rPr dirty="0"/>
              <a:t>Sportschuhe:</a:t>
            </a:r>
            <a:r>
              <a:rPr spc="-45" dirty="0"/>
              <a:t> </a:t>
            </a:r>
            <a:r>
              <a:rPr spc="-10" dirty="0"/>
              <a:t>Pixabay</a:t>
            </a:r>
          </a:p>
          <a:p>
            <a:pPr marL="12700">
              <a:lnSpc>
                <a:spcPct val="100000"/>
              </a:lnSpc>
            </a:pPr>
            <a:r>
              <a:rPr dirty="0"/>
              <a:t>S. </a:t>
            </a:r>
            <a:r>
              <a:rPr spc="-25" dirty="0"/>
              <a:t>13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Curricula:</a:t>
            </a:r>
            <a:r>
              <a:rPr spc="5" dirty="0"/>
              <a:t> </a:t>
            </a:r>
            <a:r>
              <a:rPr spc="-25" dirty="0"/>
              <a:t>DVV</a:t>
            </a:r>
          </a:p>
          <a:p>
            <a:pPr marL="12700">
              <a:lnSpc>
                <a:spcPct val="100000"/>
              </a:lnSpc>
            </a:pPr>
            <a:r>
              <a:rPr dirty="0"/>
              <a:t>S. </a:t>
            </a:r>
            <a:r>
              <a:rPr spc="-25" dirty="0"/>
              <a:t>20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Rechnen:</a:t>
            </a:r>
            <a:r>
              <a:rPr spc="25" dirty="0"/>
              <a:t> </a:t>
            </a:r>
            <a:r>
              <a:rPr spc="-15" dirty="0"/>
              <a:t>DVV-</a:t>
            </a:r>
            <a:r>
              <a:rPr spc="-10" dirty="0"/>
              <a:t>Rahmencurricula</a:t>
            </a:r>
            <a:r>
              <a:rPr spc="20" dirty="0"/>
              <a:t> </a:t>
            </a:r>
            <a:r>
              <a:rPr spc="-10" dirty="0"/>
              <a:t>Rechnen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954DF2-A554-0631-E2E7-61AE9072519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43</a:t>
            </a:fld>
            <a:endParaRPr lang="de-DE" spc="-2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5270" cy="6858634"/>
          </a:xfrm>
          <a:custGeom>
            <a:avLst/>
            <a:gdLst/>
            <a:ahLst/>
            <a:cxnLst/>
            <a:rect l="l" t="t" r="r" b="b"/>
            <a:pathLst>
              <a:path w="9145270" h="6858634">
                <a:moveTo>
                  <a:pt x="9144889" y="169"/>
                </a:moveTo>
                <a:lnTo>
                  <a:pt x="0" y="169"/>
                </a:lnTo>
                <a:lnTo>
                  <a:pt x="0" y="6858030"/>
                </a:lnTo>
                <a:lnTo>
                  <a:pt x="9144889" y="6858030"/>
                </a:lnTo>
                <a:lnTo>
                  <a:pt x="9144889" y="1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525" y="0"/>
            <a:ext cx="8268347" cy="68313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1523" y="5031994"/>
            <a:ext cx="4037329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Herzlichen</a:t>
            </a:r>
            <a:r>
              <a:rPr sz="3600" spc="-170" dirty="0"/>
              <a:t> </a:t>
            </a:r>
            <a:r>
              <a:rPr sz="3600" dirty="0"/>
              <a:t>Dank</a:t>
            </a:r>
            <a:r>
              <a:rPr sz="3600" spc="-140" dirty="0"/>
              <a:t> </a:t>
            </a:r>
            <a:r>
              <a:rPr sz="3600" spc="-25" dirty="0"/>
              <a:t>für </a:t>
            </a:r>
            <a:r>
              <a:rPr sz="3600" dirty="0"/>
              <a:t>die</a:t>
            </a:r>
            <a:r>
              <a:rPr sz="3600" spc="-215" dirty="0"/>
              <a:t> </a:t>
            </a:r>
            <a:r>
              <a:rPr sz="3600" spc="-10" dirty="0"/>
              <a:t>Aufmerksamkeit </a:t>
            </a:r>
            <a:r>
              <a:rPr sz="3600" dirty="0"/>
              <a:t>und</a:t>
            </a:r>
            <a:r>
              <a:rPr sz="3600" spc="-15" dirty="0"/>
              <a:t> </a:t>
            </a:r>
            <a:r>
              <a:rPr sz="3600" dirty="0"/>
              <a:t>die</a:t>
            </a:r>
            <a:r>
              <a:rPr sz="3600" spc="-15" dirty="0"/>
              <a:t> </a:t>
            </a:r>
            <a:r>
              <a:rPr sz="3600" spc="-10" dirty="0"/>
              <a:t>Mitarbeit!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9081" y="6281782"/>
            <a:ext cx="641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" dirty="0">
                <a:solidFill>
                  <a:srgbClr val="667D9C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535" y="1072133"/>
            <a:ext cx="2658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Lernangebote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-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Typen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8934" y="1906144"/>
            <a:ext cx="5205065" cy="495185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93242" y="1913382"/>
            <a:ext cx="7683500" cy="28549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Formelle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Lernangebote: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Regelmäßigkeit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Häufigkeit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(z.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B.</a:t>
            </a:r>
            <a:r>
              <a:rPr sz="18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2x/Woche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á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90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Min.)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feste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Teilnehmergruppe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Heterogenität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abhängig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von</a:t>
            </a:r>
            <a:r>
              <a:rPr sz="18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Kursangebot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Ziele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Lektionsinhalte</a:t>
            </a:r>
            <a:r>
              <a:rPr sz="18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werden</a:t>
            </a:r>
            <a:r>
              <a:rPr sz="1800" spc="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der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Gruppe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gemeinsam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festgelegt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unter</a:t>
            </a:r>
            <a:r>
              <a:rPr sz="18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Umständen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Erhebungen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bzw.</a:t>
            </a:r>
            <a:r>
              <a:rPr sz="18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Messungen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nach</a:t>
            </a:r>
            <a:r>
              <a:rPr sz="18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Vorgaben,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um</a:t>
            </a:r>
            <a:r>
              <a:rPr sz="18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den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Lernerfolg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festzuhalten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Zertifizierung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möglich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13FF94-7F9F-F193-85A9-20DCFD74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5</a:t>
            </a:fld>
            <a:endParaRPr lang="de-DE"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9081" y="6281782"/>
            <a:ext cx="641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" dirty="0">
                <a:solidFill>
                  <a:srgbClr val="667D9C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535" y="1072133"/>
            <a:ext cx="2658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Lernangebote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-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Typen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8934" y="1906144"/>
            <a:ext cx="5205065" cy="495185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93242" y="1913382"/>
            <a:ext cx="7545705" cy="38303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Informelle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Lernangebote:</a:t>
            </a:r>
            <a:endParaRPr sz="1800">
              <a:latin typeface="Arial"/>
              <a:cs typeface="Arial"/>
            </a:endParaRPr>
          </a:p>
          <a:p>
            <a:pPr marL="299085" marR="733425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Teilnehmende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variieren,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d.h.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800" spc="-7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Termine</a:t>
            </a:r>
            <a:r>
              <a:rPr sz="1800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können</a:t>
            </a:r>
            <a:r>
              <a:rPr sz="18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offen</a:t>
            </a:r>
            <a:r>
              <a:rPr sz="18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8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ohne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Anmeldung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besucht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werden</a:t>
            </a:r>
            <a:endParaRPr sz="1800">
              <a:latin typeface="Arial"/>
              <a:cs typeface="Arial"/>
            </a:endParaRPr>
          </a:p>
          <a:p>
            <a:pPr marL="299085" marR="24066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Hohe</a:t>
            </a:r>
            <a:r>
              <a:rPr sz="1800" spc="-7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Heterogenität</a:t>
            </a:r>
            <a:r>
              <a:rPr sz="18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(Alter,</a:t>
            </a:r>
            <a:r>
              <a:rPr sz="1800" spc="-8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Bildungshintergrund,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Lernerfahrungen</a:t>
            </a:r>
            <a:r>
              <a:rPr sz="1800" spc="-5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und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Lernstand)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Ziele</a:t>
            </a:r>
            <a:r>
              <a:rPr sz="18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8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Inhalte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werden</a:t>
            </a:r>
            <a:r>
              <a:rPr sz="1800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mit</a:t>
            </a:r>
            <a:r>
              <a:rPr sz="18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den</a:t>
            </a:r>
            <a:r>
              <a:rPr sz="1800" spc="-7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Teilnehmenden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individuell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abgestimmt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Lernerfolge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sind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ggfs.</a:t>
            </a:r>
            <a:r>
              <a:rPr sz="18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schwieriger</a:t>
            </a:r>
            <a:r>
              <a:rPr sz="1800" spc="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zu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dokumentieren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Zertifizierung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schwer</a:t>
            </a:r>
            <a:r>
              <a:rPr sz="1800" spc="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möglich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Flexibilität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eingehen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auf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Bedürfnisse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der</a:t>
            </a:r>
            <a:r>
              <a:rPr sz="1800" spc="-6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Teilnehmenden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Beispiele: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Lerncafé</a:t>
            </a:r>
            <a:r>
              <a:rPr sz="1800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/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Lernwerkstatt</a:t>
            </a:r>
            <a:r>
              <a:rPr sz="1800" spc="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/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Rechenclub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38783" y="5332476"/>
            <a:ext cx="749935" cy="594360"/>
            <a:chOff x="938783" y="5332476"/>
            <a:chExt cx="749935" cy="5943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783" y="5332476"/>
              <a:ext cx="749808" cy="5943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1074" y="5481885"/>
              <a:ext cx="410209" cy="257175"/>
            </a:xfrm>
            <a:custGeom>
              <a:avLst/>
              <a:gdLst/>
              <a:ahLst/>
              <a:cxnLst/>
              <a:rect l="l" t="t" r="r" b="b"/>
              <a:pathLst>
                <a:path w="410209" h="257175">
                  <a:moveTo>
                    <a:pt x="296299" y="128355"/>
                  </a:moveTo>
                  <a:lnTo>
                    <a:pt x="167144" y="203663"/>
                  </a:lnTo>
                  <a:lnTo>
                    <a:pt x="158670" y="211212"/>
                  </a:lnTo>
                  <a:lnTo>
                    <a:pt x="153909" y="221079"/>
                  </a:lnTo>
                  <a:lnTo>
                    <a:pt x="153194" y="232011"/>
                  </a:lnTo>
                  <a:lnTo>
                    <a:pt x="156857" y="242753"/>
                  </a:lnTo>
                  <a:lnTo>
                    <a:pt x="164406" y="251227"/>
                  </a:lnTo>
                  <a:lnTo>
                    <a:pt x="174274" y="255987"/>
                  </a:lnTo>
                  <a:lnTo>
                    <a:pt x="185205" y="256698"/>
                  </a:lnTo>
                  <a:lnTo>
                    <a:pt x="195948" y="253028"/>
                  </a:lnTo>
                  <a:lnTo>
                    <a:pt x="360715" y="156914"/>
                  </a:lnTo>
                  <a:lnTo>
                    <a:pt x="352933" y="156914"/>
                  </a:lnTo>
                  <a:lnTo>
                    <a:pt x="352933" y="153015"/>
                  </a:lnTo>
                  <a:lnTo>
                    <a:pt x="338581" y="153015"/>
                  </a:lnTo>
                  <a:lnTo>
                    <a:pt x="296299" y="128355"/>
                  </a:lnTo>
                  <a:close/>
                </a:path>
                <a:path w="410209" h="257175">
                  <a:moveTo>
                    <a:pt x="247277" y="99764"/>
                  </a:moveTo>
                  <a:lnTo>
                    <a:pt x="0" y="99764"/>
                  </a:lnTo>
                  <a:lnTo>
                    <a:pt x="0" y="156914"/>
                  </a:lnTo>
                  <a:lnTo>
                    <a:pt x="247320" y="156914"/>
                  </a:lnTo>
                  <a:lnTo>
                    <a:pt x="296299" y="128355"/>
                  </a:lnTo>
                  <a:lnTo>
                    <a:pt x="247277" y="99764"/>
                  </a:lnTo>
                  <a:close/>
                </a:path>
                <a:path w="410209" h="257175">
                  <a:moveTo>
                    <a:pt x="360725" y="99764"/>
                  </a:moveTo>
                  <a:lnTo>
                    <a:pt x="352933" y="99764"/>
                  </a:lnTo>
                  <a:lnTo>
                    <a:pt x="352933" y="156914"/>
                  </a:lnTo>
                  <a:lnTo>
                    <a:pt x="360715" y="156914"/>
                  </a:lnTo>
                  <a:lnTo>
                    <a:pt x="409702" y="128339"/>
                  </a:lnTo>
                  <a:lnTo>
                    <a:pt x="360725" y="99764"/>
                  </a:lnTo>
                  <a:close/>
                </a:path>
                <a:path w="410209" h="257175">
                  <a:moveTo>
                    <a:pt x="338581" y="103701"/>
                  </a:moveTo>
                  <a:lnTo>
                    <a:pt x="296299" y="128355"/>
                  </a:lnTo>
                  <a:lnTo>
                    <a:pt x="338581" y="153015"/>
                  </a:lnTo>
                  <a:lnTo>
                    <a:pt x="338581" y="103701"/>
                  </a:lnTo>
                  <a:close/>
                </a:path>
                <a:path w="410209" h="257175">
                  <a:moveTo>
                    <a:pt x="352933" y="103701"/>
                  </a:moveTo>
                  <a:lnTo>
                    <a:pt x="338581" y="103701"/>
                  </a:lnTo>
                  <a:lnTo>
                    <a:pt x="338581" y="153015"/>
                  </a:lnTo>
                  <a:lnTo>
                    <a:pt x="352933" y="153015"/>
                  </a:lnTo>
                  <a:lnTo>
                    <a:pt x="352933" y="103701"/>
                  </a:lnTo>
                  <a:close/>
                </a:path>
                <a:path w="410209" h="257175">
                  <a:moveTo>
                    <a:pt x="185205" y="0"/>
                  </a:moveTo>
                  <a:lnTo>
                    <a:pt x="174274" y="720"/>
                  </a:lnTo>
                  <a:lnTo>
                    <a:pt x="164406" y="5464"/>
                  </a:lnTo>
                  <a:lnTo>
                    <a:pt x="156857" y="13912"/>
                  </a:lnTo>
                  <a:lnTo>
                    <a:pt x="153194" y="24632"/>
                  </a:lnTo>
                  <a:lnTo>
                    <a:pt x="153909" y="35565"/>
                  </a:lnTo>
                  <a:lnTo>
                    <a:pt x="158670" y="45452"/>
                  </a:lnTo>
                  <a:lnTo>
                    <a:pt x="167144" y="53028"/>
                  </a:lnTo>
                  <a:lnTo>
                    <a:pt x="296299" y="128355"/>
                  </a:lnTo>
                  <a:lnTo>
                    <a:pt x="338581" y="103701"/>
                  </a:lnTo>
                  <a:lnTo>
                    <a:pt x="352933" y="103701"/>
                  </a:lnTo>
                  <a:lnTo>
                    <a:pt x="352933" y="99764"/>
                  </a:lnTo>
                  <a:lnTo>
                    <a:pt x="360725" y="99764"/>
                  </a:lnTo>
                  <a:lnTo>
                    <a:pt x="195948" y="3625"/>
                  </a:lnTo>
                  <a:lnTo>
                    <a:pt x="185205" y="0"/>
                  </a:lnTo>
                  <a:close/>
                </a:path>
              </a:pathLst>
            </a:custGeom>
            <a:solidFill>
              <a:srgbClr val="F9B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7978331-B927-0E2D-3139-39386AEDED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6</a:t>
            </a:fld>
            <a:endParaRPr lang="de-DE"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9081" y="6281782"/>
            <a:ext cx="641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" dirty="0">
                <a:solidFill>
                  <a:srgbClr val="667D9C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93848" y="6285745"/>
            <a:ext cx="57531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10" dirty="0">
                <a:solidFill>
                  <a:srgbClr val="888D9B"/>
                </a:solidFill>
                <a:latin typeface="Arial"/>
                <a:cs typeface="Arial"/>
              </a:rPr>
              <a:t>27.01.2020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7535" y="1072133"/>
            <a:ext cx="2595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Ziele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eines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Lerncafés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3242" y="1953005"/>
            <a:ext cx="7256780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1821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Lern-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Beratungsstelle für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Personen,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die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keine</a:t>
            </a:r>
            <a:r>
              <a:rPr sz="1800" spc="-1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formellen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Lernangebote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besuchen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können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oder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möchten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über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Kurs-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Lernangebote</a:t>
            </a:r>
            <a:r>
              <a:rPr sz="1800" spc="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vor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Ort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informieren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Personen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zum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Lernen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motivieren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in</a:t>
            </a:r>
            <a:r>
              <a:rPr sz="1800" spc="-4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konkreten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Situationen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helfen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erste</a:t>
            </a:r>
            <a:r>
              <a:rPr sz="1800" spc="-4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Unterstützung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im</a:t>
            </a:r>
            <a:r>
              <a:rPr sz="1800" spc="-3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Lesen,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Schreiben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1800" spc="-2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Rechnen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85A"/>
                </a:solidFill>
                <a:latin typeface="Arial"/>
                <a:cs typeface="Arial"/>
              </a:rPr>
              <a:t>lernen</a:t>
            </a:r>
            <a:r>
              <a:rPr sz="1800" spc="-2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285A"/>
                </a:solidFill>
                <a:latin typeface="Arial"/>
                <a:cs typeface="Arial"/>
              </a:rPr>
              <a:t>bieten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4350" y="4004945"/>
            <a:ext cx="8296909" cy="2609215"/>
            <a:chOff x="514350" y="4004945"/>
            <a:chExt cx="8296909" cy="26092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50" y="4247934"/>
              <a:ext cx="4588510" cy="23656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7315" y="4004945"/>
              <a:ext cx="4893437" cy="252285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182615" y="6557568"/>
            <a:ext cx="11938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solidFill>
                  <a:srgbClr val="00285A"/>
                </a:solidFill>
                <a:latin typeface="Arial"/>
                <a:cs typeface="Arial"/>
              </a:rPr>
              <a:t>©</a:t>
            </a:r>
            <a:r>
              <a:rPr sz="1050" i="1" spc="-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00285A"/>
                </a:solidFill>
                <a:latin typeface="Arial"/>
                <a:cs typeface="Arial"/>
              </a:rPr>
              <a:t>BMBF/Haarmann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80868"/>
            <a:ext cx="5218176" cy="49072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56002" y="2990799"/>
            <a:ext cx="4659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85A"/>
                </a:solidFill>
                <a:latin typeface="Arial"/>
                <a:cs typeface="Arial"/>
              </a:rPr>
              <a:t>Organisation</a:t>
            </a:r>
            <a:r>
              <a:rPr sz="2400" b="1" spc="-50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5A"/>
                </a:solidFill>
                <a:latin typeface="Arial"/>
                <a:cs typeface="Arial"/>
              </a:rPr>
              <a:t>und</a:t>
            </a:r>
            <a:r>
              <a:rPr sz="2400" b="1" spc="-35" dirty="0">
                <a:solidFill>
                  <a:srgbClr val="00285A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285A"/>
                </a:solidFill>
                <a:latin typeface="Arial"/>
                <a:cs typeface="Arial"/>
              </a:rPr>
              <a:t>Durchführung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62883" y="2369261"/>
            <a:ext cx="14662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</a:rPr>
              <a:t>Baustein</a:t>
            </a:r>
            <a:r>
              <a:rPr sz="2400" spc="-45" dirty="0">
                <a:solidFill>
                  <a:srgbClr val="7E7E7E"/>
                </a:solidFill>
              </a:rPr>
              <a:t> </a:t>
            </a:r>
            <a:r>
              <a:rPr sz="2400" spc="-50" dirty="0">
                <a:solidFill>
                  <a:srgbClr val="7E7E7E"/>
                </a:solidFill>
              </a:rPr>
              <a:t>2</a:t>
            </a:r>
            <a:endParaRPr sz="240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0E1305-FC4D-2C3F-B7D8-62E4C5654C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lang="de-DE" spc="-25" smtClean="0"/>
              <a:t>8</a:t>
            </a:fld>
            <a:endParaRPr lang="de-DE"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9081" y="6281782"/>
            <a:ext cx="6413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" dirty="0">
                <a:solidFill>
                  <a:srgbClr val="667D9C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5" y="305018"/>
            <a:ext cx="2556661" cy="3532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535" y="1072133"/>
            <a:ext cx="2497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Partner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&amp; </a:t>
            </a:r>
            <a:r>
              <a:rPr b="1" spc="-10" dirty="0">
                <a:latin typeface="Arial"/>
                <a:cs typeface="Arial"/>
              </a:rPr>
              <a:t>Netzwerke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375025" y="3464052"/>
            <a:ext cx="4993640" cy="2930525"/>
            <a:chOff x="3375025" y="3464052"/>
            <a:chExt cx="4993640" cy="29305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7705" y="3953535"/>
              <a:ext cx="1830831" cy="24406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1836" y="3464052"/>
              <a:ext cx="2919984" cy="6263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3380" y="3550920"/>
              <a:ext cx="2653283" cy="5120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69841" y="3487801"/>
              <a:ext cx="2824480" cy="533400"/>
            </a:xfrm>
            <a:custGeom>
              <a:avLst/>
              <a:gdLst/>
              <a:ahLst/>
              <a:cxnLst/>
              <a:rect l="l" t="t" r="r" b="b"/>
              <a:pathLst>
                <a:path w="2824479" h="533400">
                  <a:moveTo>
                    <a:pt x="2735453" y="0"/>
                  </a:moveTo>
                  <a:lnTo>
                    <a:pt x="88900" y="0"/>
                  </a:lnTo>
                  <a:lnTo>
                    <a:pt x="54328" y="6977"/>
                  </a:lnTo>
                  <a:lnTo>
                    <a:pt x="26066" y="26003"/>
                  </a:lnTo>
                  <a:lnTo>
                    <a:pt x="6996" y="54221"/>
                  </a:lnTo>
                  <a:lnTo>
                    <a:pt x="0" y="88773"/>
                  </a:lnTo>
                  <a:lnTo>
                    <a:pt x="0" y="443992"/>
                  </a:lnTo>
                  <a:lnTo>
                    <a:pt x="6996" y="478617"/>
                  </a:lnTo>
                  <a:lnTo>
                    <a:pt x="26066" y="506872"/>
                  </a:lnTo>
                  <a:lnTo>
                    <a:pt x="54328" y="525912"/>
                  </a:lnTo>
                  <a:lnTo>
                    <a:pt x="88900" y="532892"/>
                  </a:lnTo>
                  <a:lnTo>
                    <a:pt x="2735453" y="532892"/>
                  </a:lnTo>
                  <a:lnTo>
                    <a:pt x="2770004" y="525912"/>
                  </a:lnTo>
                  <a:lnTo>
                    <a:pt x="2798222" y="506872"/>
                  </a:lnTo>
                  <a:lnTo>
                    <a:pt x="2817248" y="478617"/>
                  </a:lnTo>
                  <a:lnTo>
                    <a:pt x="2824226" y="443992"/>
                  </a:lnTo>
                  <a:lnTo>
                    <a:pt x="2824226" y="88773"/>
                  </a:lnTo>
                  <a:lnTo>
                    <a:pt x="2817248" y="54221"/>
                  </a:lnTo>
                  <a:lnTo>
                    <a:pt x="2798222" y="26003"/>
                  </a:lnTo>
                  <a:lnTo>
                    <a:pt x="2770004" y="6977"/>
                  </a:lnTo>
                  <a:lnTo>
                    <a:pt x="273545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69841" y="3487801"/>
              <a:ext cx="2824480" cy="533400"/>
            </a:xfrm>
            <a:custGeom>
              <a:avLst/>
              <a:gdLst/>
              <a:ahLst/>
              <a:cxnLst/>
              <a:rect l="l" t="t" r="r" b="b"/>
              <a:pathLst>
                <a:path w="2824479" h="533400">
                  <a:moveTo>
                    <a:pt x="0" y="88773"/>
                  </a:moveTo>
                  <a:lnTo>
                    <a:pt x="6996" y="54221"/>
                  </a:lnTo>
                  <a:lnTo>
                    <a:pt x="26066" y="26003"/>
                  </a:lnTo>
                  <a:lnTo>
                    <a:pt x="54328" y="6977"/>
                  </a:lnTo>
                  <a:lnTo>
                    <a:pt x="88900" y="0"/>
                  </a:lnTo>
                  <a:lnTo>
                    <a:pt x="2735453" y="0"/>
                  </a:lnTo>
                  <a:lnTo>
                    <a:pt x="2770004" y="6977"/>
                  </a:lnTo>
                  <a:lnTo>
                    <a:pt x="2798222" y="26003"/>
                  </a:lnTo>
                  <a:lnTo>
                    <a:pt x="2817248" y="54221"/>
                  </a:lnTo>
                  <a:lnTo>
                    <a:pt x="2824226" y="88773"/>
                  </a:lnTo>
                  <a:lnTo>
                    <a:pt x="2824226" y="443992"/>
                  </a:lnTo>
                  <a:lnTo>
                    <a:pt x="2817248" y="478617"/>
                  </a:lnTo>
                  <a:lnTo>
                    <a:pt x="2798222" y="506872"/>
                  </a:lnTo>
                  <a:lnTo>
                    <a:pt x="2770004" y="525912"/>
                  </a:lnTo>
                  <a:lnTo>
                    <a:pt x="2735453" y="532892"/>
                  </a:lnTo>
                  <a:lnTo>
                    <a:pt x="88900" y="532892"/>
                  </a:lnTo>
                  <a:lnTo>
                    <a:pt x="54328" y="525912"/>
                  </a:lnTo>
                  <a:lnTo>
                    <a:pt x="26066" y="506872"/>
                  </a:lnTo>
                  <a:lnTo>
                    <a:pt x="6996" y="478617"/>
                  </a:lnTo>
                  <a:lnTo>
                    <a:pt x="0" y="443992"/>
                  </a:lnTo>
                  <a:lnTo>
                    <a:pt x="0" y="88773"/>
                  </a:lnTo>
                  <a:close/>
                </a:path>
              </a:pathLst>
            </a:custGeom>
            <a:ln w="9525">
              <a:solidFill>
                <a:srgbClr val="F9B7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2958" y="4836820"/>
              <a:ext cx="2335403" cy="15574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5025" y="4269524"/>
              <a:ext cx="1773554" cy="90432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506216" y="1031747"/>
            <a:ext cx="2900680" cy="608330"/>
            <a:chOff x="5506216" y="1031747"/>
            <a:chExt cx="2900680" cy="60833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6216" y="1031747"/>
              <a:ext cx="2900162" cy="6080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1743" y="1109471"/>
              <a:ext cx="2823972" cy="5120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544311" y="1046352"/>
              <a:ext cx="2824480" cy="532765"/>
            </a:xfrm>
            <a:custGeom>
              <a:avLst/>
              <a:gdLst/>
              <a:ahLst/>
              <a:cxnLst/>
              <a:rect l="l" t="t" r="r" b="b"/>
              <a:pathLst>
                <a:path w="2824479" h="532765">
                  <a:moveTo>
                    <a:pt x="2735326" y="0"/>
                  </a:moveTo>
                  <a:lnTo>
                    <a:pt x="88773" y="0"/>
                  </a:lnTo>
                  <a:lnTo>
                    <a:pt x="54221" y="6977"/>
                  </a:lnTo>
                  <a:lnTo>
                    <a:pt x="26003" y="26003"/>
                  </a:lnTo>
                  <a:lnTo>
                    <a:pt x="6977" y="54221"/>
                  </a:lnTo>
                  <a:lnTo>
                    <a:pt x="0" y="88773"/>
                  </a:lnTo>
                  <a:lnTo>
                    <a:pt x="0" y="443992"/>
                  </a:lnTo>
                  <a:lnTo>
                    <a:pt x="6977" y="478543"/>
                  </a:lnTo>
                  <a:lnTo>
                    <a:pt x="26003" y="506761"/>
                  </a:lnTo>
                  <a:lnTo>
                    <a:pt x="54221" y="525787"/>
                  </a:lnTo>
                  <a:lnTo>
                    <a:pt x="88773" y="532764"/>
                  </a:lnTo>
                  <a:lnTo>
                    <a:pt x="2735326" y="532764"/>
                  </a:lnTo>
                  <a:lnTo>
                    <a:pt x="2769951" y="525787"/>
                  </a:lnTo>
                  <a:lnTo>
                    <a:pt x="2798206" y="506761"/>
                  </a:lnTo>
                  <a:lnTo>
                    <a:pt x="2817246" y="478543"/>
                  </a:lnTo>
                  <a:lnTo>
                    <a:pt x="2824226" y="443992"/>
                  </a:lnTo>
                  <a:lnTo>
                    <a:pt x="2824226" y="88773"/>
                  </a:lnTo>
                  <a:lnTo>
                    <a:pt x="2817246" y="54221"/>
                  </a:lnTo>
                  <a:lnTo>
                    <a:pt x="2798206" y="26003"/>
                  </a:lnTo>
                  <a:lnTo>
                    <a:pt x="2769951" y="6977"/>
                  </a:lnTo>
                  <a:lnTo>
                    <a:pt x="273532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44311" y="1046352"/>
              <a:ext cx="2824480" cy="532765"/>
            </a:xfrm>
            <a:custGeom>
              <a:avLst/>
              <a:gdLst/>
              <a:ahLst/>
              <a:cxnLst/>
              <a:rect l="l" t="t" r="r" b="b"/>
              <a:pathLst>
                <a:path w="2824479" h="532765">
                  <a:moveTo>
                    <a:pt x="0" y="88773"/>
                  </a:moveTo>
                  <a:lnTo>
                    <a:pt x="6977" y="54221"/>
                  </a:lnTo>
                  <a:lnTo>
                    <a:pt x="26003" y="26003"/>
                  </a:lnTo>
                  <a:lnTo>
                    <a:pt x="54221" y="6977"/>
                  </a:lnTo>
                  <a:lnTo>
                    <a:pt x="88773" y="0"/>
                  </a:lnTo>
                  <a:lnTo>
                    <a:pt x="2735326" y="0"/>
                  </a:lnTo>
                  <a:lnTo>
                    <a:pt x="2769951" y="6977"/>
                  </a:lnTo>
                  <a:lnTo>
                    <a:pt x="2798206" y="26003"/>
                  </a:lnTo>
                  <a:lnTo>
                    <a:pt x="2817246" y="54221"/>
                  </a:lnTo>
                  <a:lnTo>
                    <a:pt x="2824226" y="88773"/>
                  </a:lnTo>
                  <a:lnTo>
                    <a:pt x="2824226" y="443992"/>
                  </a:lnTo>
                  <a:lnTo>
                    <a:pt x="2817246" y="478543"/>
                  </a:lnTo>
                  <a:lnTo>
                    <a:pt x="2798206" y="506761"/>
                  </a:lnTo>
                  <a:lnTo>
                    <a:pt x="2769951" y="525787"/>
                  </a:lnTo>
                  <a:lnTo>
                    <a:pt x="2735326" y="532764"/>
                  </a:lnTo>
                  <a:lnTo>
                    <a:pt x="88773" y="532764"/>
                  </a:lnTo>
                  <a:lnTo>
                    <a:pt x="54221" y="525787"/>
                  </a:lnTo>
                  <a:lnTo>
                    <a:pt x="26003" y="506761"/>
                  </a:lnTo>
                  <a:lnTo>
                    <a:pt x="6977" y="478543"/>
                  </a:lnTo>
                  <a:lnTo>
                    <a:pt x="0" y="443992"/>
                  </a:lnTo>
                  <a:lnTo>
                    <a:pt x="0" y="88773"/>
                  </a:lnTo>
                  <a:close/>
                </a:path>
              </a:pathLst>
            </a:custGeom>
            <a:ln w="9525">
              <a:solidFill>
                <a:srgbClr val="F9B7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724525" y="1173861"/>
            <a:ext cx="2463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Verwaltung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/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Bürgerkontakt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73625" y="1826463"/>
            <a:ext cx="4143375" cy="1207135"/>
            <a:chOff x="4873625" y="1826463"/>
            <a:chExt cx="4143375" cy="120713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3625" y="1826463"/>
              <a:ext cx="2180590" cy="9823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17232" y="2533180"/>
              <a:ext cx="2199513" cy="50021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335271" y="3615944"/>
            <a:ext cx="2291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Öffentliche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Einrichtungen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13730" y="4195178"/>
            <a:ext cx="1691894" cy="1653666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525784" y="1790722"/>
            <a:ext cx="2900680" cy="609600"/>
            <a:chOff x="525784" y="1790722"/>
            <a:chExt cx="2900680" cy="609600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5784" y="1790722"/>
              <a:ext cx="2900162" cy="6095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4608" y="1869948"/>
              <a:ext cx="1898903" cy="51206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3511" y="1806575"/>
              <a:ext cx="2824480" cy="532765"/>
            </a:xfrm>
            <a:custGeom>
              <a:avLst/>
              <a:gdLst/>
              <a:ahLst/>
              <a:cxnLst/>
              <a:rect l="l" t="t" r="r" b="b"/>
              <a:pathLst>
                <a:path w="2824479" h="532764">
                  <a:moveTo>
                    <a:pt x="2735440" y="0"/>
                  </a:moveTo>
                  <a:lnTo>
                    <a:pt x="88811" y="0"/>
                  </a:lnTo>
                  <a:lnTo>
                    <a:pt x="54242" y="6977"/>
                  </a:lnTo>
                  <a:lnTo>
                    <a:pt x="26012" y="26003"/>
                  </a:lnTo>
                  <a:lnTo>
                    <a:pt x="6979" y="54221"/>
                  </a:lnTo>
                  <a:lnTo>
                    <a:pt x="0" y="88773"/>
                  </a:lnTo>
                  <a:lnTo>
                    <a:pt x="0" y="443991"/>
                  </a:lnTo>
                  <a:lnTo>
                    <a:pt x="6979" y="478543"/>
                  </a:lnTo>
                  <a:lnTo>
                    <a:pt x="26012" y="506761"/>
                  </a:lnTo>
                  <a:lnTo>
                    <a:pt x="54242" y="525787"/>
                  </a:lnTo>
                  <a:lnTo>
                    <a:pt x="88811" y="532764"/>
                  </a:lnTo>
                  <a:lnTo>
                    <a:pt x="2735440" y="532764"/>
                  </a:lnTo>
                  <a:lnTo>
                    <a:pt x="2769992" y="525787"/>
                  </a:lnTo>
                  <a:lnTo>
                    <a:pt x="2798210" y="506761"/>
                  </a:lnTo>
                  <a:lnTo>
                    <a:pt x="2817236" y="478543"/>
                  </a:lnTo>
                  <a:lnTo>
                    <a:pt x="2824213" y="443991"/>
                  </a:lnTo>
                  <a:lnTo>
                    <a:pt x="2824213" y="88773"/>
                  </a:lnTo>
                  <a:lnTo>
                    <a:pt x="2817236" y="54221"/>
                  </a:lnTo>
                  <a:lnTo>
                    <a:pt x="2798210" y="26003"/>
                  </a:lnTo>
                  <a:lnTo>
                    <a:pt x="2769992" y="6977"/>
                  </a:lnTo>
                  <a:lnTo>
                    <a:pt x="27354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3511" y="1806575"/>
              <a:ext cx="2824480" cy="532765"/>
            </a:xfrm>
            <a:custGeom>
              <a:avLst/>
              <a:gdLst/>
              <a:ahLst/>
              <a:cxnLst/>
              <a:rect l="l" t="t" r="r" b="b"/>
              <a:pathLst>
                <a:path w="2824479" h="532764">
                  <a:moveTo>
                    <a:pt x="0" y="88773"/>
                  </a:moveTo>
                  <a:lnTo>
                    <a:pt x="6979" y="54221"/>
                  </a:lnTo>
                  <a:lnTo>
                    <a:pt x="26012" y="26003"/>
                  </a:lnTo>
                  <a:lnTo>
                    <a:pt x="54242" y="6977"/>
                  </a:lnTo>
                  <a:lnTo>
                    <a:pt x="88811" y="0"/>
                  </a:lnTo>
                  <a:lnTo>
                    <a:pt x="2735440" y="0"/>
                  </a:lnTo>
                  <a:lnTo>
                    <a:pt x="2769992" y="6977"/>
                  </a:lnTo>
                  <a:lnTo>
                    <a:pt x="2798210" y="26003"/>
                  </a:lnTo>
                  <a:lnTo>
                    <a:pt x="2817236" y="54221"/>
                  </a:lnTo>
                  <a:lnTo>
                    <a:pt x="2824213" y="88773"/>
                  </a:lnTo>
                  <a:lnTo>
                    <a:pt x="2824213" y="443991"/>
                  </a:lnTo>
                  <a:lnTo>
                    <a:pt x="2817236" y="478543"/>
                  </a:lnTo>
                  <a:lnTo>
                    <a:pt x="2798210" y="506761"/>
                  </a:lnTo>
                  <a:lnTo>
                    <a:pt x="2769992" y="525787"/>
                  </a:lnTo>
                  <a:lnTo>
                    <a:pt x="2735440" y="532764"/>
                  </a:lnTo>
                  <a:lnTo>
                    <a:pt x="88811" y="532764"/>
                  </a:lnTo>
                  <a:lnTo>
                    <a:pt x="54242" y="525787"/>
                  </a:lnTo>
                  <a:lnTo>
                    <a:pt x="26012" y="506761"/>
                  </a:lnTo>
                  <a:lnTo>
                    <a:pt x="6979" y="478543"/>
                  </a:lnTo>
                  <a:lnTo>
                    <a:pt x="0" y="443991"/>
                  </a:lnTo>
                  <a:lnTo>
                    <a:pt x="0" y="88773"/>
                  </a:lnTo>
                  <a:close/>
                </a:path>
              </a:pathLst>
            </a:custGeom>
            <a:ln w="9525">
              <a:solidFill>
                <a:srgbClr val="F9B7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06195" y="1934032"/>
            <a:ext cx="1539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Beratungsstellen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3511" y="2567685"/>
            <a:ext cx="968705" cy="128168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76264" y="2693272"/>
            <a:ext cx="1364359" cy="52464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92506" y="2592323"/>
            <a:ext cx="1303235" cy="130992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381004" y="4288558"/>
            <a:ext cx="2900680" cy="609600"/>
            <a:chOff x="381004" y="4288558"/>
            <a:chExt cx="2900680" cy="609600"/>
          </a:xfrm>
        </p:grpSpPr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1004" y="4288558"/>
              <a:ext cx="2900162" cy="6095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1560" y="4367784"/>
              <a:ext cx="1613916" cy="51206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18655" y="4304030"/>
              <a:ext cx="2824480" cy="532765"/>
            </a:xfrm>
            <a:custGeom>
              <a:avLst/>
              <a:gdLst/>
              <a:ahLst/>
              <a:cxnLst/>
              <a:rect l="l" t="t" r="r" b="b"/>
              <a:pathLst>
                <a:path w="2824480" h="532764">
                  <a:moveTo>
                    <a:pt x="2735389" y="0"/>
                  </a:moveTo>
                  <a:lnTo>
                    <a:pt x="88811" y="0"/>
                  </a:lnTo>
                  <a:lnTo>
                    <a:pt x="54242" y="6977"/>
                  </a:lnTo>
                  <a:lnTo>
                    <a:pt x="26012" y="26003"/>
                  </a:lnTo>
                  <a:lnTo>
                    <a:pt x="6979" y="54221"/>
                  </a:lnTo>
                  <a:lnTo>
                    <a:pt x="0" y="88773"/>
                  </a:lnTo>
                  <a:lnTo>
                    <a:pt x="0" y="443992"/>
                  </a:lnTo>
                  <a:lnTo>
                    <a:pt x="6979" y="478543"/>
                  </a:lnTo>
                  <a:lnTo>
                    <a:pt x="26012" y="506761"/>
                  </a:lnTo>
                  <a:lnTo>
                    <a:pt x="54242" y="525787"/>
                  </a:lnTo>
                  <a:lnTo>
                    <a:pt x="88811" y="532765"/>
                  </a:lnTo>
                  <a:lnTo>
                    <a:pt x="2735389" y="532765"/>
                  </a:lnTo>
                  <a:lnTo>
                    <a:pt x="2769941" y="525787"/>
                  </a:lnTo>
                  <a:lnTo>
                    <a:pt x="2798159" y="506761"/>
                  </a:lnTo>
                  <a:lnTo>
                    <a:pt x="2817185" y="478543"/>
                  </a:lnTo>
                  <a:lnTo>
                    <a:pt x="2824162" y="443992"/>
                  </a:lnTo>
                  <a:lnTo>
                    <a:pt x="2824162" y="88773"/>
                  </a:lnTo>
                  <a:lnTo>
                    <a:pt x="2817185" y="54221"/>
                  </a:lnTo>
                  <a:lnTo>
                    <a:pt x="2798159" y="26003"/>
                  </a:lnTo>
                  <a:lnTo>
                    <a:pt x="2769941" y="6977"/>
                  </a:lnTo>
                  <a:lnTo>
                    <a:pt x="273538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8655" y="4304030"/>
              <a:ext cx="2824480" cy="532765"/>
            </a:xfrm>
            <a:custGeom>
              <a:avLst/>
              <a:gdLst/>
              <a:ahLst/>
              <a:cxnLst/>
              <a:rect l="l" t="t" r="r" b="b"/>
              <a:pathLst>
                <a:path w="2824480" h="532764">
                  <a:moveTo>
                    <a:pt x="0" y="88773"/>
                  </a:moveTo>
                  <a:lnTo>
                    <a:pt x="6979" y="54221"/>
                  </a:lnTo>
                  <a:lnTo>
                    <a:pt x="26012" y="26003"/>
                  </a:lnTo>
                  <a:lnTo>
                    <a:pt x="54242" y="6977"/>
                  </a:lnTo>
                  <a:lnTo>
                    <a:pt x="88811" y="0"/>
                  </a:lnTo>
                  <a:lnTo>
                    <a:pt x="2735389" y="0"/>
                  </a:lnTo>
                  <a:lnTo>
                    <a:pt x="2769941" y="6977"/>
                  </a:lnTo>
                  <a:lnTo>
                    <a:pt x="2798159" y="26003"/>
                  </a:lnTo>
                  <a:lnTo>
                    <a:pt x="2817185" y="54221"/>
                  </a:lnTo>
                  <a:lnTo>
                    <a:pt x="2824162" y="88773"/>
                  </a:lnTo>
                  <a:lnTo>
                    <a:pt x="2824162" y="443992"/>
                  </a:lnTo>
                  <a:lnTo>
                    <a:pt x="2817185" y="478543"/>
                  </a:lnTo>
                  <a:lnTo>
                    <a:pt x="2798159" y="506761"/>
                  </a:lnTo>
                  <a:lnTo>
                    <a:pt x="2769941" y="525787"/>
                  </a:lnTo>
                  <a:lnTo>
                    <a:pt x="2735389" y="532765"/>
                  </a:lnTo>
                  <a:lnTo>
                    <a:pt x="88811" y="532765"/>
                  </a:lnTo>
                  <a:lnTo>
                    <a:pt x="54242" y="525787"/>
                  </a:lnTo>
                  <a:lnTo>
                    <a:pt x="26012" y="506761"/>
                  </a:lnTo>
                  <a:lnTo>
                    <a:pt x="6979" y="478543"/>
                  </a:lnTo>
                  <a:lnTo>
                    <a:pt x="0" y="443992"/>
                  </a:lnTo>
                  <a:lnTo>
                    <a:pt x="0" y="88773"/>
                  </a:lnTo>
                  <a:close/>
                </a:path>
              </a:pathLst>
            </a:custGeom>
            <a:ln w="9525">
              <a:solidFill>
                <a:srgbClr val="F9B7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203147" y="4432172"/>
            <a:ext cx="1253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Unternehmen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41501" y="5071297"/>
            <a:ext cx="2068194" cy="10244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2015</Words>
  <Application>Microsoft Office PowerPoint</Application>
  <PresentationFormat>Bildschirmpräsentation (4:3)</PresentationFormat>
  <Paragraphs>494</Paragraphs>
  <Slides>44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3" baseType="lpstr">
      <vt:lpstr>MS PGothic</vt:lpstr>
      <vt:lpstr>Arial</vt:lpstr>
      <vt:lpstr>Arial Black</vt:lpstr>
      <vt:lpstr>Bauhaus 93</vt:lpstr>
      <vt:lpstr>Calibri</vt:lpstr>
      <vt:lpstr>Times New Roman</vt:lpstr>
      <vt:lpstr>Wingdings</vt:lpstr>
      <vt:lpstr>ZWAdobeF</vt:lpstr>
      <vt:lpstr>Office Theme</vt:lpstr>
      <vt:lpstr>Lesen und Schreiben fördern in informellen Lernsettings</vt:lpstr>
      <vt:lpstr>PowerPoint-Präsentation</vt:lpstr>
      <vt:lpstr>PowerPoint-Präsentation</vt:lpstr>
      <vt:lpstr>Einstieg</vt:lpstr>
      <vt:lpstr>Lernangebote - Typen</vt:lpstr>
      <vt:lpstr>Lernangebote - Typen</vt:lpstr>
      <vt:lpstr>Ziele eines Lerncafés</vt:lpstr>
      <vt:lpstr>Baustein 2</vt:lpstr>
      <vt:lpstr>Partner &amp; Netzwerke</vt:lpstr>
      <vt:lpstr>Bewerbung</vt:lpstr>
      <vt:lpstr>Baustein 3</vt:lpstr>
      <vt:lpstr>PowerPoint-Präsentation</vt:lpstr>
      <vt:lpstr>Ungeeignete Schriftstücke</vt:lpstr>
      <vt:lpstr>Fehlertoleranz</vt:lpstr>
      <vt:lpstr>Das DVV-Rahmencurriculum Lesen – Cornelia Rosebrock</vt:lpstr>
      <vt:lpstr>Bsiepeil Sichwtrotcshatz</vt:lpstr>
      <vt:lpstr>Motivation klären I</vt:lpstr>
      <vt:lpstr>Motivation klären II</vt:lpstr>
      <vt:lpstr>Material kennenlernen</vt:lpstr>
      <vt:lpstr>Schreiben – Materialsuche</vt:lpstr>
      <vt:lpstr>Schreiben - Übungsaufgaben</vt:lpstr>
      <vt:lpstr>Schreiben - Diskussion</vt:lpstr>
      <vt:lpstr>Lesen - Materialsuche</vt:lpstr>
      <vt:lpstr>PowerPoint-Präsentation</vt:lpstr>
      <vt:lpstr>PowerPoint-Präsentation</vt:lpstr>
      <vt:lpstr>Rechnen - Materialsuche</vt:lpstr>
      <vt:lpstr>Rechnen - Übungsaufgaben</vt:lpstr>
      <vt:lpstr>Baustein 4</vt:lpstr>
      <vt:lpstr>Live-Präsentation des vhs-Lernportals</vt:lpstr>
      <vt:lpstr>Statistik: Lernende in „Schreiben“ und „Rechnen“</vt:lpstr>
      <vt:lpstr>Kurse im vhs-Lernportal</vt:lpstr>
      <vt:lpstr>Tutorielle Betreuung</vt:lpstr>
      <vt:lpstr>PowerPoint-Präsentation</vt:lpstr>
      <vt:lpstr>Schreiben: Einstufungstest</vt:lpstr>
      <vt:lpstr>PowerPoint-Präsentation</vt:lpstr>
      <vt:lpstr>Rechnen: 1+1- und 1x1-Trainer</vt:lpstr>
      <vt:lpstr>Jetzt sind Sie dran: Rallye durchs vhs-Lernportal</vt:lpstr>
      <vt:lpstr>Gruppenarbeit: Erste Schritte im vhs-Lernportal</vt:lpstr>
      <vt:lpstr>Die App „Grundbildung mobil“</vt:lpstr>
      <vt:lpstr>PowerPoint-Präsentation</vt:lpstr>
      <vt:lpstr>Kostenlose Schulungen</vt:lpstr>
      <vt:lpstr>Blitzlichtrunde</vt:lpstr>
      <vt:lpstr>Quellen &amp; Copyrights</vt:lpstr>
      <vt:lpstr>Herzlichen Dank für die Aufmerksamkeit und die Mitarbeit!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Bellinghausen</dc:creator>
  <cp:lastModifiedBy>Riedel</cp:lastModifiedBy>
  <cp:revision>2</cp:revision>
  <dcterms:created xsi:type="dcterms:W3CDTF">2022-07-13T07:52:38Z</dcterms:created>
  <dcterms:modified xsi:type="dcterms:W3CDTF">2022-07-13T08:00:47Z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2022-07-13T00:00:00Z</vt:filetime>
  </property>
  <property fmtid="{D5CDD505-2E9C-101B-9397-08002B2CF9AE}" pid="5" name="Producer">
    <vt:lpwstr>Microsoft® PowerPoint® 2010</vt:lpwstr>
  </property>
</Properties>
</file>